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Lst>
  <p:sldSz cx="9144000" cy="5143500" type="screen16x9"/>
  <p:notesSz cx="6858000" cy="9144000"/>
  <p:embeddedFontLst>
    <p:embeddedFont>
      <p:font typeface="Robo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6" y="-2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868362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03ccfd10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503ccfd10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03ccfd107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503ccfd107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03ccfd107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503ccfd107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03ccfd107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503ccfd107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03ccfd107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503ccfd107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03ccfd107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503ccfd107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03ccfd107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503ccfd107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03ccfd107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503ccfd107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03ccfd10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503ccfd10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a"/>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607350" y="2811900"/>
            <a:ext cx="7929300" cy="154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ca" sz="3600" b="0" i="0" u="none" strike="noStrike" cap="none">
                <a:solidFill>
                  <a:srgbClr val="FFFFFF"/>
                </a:solidFill>
                <a:highlight>
                  <a:srgbClr val="045F5A"/>
                </a:highlight>
                <a:latin typeface="Arial"/>
                <a:ea typeface="Arial"/>
                <a:cs typeface="Arial"/>
                <a:sym typeface="Arial"/>
              </a:rPr>
              <a:t>QUÈ T'HA SEMBLAT LA FESTA MAJOR D'ARGENTONA 2018?</a:t>
            </a:r>
            <a:endParaRPr sz="3600" b="0" i="0" u="none" strike="noStrike" cap="none">
              <a:solidFill>
                <a:srgbClr val="FFFFFF"/>
              </a:solidFill>
              <a:highlight>
                <a:srgbClr val="045F5A"/>
              </a:highlight>
              <a:latin typeface="Arial"/>
              <a:ea typeface="Arial"/>
              <a:cs typeface="Arial"/>
              <a:sym typeface="Arial"/>
            </a:endParaRPr>
          </a:p>
        </p:txBody>
      </p:sp>
      <p:pic>
        <p:nvPicPr>
          <p:cNvPr id="55" name="Google Shape;55;p13"/>
          <p:cNvPicPr preferRelativeResize="0"/>
          <p:nvPr/>
        </p:nvPicPr>
        <p:blipFill>
          <a:blip r:embed="rId3">
            <a:alphaModFix/>
          </a:blip>
          <a:stretch>
            <a:fillRect/>
          </a:stretch>
        </p:blipFill>
        <p:spPr>
          <a:xfrm>
            <a:off x="1458638" y="246425"/>
            <a:ext cx="6226725" cy="2373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2" descr="Gràfic de respostes de Formularis. Títol de la pregunta: . Nombre de respostes: 67 respostes."/>
          <p:cNvPicPr preferRelativeResize="0"/>
          <p:nvPr/>
        </p:nvPicPr>
        <p:blipFill>
          <a:blip r:embed="rId3">
            <a:alphaModFix/>
          </a:blip>
          <a:stretch>
            <a:fillRect/>
          </a:stretch>
        </p:blipFill>
        <p:spPr>
          <a:xfrm>
            <a:off x="1267013" y="946275"/>
            <a:ext cx="6399526" cy="2706475"/>
          </a:xfrm>
          <a:prstGeom prst="rect">
            <a:avLst/>
          </a:prstGeom>
          <a:noFill/>
          <a:ln>
            <a:noFill/>
          </a:ln>
        </p:spPr>
      </p:pic>
      <p:sp>
        <p:nvSpPr>
          <p:cNvPr id="112" name="Google Shape;112;p22"/>
          <p:cNvSpPr txBox="1"/>
          <p:nvPr/>
        </p:nvSpPr>
        <p:spPr>
          <a:xfrm>
            <a:off x="344325" y="325200"/>
            <a:ext cx="5212800" cy="77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a:solidFill>
                  <a:srgbClr val="FFFFFF"/>
                </a:solidFill>
                <a:highlight>
                  <a:srgbClr val="045F5A"/>
                </a:highlight>
              </a:rPr>
              <a:t>La Comunicació i la Publicitat:</a:t>
            </a:r>
            <a:endParaRPr>
              <a:solidFill>
                <a:srgbClr val="FFFFFF"/>
              </a:solidFill>
              <a:highlight>
                <a:srgbClr val="045F5A"/>
              </a:highlight>
            </a:endParaRPr>
          </a:p>
          <a:p>
            <a:pPr marL="0" lvl="0" indent="0" algn="l" rtl="0">
              <a:spcBef>
                <a:spcPts val="0"/>
              </a:spcBef>
              <a:spcAft>
                <a:spcPts val="0"/>
              </a:spcAft>
              <a:buNone/>
            </a:pPr>
            <a:endParaRPr>
              <a:solidFill>
                <a:srgbClr val="FFFFFF"/>
              </a:solidFill>
              <a:highlight>
                <a:srgbClr val="045F5A"/>
              </a:highlight>
            </a:endParaRPr>
          </a:p>
          <a:p>
            <a:pPr marL="0" lvl="0" indent="0" algn="l" rtl="0">
              <a:spcBef>
                <a:spcPts val="0"/>
              </a:spcBef>
              <a:spcAft>
                <a:spcPts val="0"/>
              </a:spcAft>
              <a:buNone/>
            </a:pPr>
            <a:r>
              <a:rPr lang="ca">
                <a:solidFill>
                  <a:srgbClr val="FFFFFF"/>
                </a:solidFill>
                <a:highlight>
                  <a:srgbClr val="045F5A"/>
                </a:highlight>
              </a:rPr>
              <a:t>Com t'has assabentat habitualment dels actes de Festa Major:</a:t>
            </a:r>
            <a:endParaRPr>
              <a:solidFill>
                <a:srgbClr val="FFFFFF"/>
              </a:solidFill>
              <a:highlight>
                <a:srgbClr val="045F5A"/>
              </a:highlight>
            </a:endParaRPr>
          </a:p>
        </p:txBody>
      </p:sp>
      <p:sp>
        <p:nvSpPr>
          <p:cNvPr id="113" name="Google Shape;113;p22"/>
          <p:cNvSpPr txBox="1"/>
          <p:nvPr/>
        </p:nvSpPr>
        <p:spPr>
          <a:xfrm>
            <a:off x="344325" y="3766350"/>
            <a:ext cx="8244900" cy="1255200"/>
          </a:xfrm>
          <a:prstGeom prst="rect">
            <a:avLst/>
          </a:prstGeom>
          <a:noFill/>
          <a:ln>
            <a:noFill/>
          </a:ln>
        </p:spPr>
        <p:txBody>
          <a:bodyPr spcFirstLastPara="1" wrap="square" lIns="91425" tIns="91425" rIns="91425" bIns="91425" anchor="t" anchorCtr="0">
            <a:noAutofit/>
          </a:bodyPr>
          <a:lstStyle/>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el format petit, que s'havia fet, va molt be.</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No va arribar el llibret com altres anys a la bústia</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No hi havia programes en paper als comercos</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estava mal editat i incomplert</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Per mi, el programa de festes ens arriba massa tard a casa. Hauria d’estar abans disponible, no un parell de setmanes abans.</a:t>
            </a:r>
            <a:endParaRPr sz="1000">
              <a:solidFill>
                <a:schemeClr val="dk1"/>
              </a:solidFill>
              <a:latin typeface="Roboto"/>
              <a:ea typeface="Roboto"/>
              <a:cs typeface="Roboto"/>
              <a:sym typeface="Roboto"/>
            </a:endParaRPr>
          </a:p>
        </p:txBody>
      </p:sp>
      <p:sp>
        <p:nvSpPr>
          <p:cNvPr id="114" name="Google Shape;114;p22"/>
          <p:cNvSpPr txBox="1"/>
          <p:nvPr/>
        </p:nvSpPr>
        <p:spPr>
          <a:xfrm>
            <a:off x="344325" y="3200200"/>
            <a:ext cx="7546800" cy="717600"/>
          </a:xfrm>
          <a:prstGeom prst="rect">
            <a:avLst/>
          </a:prstGeom>
          <a:noFill/>
          <a:ln>
            <a:noFill/>
          </a:ln>
        </p:spPr>
        <p:txBody>
          <a:bodyPr spcFirstLastPara="1" wrap="square" lIns="91425" tIns="91425" rIns="91425" bIns="91425" anchor="t" anchorCtr="0">
            <a:noAutofit/>
          </a:bodyPr>
          <a:lstStyle/>
          <a:p>
            <a:pPr marL="0" marR="76200" lvl="0" indent="0" algn="l" rtl="0">
              <a:lnSpc>
                <a:spcPct val="115000"/>
              </a:lnSpc>
              <a:spcBef>
                <a:spcPts val="1200"/>
              </a:spcBef>
              <a:spcAft>
                <a:spcPts val="0"/>
              </a:spcAft>
              <a:buClr>
                <a:srgbClr val="000000"/>
              </a:buClr>
              <a:buSzPts val="1500"/>
              <a:buFont typeface="Arial"/>
              <a:buNone/>
            </a:pPr>
            <a:r>
              <a:rPr lang="ca" sz="1500" b="0" i="0" u="none" strike="noStrike" cap="none">
                <a:solidFill>
                  <a:srgbClr val="FFFFFF"/>
                </a:solidFill>
                <a:highlight>
                  <a:srgbClr val="045F5A"/>
                </a:highlight>
                <a:latin typeface="Roboto"/>
                <a:ea typeface="Roboto"/>
                <a:cs typeface="Roboto"/>
                <a:sym typeface="Roboto"/>
              </a:rPr>
              <a:t>Comentaris:</a:t>
            </a:r>
            <a:r>
              <a:rPr lang="ca" sz="1500" b="0" i="0" u="none" strike="noStrike" cap="none">
                <a:solidFill>
                  <a:srgbClr val="FFFFFF"/>
                </a:solidFill>
                <a:latin typeface="Roboto"/>
                <a:ea typeface="Roboto"/>
                <a:cs typeface="Roboto"/>
                <a:sym typeface="Roboto"/>
              </a:rPr>
              <a:t/>
            </a:r>
            <a:br>
              <a:rPr lang="ca" sz="1500" b="0" i="0" u="none" strike="noStrike" cap="none">
                <a:solidFill>
                  <a:srgbClr val="FFFFFF"/>
                </a:solidFill>
                <a:latin typeface="Roboto"/>
                <a:ea typeface="Roboto"/>
                <a:cs typeface="Roboto"/>
                <a:sym typeface="Roboto"/>
              </a:rPr>
            </a:br>
            <a:r>
              <a:rPr lang="ca" sz="1500" b="0" i="0" u="none" strike="noStrike" cap="none">
                <a:solidFill>
                  <a:srgbClr val="FFFFFF"/>
                </a:solidFill>
                <a:latin typeface="Roboto"/>
                <a:ea typeface="Roboto"/>
                <a:cs typeface="Roboto"/>
                <a:sym typeface="Roboto"/>
              </a:rPr>
              <a:t>em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3" descr="Gràfic de respostes de Formularis. Títol de la pregunta: . Nombre de respostes: ."/>
          <p:cNvPicPr preferRelativeResize="0"/>
          <p:nvPr/>
        </p:nvPicPr>
        <p:blipFill rotWithShape="1">
          <a:blip r:embed="rId3">
            <a:alphaModFix/>
          </a:blip>
          <a:srcRect t="11543"/>
          <a:stretch/>
        </p:blipFill>
        <p:spPr>
          <a:xfrm>
            <a:off x="3233825" y="119625"/>
            <a:ext cx="5460600" cy="2384875"/>
          </a:xfrm>
          <a:prstGeom prst="rect">
            <a:avLst/>
          </a:prstGeom>
          <a:noFill/>
          <a:ln>
            <a:noFill/>
          </a:ln>
        </p:spPr>
      </p:pic>
      <p:sp>
        <p:nvSpPr>
          <p:cNvPr id="120" name="Google Shape;120;p23"/>
          <p:cNvSpPr txBox="1"/>
          <p:nvPr/>
        </p:nvSpPr>
        <p:spPr>
          <a:xfrm>
            <a:off x="316925" y="177700"/>
            <a:ext cx="5337300" cy="52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a:solidFill>
                  <a:srgbClr val="FFFFFF"/>
                </a:solidFill>
                <a:highlight>
                  <a:srgbClr val="045F5A"/>
                </a:highlight>
              </a:rPr>
              <a:t>La imatge i el merxandatge:</a:t>
            </a:r>
            <a:endParaRPr>
              <a:solidFill>
                <a:srgbClr val="FFFFFF"/>
              </a:solidFill>
              <a:highlight>
                <a:srgbClr val="045F5A"/>
              </a:highlight>
            </a:endParaRPr>
          </a:p>
        </p:txBody>
      </p:sp>
      <p:sp>
        <p:nvSpPr>
          <p:cNvPr id="121" name="Google Shape;121;p23"/>
          <p:cNvSpPr txBox="1"/>
          <p:nvPr/>
        </p:nvSpPr>
        <p:spPr>
          <a:xfrm>
            <a:off x="403025" y="1989600"/>
            <a:ext cx="3032100" cy="40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a:solidFill>
                  <a:srgbClr val="FFFFFF"/>
                </a:solidFill>
                <a:highlight>
                  <a:srgbClr val="045F5A"/>
                </a:highlight>
              </a:rPr>
              <a:t>Has trobat a faltar algun producte?</a:t>
            </a:r>
            <a:endParaRPr>
              <a:solidFill>
                <a:srgbClr val="FFFFFF"/>
              </a:solidFill>
              <a:highlight>
                <a:srgbClr val="045F5A"/>
              </a:highlight>
            </a:endParaRPr>
          </a:p>
        </p:txBody>
      </p:sp>
      <p:sp>
        <p:nvSpPr>
          <p:cNvPr id="122" name="Google Shape;122;p23"/>
          <p:cNvSpPr txBox="1"/>
          <p:nvPr/>
        </p:nvSpPr>
        <p:spPr>
          <a:xfrm>
            <a:off x="403025" y="2352100"/>
            <a:ext cx="8291400" cy="2569800"/>
          </a:xfrm>
          <a:prstGeom prst="rect">
            <a:avLst/>
          </a:prstGeom>
          <a:noFill/>
          <a:ln>
            <a:noFill/>
          </a:ln>
        </p:spPr>
        <p:txBody>
          <a:bodyPr spcFirstLastPara="1" wrap="square" lIns="91425" tIns="91425" rIns="91425" bIns="91425" anchor="t" anchorCtr="0">
            <a:noAutofit/>
          </a:bodyPr>
          <a:lstStyle/>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No</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Tots, es van acabar de seguida</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gots reutilitzables per a tota la festa, no noms a la garrinada</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Vaig fer tard i no quedaven samarretes d’home</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no</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Samarreta, només començar ja no hi havien de talles normals</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No entenc perquè cal fer merxendatge d una festa major. El disseny del cartell no era festiu i no era atractiu</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Han faltat talles en la camiseta de tirants adult que no van servir la S, preu raonable, els packs molt ben pensats. El color dels voluntaris molt xulos. Falta potenciar dissenys i producció especialment d’aquí.</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Quan vaig voler comprar la samarreta el primer dia no hi havia talles</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Més samarretes. Es van acabar les de talles de nens</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El mocador l’hagues comprat i portat si no fos exclusiu de tapar pous. Hauria d’haver sigut més enfocat a la vila.</a:t>
            </a:r>
            <a:endParaRPr sz="1000">
              <a:solidFill>
                <a:schemeClr val="dk1"/>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p:nvPr/>
        </p:nvSpPr>
        <p:spPr>
          <a:xfrm>
            <a:off x="406600" y="578275"/>
            <a:ext cx="4734300" cy="511200"/>
          </a:xfrm>
          <a:prstGeom prst="rect">
            <a:avLst/>
          </a:prstGeom>
          <a:noFill/>
          <a:ln>
            <a:noFill/>
          </a:ln>
        </p:spPr>
        <p:txBody>
          <a:bodyPr spcFirstLastPara="1" wrap="square" lIns="0" tIns="0" rIns="0" bIns="0" anchor="ctr" anchorCtr="0">
            <a:noAutofit/>
          </a:bodyPr>
          <a:lstStyle/>
          <a:p>
            <a:pPr marL="406400" marR="76200" lvl="0" indent="0" algn="l" rtl="0">
              <a:lnSpc>
                <a:spcPct val="150000"/>
              </a:lnSpc>
              <a:spcBef>
                <a:spcPts val="1200"/>
              </a:spcBef>
              <a:spcAft>
                <a:spcPts val="0"/>
              </a:spcAft>
              <a:buClr>
                <a:schemeClr val="dk1"/>
              </a:buClr>
              <a:buSzPts val="1100"/>
              <a:buFont typeface="Arial"/>
              <a:buNone/>
            </a:pPr>
            <a:r>
              <a:rPr lang="ca" sz="1800">
                <a:solidFill>
                  <a:srgbClr val="FFFFFF"/>
                </a:solidFill>
                <a:highlight>
                  <a:srgbClr val="045F5A"/>
                </a:highlight>
                <a:latin typeface="Roboto"/>
                <a:ea typeface="Roboto"/>
                <a:cs typeface="Roboto"/>
                <a:sym typeface="Roboto"/>
              </a:rPr>
              <a:t>La Programació i activitats permanents:</a:t>
            </a:r>
            <a:endParaRPr sz="1800">
              <a:solidFill>
                <a:srgbClr val="FFFFFF"/>
              </a:solidFill>
              <a:highlight>
                <a:srgbClr val="045F5A"/>
              </a:highlight>
              <a:latin typeface="Roboto"/>
              <a:ea typeface="Roboto"/>
              <a:cs typeface="Roboto"/>
              <a:sym typeface="Roboto"/>
            </a:endParaRPr>
          </a:p>
          <a:p>
            <a:pPr marL="0" lvl="0" indent="0" algn="l" rtl="0">
              <a:spcBef>
                <a:spcPts val="0"/>
              </a:spcBef>
              <a:spcAft>
                <a:spcPts val="0"/>
              </a:spcAft>
              <a:buNone/>
            </a:pPr>
            <a:endParaRPr/>
          </a:p>
        </p:txBody>
      </p:sp>
      <p:sp>
        <p:nvSpPr>
          <p:cNvPr id="3" name="Google Shape;132;p25"/>
          <p:cNvSpPr txBox="1"/>
          <p:nvPr/>
        </p:nvSpPr>
        <p:spPr>
          <a:xfrm>
            <a:off x="632500" y="1439057"/>
            <a:ext cx="7996500" cy="3580965"/>
          </a:xfrm>
          <a:prstGeom prst="rect">
            <a:avLst/>
          </a:prstGeom>
          <a:noFill/>
          <a:ln>
            <a:noFill/>
          </a:ln>
        </p:spPr>
        <p:txBody>
          <a:bodyPr spcFirstLastPara="1" wrap="square" lIns="91425" tIns="91425" rIns="91425" bIns="91425" anchor="t" anchorCtr="0">
            <a:noAutofit/>
          </a:bodyPr>
          <a:lstStyle/>
          <a:p>
            <a:pPr marL="457200" marR="152400" lvl="0" indent="-292100" algn="l" rtl="0">
              <a:lnSpc>
                <a:spcPct val="131625"/>
              </a:lnSpc>
              <a:spcBef>
                <a:spcPts val="0"/>
              </a:spcBef>
              <a:spcAft>
                <a:spcPts val="0"/>
              </a:spcAft>
              <a:buClr>
                <a:schemeClr val="dk1"/>
              </a:buClr>
              <a:buSzPts val="1000"/>
              <a:buFont typeface="Roboto"/>
              <a:buChar char="●"/>
            </a:pPr>
            <a:r>
              <a:rPr lang="ca" sz="1000" dirty="0">
                <a:solidFill>
                  <a:schemeClr val="dk1"/>
                </a:solidFill>
                <a:latin typeface="Roboto"/>
                <a:ea typeface="Roboto"/>
                <a:cs typeface="Roboto"/>
                <a:sym typeface="Roboto"/>
              </a:rPr>
              <a:t>Estaria genial fer com a Mataró a les Santes, és a dir passar la nit boja de la nit del 2 al 3 i no pas del 3 al 4 com és ara (i com a conseqüència passar la nit de góspel de la nit del 3 al 4, que acaba més aviat i és més tranquila), de tal manera que hi podria haver més gent que es podria quedar a la nit boja fins al final i a la vegada el dia 4 la gent podria matinar més per participar pels actes tradicionals de Sant Domingo i festa del Càntir, que no deixa de ser el nucli dur de la festa major que li dona sentit de ser i que caldria potenciar al màxim la participació de tothom (especialment dels joves)</a:t>
            </a:r>
            <a:endParaRPr sz="1000" dirty="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dirty="0">
                <a:solidFill>
                  <a:schemeClr val="dk1"/>
                </a:solidFill>
                <a:latin typeface="Roboto"/>
                <a:ea typeface="Roboto"/>
                <a:cs typeface="Roboto"/>
                <a:sym typeface="Roboto"/>
              </a:rPr>
              <a:t>Cambiar los grupos musicales, como Mala Vida, ya son varios años consecutivos y no cambian el repertorio...es muy cansino!</a:t>
            </a:r>
            <a:br>
              <a:rPr lang="ca" sz="1000" dirty="0">
                <a:solidFill>
                  <a:schemeClr val="dk1"/>
                </a:solidFill>
                <a:latin typeface="Roboto"/>
                <a:ea typeface="Roboto"/>
                <a:cs typeface="Roboto"/>
                <a:sym typeface="Roboto"/>
              </a:rPr>
            </a:br>
            <a:r>
              <a:rPr lang="ca" sz="1000" dirty="0">
                <a:solidFill>
                  <a:schemeClr val="dk1"/>
                </a:solidFill>
                <a:latin typeface="Roboto"/>
                <a:ea typeface="Roboto"/>
                <a:cs typeface="Roboto"/>
                <a:sym typeface="Roboto"/>
              </a:rPr>
              <a:t>El primer grupo que actuó en la primera noche..fatal! Muy malos</a:t>
            </a:r>
            <a:br>
              <a:rPr lang="ca" sz="1000" dirty="0">
                <a:solidFill>
                  <a:schemeClr val="dk1"/>
                </a:solidFill>
                <a:latin typeface="Roboto"/>
                <a:ea typeface="Roboto"/>
                <a:cs typeface="Roboto"/>
                <a:sym typeface="Roboto"/>
              </a:rPr>
            </a:br>
            <a:r>
              <a:rPr lang="ca" sz="1000" dirty="0">
                <a:solidFill>
                  <a:schemeClr val="dk1"/>
                </a:solidFill>
                <a:latin typeface="Roboto"/>
                <a:ea typeface="Roboto"/>
                <a:cs typeface="Roboto"/>
                <a:sym typeface="Roboto"/>
              </a:rPr>
              <a:t>El DJ Manel.... No hay otro? No se da cuenta que en la gran mayor parte del tiempo la gente no baila? Sino pone música que le gusta a él.</a:t>
            </a:r>
            <a:endParaRPr sz="1000" dirty="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dirty="0">
                <a:solidFill>
                  <a:schemeClr val="dk1"/>
                </a:solidFill>
                <a:latin typeface="Roboto"/>
                <a:ea typeface="Roboto"/>
                <a:cs typeface="Roboto"/>
                <a:sym typeface="Roboto"/>
              </a:rPr>
              <a:t>Treuria La Garrinada</a:t>
            </a:r>
            <a:endParaRPr sz="1000" dirty="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dirty="0">
                <a:solidFill>
                  <a:schemeClr val="dk1"/>
                </a:solidFill>
                <a:latin typeface="Roboto"/>
                <a:ea typeface="Roboto"/>
                <a:cs typeface="Roboto"/>
                <a:sym typeface="Roboto"/>
              </a:rPr>
              <a:t>massa petards</a:t>
            </a:r>
            <a:endParaRPr sz="1000" dirty="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dirty="0">
                <a:solidFill>
                  <a:schemeClr val="dk1"/>
                </a:solidFill>
                <a:latin typeface="Roboto"/>
                <a:ea typeface="Roboto"/>
                <a:cs typeface="Roboto"/>
                <a:sym typeface="Roboto"/>
              </a:rPr>
              <a:t>Elsbfocs artificials a la 22.30 i la xarbotada infantil amb jocs ms amens.</a:t>
            </a:r>
            <a:endParaRPr sz="1000" dirty="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dirty="0">
                <a:solidFill>
                  <a:schemeClr val="dk1"/>
                </a:solidFill>
                <a:latin typeface="Roboto"/>
                <a:ea typeface="Roboto"/>
                <a:cs typeface="Roboto"/>
                <a:sym typeface="Roboto"/>
              </a:rPr>
              <a:t>tornaria a fer la fira de cermica smb la festa major; vot de poble laic, popular i no polititzat, i obviament sense cercavila de capellans; la benedicci d'aigies tamb hauria de ser laica; l'estil dels espectacles de carrer caldria canviar-l, massa anys amb les mateixes formules de dansa+acrobacia, vestides d'amor romantic cursi.</a:t>
            </a:r>
            <a:endParaRPr sz="1000" dirty="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dirty="0">
                <a:solidFill>
                  <a:schemeClr val="dk1"/>
                </a:solidFill>
                <a:latin typeface="Roboto"/>
                <a:ea typeface="Roboto"/>
                <a:cs typeface="Roboto"/>
                <a:sym typeface="Roboto"/>
              </a:rPr>
              <a:t>Innecessari començar el día 1 fins tant tard pel veinat de la plaça </a:t>
            </a:r>
            <a:r>
              <a:rPr lang="ca" sz="1000" dirty="0" smtClean="0">
                <a:solidFill>
                  <a:schemeClr val="dk1"/>
                </a:solidFill>
                <a:latin typeface="Roboto"/>
                <a:ea typeface="Roboto"/>
                <a:cs typeface="Roboto"/>
                <a:sym typeface="Roboto"/>
              </a:rPr>
              <a:t>Nova</a:t>
            </a:r>
            <a:endParaRPr sz="1000" dirty="0">
              <a:solidFill>
                <a:schemeClr val="dk1"/>
              </a:solidFill>
              <a:latin typeface="Roboto"/>
              <a:ea typeface="Roboto"/>
              <a:cs typeface="Roboto"/>
              <a:sym typeface="Roboto"/>
            </a:endParaRPr>
          </a:p>
        </p:txBody>
      </p:sp>
      <p:sp>
        <p:nvSpPr>
          <p:cNvPr id="4" name="Google Shape;133;p25"/>
          <p:cNvSpPr txBox="1"/>
          <p:nvPr/>
        </p:nvSpPr>
        <p:spPr>
          <a:xfrm>
            <a:off x="632500" y="1059582"/>
            <a:ext cx="6921300" cy="4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500" dirty="0">
                <a:solidFill>
                  <a:srgbClr val="FFFFFF"/>
                </a:solidFill>
                <a:highlight>
                  <a:srgbClr val="045F5A"/>
                </a:highlight>
                <a:latin typeface="Roboto"/>
                <a:ea typeface="Roboto"/>
                <a:cs typeface="Roboto"/>
                <a:sym typeface="Roboto"/>
              </a:rPr>
              <a:t>Si treuries, afegiries o canviaries alguna cosa de la programació, explica'ns-ho:</a:t>
            </a:r>
            <a:endParaRPr dirty="0">
              <a:solidFill>
                <a:srgbClr val="FFFFFF"/>
              </a:solidFill>
              <a:highlight>
                <a:srgbClr val="045F5A"/>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p:nvPr/>
        </p:nvSpPr>
        <p:spPr>
          <a:xfrm>
            <a:off x="632500" y="565424"/>
            <a:ext cx="7996500" cy="3590501"/>
          </a:xfrm>
          <a:prstGeom prst="rect">
            <a:avLst/>
          </a:prstGeom>
          <a:noFill/>
          <a:ln>
            <a:noFill/>
          </a:ln>
        </p:spPr>
        <p:txBody>
          <a:bodyPr spcFirstLastPara="1" wrap="square" lIns="91425" tIns="91425" rIns="91425" bIns="91425" anchor="t" anchorCtr="0">
            <a:noAutofit/>
          </a:bodyPr>
          <a:lstStyle/>
          <a:p>
            <a:pPr marL="457200" marR="152400" lvl="0" indent="-292100">
              <a:lnSpc>
                <a:spcPct val="131625"/>
              </a:lnSpc>
              <a:buClr>
                <a:schemeClr val="dk1"/>
              </a:buClr>
              <a:buSzPts val="1000"/>
              <a:buFont typeface="Roboto"/>
              <a:buChar char="●"/>
            </a:pPr>
            <a:r>
              <a:rPr lang="ca-ES" sz="1000" dirty="0" smtClean="0">
                <a:solidFill>
                  <a:schemeClr val="dk1"/>
                </a:solidFill>
                <a:latin typeface="Roboto"/>
                <a:ea typeface="Roboto"/>
                <a:cs typeface="Roboto"/>
                <a:sym typeface="Roboto"/>
              </a:rPr>
              <a:t>Posar la fira de la ceràmica</a:t>
            </a:r>
          </a:p>
          <a:p>
            <a:pPr marL="457200" marR="152400" lvl="0" indent="-292100">
              <a:lnSpc>
                <a:spcPct val="131625"/>
              </a:lnSpc>
              <a:buClr>
                <a:schemeClr val="dk1"/>
              </a:buClr>
              <a:buSzPts val="1000"/>
              <a:buFont typeface="Roboto"/>
              <a:buChar char="●"/>
            </a:pPr>
            <a:r>
              <a:rPr lang="ca-ES" sz="1000" dirty="0" smtClean="0">
                <a:solidFill>
                  <a:schemeClr val="dk1"/>
                </a:solidFill>
                <a:latin typeface="Roboto"/>
                <a:ea typeface="Roboto"/>
                <a:cs typeface="Roboto"/>
                <a:sym typeface="Roboto"/>
              </a:rPr>
              <a:t>El concert a Can </a:t>
            </a:r>
            <a:r>
              <a:rPr lang="ca-ES" sz="1000" dirty="0" err="1" smtClean="0">
                <a:solidFill>
                  <a:schemeClr val="dk1"/>
                </a:solidFill>
                <a:latin typeface="Roboto"/>
                <a:ea typeface="Roboto"/>
                <a:cs typeface="Roboto"/>
                <a:sym typeface="Roboto"/>
              </a:rPr>
              <a:t>Doro</a:t>
            </a:r>
            <a:r>
              <a:rPr lang="ca-ES" sz="1000" dirty="0" smtClean="0">
                <a:solidFill>
                  <a:schemeClr val="dk1"/>
                </a:solidFill>
                <a:latin typeface="Roboto"/>
                <a:ea typeface="Roboto"/>
                <a:cs typeface="Roboto"/>
                <a:sym typeface="Roboto"/>
              </a:rPr>
              <a:t> dilluns a les 12 de la nit em va semblar excessiu de xivarri</a:t>
            </a:r>
          </a:p>
          <a:p>
            <a:pPr marL="457200" marR="152400" lvl="0" indent="-292100">
              <a:lnSpc>
                <a:spcPct val="131625"/>
              </a:lnSpc>
              <a:buClr>
                <a:schemeClr val="dk1"/>
              </a:buClr>
              <a:buSzPts val="1000"/>
              <a:buFont typeface="Roboto"/>
              <a:buChar char="●"/>
            </a:pPr>
            <a:r>
              <a:rPr lang="ca-ES" sz="1000" dirty="0" smtClean="0">
                <a:solidFill>
                  <a:schemeClr val="dk1"/>
                </a:solidFill>
                <a:latin typeface="Roboto"/>
                <a:ea typeface="Roboto"/>
                <a:cs typeface="Roboto"/>
                <a:sym typeface="Roboto"/>
              </a:rPr>
              <a:t>Els </a:t>
            </a:r>
            <a:r>
              <a:rPr lang="ca-ES" sz="1000" dirty="0" err="1" smtClean="0">
                <a:solidFill>
                  <a:schemeClr val="dk1"/>
                </a:solidFill>
                <a:latin typeface="Roboto"/>
                <a:ea typeface="Roboto"/>
                <a:cs typeface="Roboto"/>
                <a:sym typeface="Roboto"/>
              </a:rPr>
              <a:t>Repicatruges</a:t>
            </a:r>
            <a:r>
              <a:rPr lang="ca-ES" sz="1000" dirty="0" smtClean="0">
                <a:solidFill>
                  <a:schemeClr val="dk1"/>
                </a:solidFill>
                <a:latin typeface="Roboto"/>
                <a:ea typeface="Roboto"/>
                <a:cs typeface="Roboto"/>
                <a:sym typeface="Roboto"/>
              </a:rPr>
              <a:t> </a:t>
            </a:r>
            <a:r>
              <a:rPr lang="ca-ES" sz="1000" dirty="0" err="1" smtClean="0">
                <a:solidFill>
                  <a:schemeClr val="dk1"/>
                </a:solidFill>
                <a:latin typeface="Roboto"/>
                <a:ea typeface="Roboto"/>
                <a:cs typeface="Roboto"/>
                <a:sym typeface="Roboto"/>
              </a:rPr>
              <a:t>Sound</a:t>
            </a:r>
            <a:r>
              <a:rPr lang="ca-ES" sz="1000" dirty="0" smtClean="0">
                <a:solidFill>
                  <a:schemeClr val="dk1"/>
                </a:solidFill>
                <a:latin typeface="Roboto"/>
                <a:ea typeface="Roboto"/>
                <a:cs typeface="Roboto"/>
                <a:sym typeface="Roboto"/>
              </a:rPr>
              <a:t> Sistema i DJ Dimoni </a:t>
            </a:r>
            <a:r>
              <a:rPr lang="ca-ES" sz="1000" dirty="0" err="1" smtClean="0">
                <a:solidFill>
                  <a:schemeClr val="dk1"/>
                </a:solidFill>
                <a:latin typeface="Roboto"/>
                <a:ea typeface="Roboto"/>
                <a:cs typeface="Roboto"/>
                <a:sym typeface="Roboto"/>
              </a:rPr>
              <a:t>Pelut+Roc</a:t>
            </a:r>
            <a:r>
              <a:rPr lang="ca-ES" sz="1000" dirty="0" smtClean="0">
                <a:solidFill>
                  <a:schemeClr val="dk1"/>
                </a:solidFill>
                <a:latin typeface="Roboto"/>
                <a:ea typeface="Roboto"/>
                <a:cs typeface="Roboto"/>
                <a:sym typeface="Roboto"/>
              </a:rPr>
              <a:t> Piranya", concert a Can </a:t>
            </a:r>
            <a:r>
              <a:rPr lang="ca-ES" sz="1000" dirty="0" err="1" smtClean="0">
                <a:solidFill>
                  <a:schemeClr val="dk1"/>
                </a:solidFill>
                <a:latin typeface="Roboto"/>
                <a:ea typeface="Roboto"/>
                <a:cs typeface="Roboto"/>
                <a:sym typeface="Roboto"/>
              </a:rPr>
              <a:t>Doro</a:t>
            </a:r>
            <a:r>
              <a:rPr lang="ca-ES" sz="1000" dirty="0" smtClean="0">
                <a:solidFill>
                  <a:schemeClr val="dk1"/>
                </a:solidFill>
                <a:latin typeface="Roboto"/>
                <a:ea typeface="Roboto"/>
                <a:cs typeface="Roboto"/>
                <a:sym typeface="Roboto"/>
              </a:rPr>
              <a:t> hagués estat bé que s'hagués Fet a La Plaça Nova. S'hagués Allargat una mica mes la festa. Fer abans el concert de la Ma del Mar i en Quico o fer-lo a Can </a:t>
            </a:r>
            <a:r>
              <a:rPr lang="ca-ES" sz="1000" dirty="0" err="1" smtClean="0">
                <a:solidFill>
                  <a:schemeClr val="dk1"/>
                </a:solidFill>
                <a:latin typeface="Roboto"/>
                <a:ea typeface="Roboto"/>
                <a:cs typeface="Roboto"/>
                <a:sym typeface="Roboto"/>
              </a:rPr>
              <a:t>Doro</a:t>
            </a:r>
            <a:r>
              <a:rPr lang="ca-ES" sz="1000" dirty="0" smtClean="0">
                <a:solidFill>
                  <a:schemeClr val="dk1"/>
                </a:solidFill>
                <a:latin typeface="Roboto"/>
                <a:ea typeface="Roboto"/>
                <a:cs typeface="Roboto"/>
                <a:sym typeface="Roboto"/>
              </a:rPr>
              <a:t>. El primer hagués portat molt ambient a la plaça.</a:t>
            </a:r>
          </a:p>
          <a:p>
            <a:pPr marL="457200" marR="152400" lvl="0" indent="-292100" algn="l" rtl="0">
              <a:lnSpc>
                <a:spcPct val="131625"/>
              </a:lnSpc>
              <a:spcBef>
                <a:spcPts val="0"/>
              </a:spcBef>
              <a:spcAft>
                <a:spcPts val="0"/>
              </a:spcAft>
              <a:buClr>
                <a:schemeClr val="dk1"/>
              </a:buClr>
              <a:buSzPts val="1000"/>
              <a:buFont typeface="Roboto"/>
              <a:buChar char="●"/>
            </a:pPr>
            <a:r>
              <a:rPr lang="ca" sz="1000" dirty="0" smtClean="0">
                <a:solidFill>
                  <a:schemeClr val="dk1"/>
                </a:solidFill>
                <a:latin typeface="Roboto"/>
                <a:ea typeface="Roboto"/>
                <a:cs typeface="Roboto"/>
                <a:sym typeface="Roboto"/>
              </a:rPr>
              <a:t>Millorar </a:t>
            </a:r>
            <a:r>
              <a:rPr lang="ca" sz="1000" dirty="0">
                <a:solidFill>
                  <a:schemeClr val="dk1"/>
                </a:solidFill>
                <a:latin typeface="Roboto"/>
                <a:ea typeface="Roboto"/>
                <a:cs typeface="Roboto"/>
                <a:sym typeface="Roboto"/>
              </a:rPr>
              <a:t>argentast, primer any un èxit, tot i que hi havien moltes cues.</a:t>
            </a:r>
            <a:endParaRPr sz="1000" dirty="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dirty="0">
                <a:solidFill>
                  <a:schemeClr val="dk1"/>
                </a:solidFill>
                <a:latin typeface="Roboto"/>
                <a:ea typeface="Roboto"/>
                <a:cs typeface="Roboto"/>
                <a:sym typeface="Roboto"/>
              </a:rPr>
              <a:t>Espectacle infantil el dia 5 a la Garrinada,s’hauria d’assegurar que sigui per nens,aquest any el Funky,molt bé pels pares,pels nens fatal.</a:t>
            </a:r>
            <a:endParaRPr sz="1000" dirty="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dirty="0">
                <a:solidFill>
                  <a:schemeClr val="dk1"/>
                </a:solidFill>
                <a:latin typeface="Roboto"/>
                <a:ea typeface="Roboto"/>
                <a:cs typeface="Roboto"/>
                <a:sym typeface="Roboto"/>
              </a:rPr>
              <a:t>La nit boja ha d'acabar més tard, no a les cinc.</a:t>
            </a:r>
            <a:endParaRPr sz="1000" dirty="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dirty="0">
                <a:solidFill>
                  <a:schemeClr val="dk1"/>
                </a:solidFill>
                <a:latin typeface="Roboto"/>
                <a:ea typeface="Roboto"/>
                <a:cs typeface="Roboto"/>
                <a:sym typeface="Roboto"/>
              </a:rPr>
              <a:t>Les matinades a les 6h del matí són massa d'hora.</a:t>
            </a:r>
            <a:endParaRPr sz="1000" dirty="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dirty="0">
                <a:solidFill>
                  <a:schemeClr val="dk1"/>
                </a:solidFill>
                <a:latin typeface="Roboto"/>
                <a:ea typeface="Roboto"/>
                <a:cs typeface="Roboto"/>
                <a:sym typeface="Roboto"/>
              </a:rPr>
              <a:t>Treuria els actes relacionats amb el pubillatge</a:t>
            </a:r>
            <a:endParaRPr sz="1000" dirty="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dirty="0">
                <a:solidFill>
                  <a:schemeClr val="dk1"/>
                </a:solidFill>
                <a:latin typeface="Roboto"/>
                <a:ea typeface="Roboto"/>
                <a:cs typeface="Roboto"/>
                <a:sym typeface="Roboto"/>
              </a:rPr>
              <a:t>El grupet que va tocar a les matinades eren uns cracks! Per altra banda, la nit boja era millor quan acabava amb un DJ i, el primer grup era horrible. Pel que fa el dia 4, una GRAN PENA que el protagonisme no fos pels Domingos (3 que en queden, ja els hi podrieu haver fet més cas). Em va semblar genial que vingues el President, però no oblidem que era Sant Domingo (van quedar al final de la cercavila, van quedar sols sota la font quan el vot de poble, etc.). El dia 5, pel correfoc de besties podrieu portar alguna “bestia” més, queda una mica pobre amb dos animalets.</a:t>
            </a:r>
            <a:endParaRPr sz="1000" dirty="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dirty="0">
                <a:solidFill>
                  <a:schemeClr val="dk1"/>
                </a:solidFill>
                <a:latin typeface="Roboto"/>
                <a:ea typeface="Roboto"/>
                <a:cs typeface="Roboto"/>
                <a:sym typeface="Roboto"/>
              </a:rPr>
              <a:t>La garrinada no te res a veura anys enrrera a nat cap avall mes ska i menys reggeton</a:t>
            </a:r>
            <a:endParaRPr sz="1000" dirty="0">
              <a:solidFill>
                <a:schemeClr val="dk1"/>
              </a:solidFill>
              <a:latin typeface="Roboto"/>
              <a:ea typeface="Roboto"/>
              <a:cs typeface="Roboto"/>
              <a:sym typeface="Roboto"/>
            </a:endParaRPr>
          </a:p>
          <a:p>
            <a:pPr marL="457200" marR="152400" lvl="0" indent="0" algn="l" rtl="0">
              <a:lnSpc>
                <a:spcPct val="131625"/>
              </a:lnSpc>
              <a:spcBef>
                <a:spcPts val="0"/>
              </a:spcBef>
              <a:spcAft>
                <a:spcPts val="0"/>
              </a:spcAft>
              <a:buNone/>
            </a:pPr>
            <a:endParaRPr sz="1000" dirty="0">
              <a:solidFill>
                <a:schemeClr val="dk1"/>
              </a:solidFill>
              <a:latin typeface="Roboto"/>
              <a:ea typeface="Roboto"/>
              <a:cs typeface="Roboto"/>
              <a:sym typeface="Roboto"/>
            </a:endParaRPr>
          </a:p>
          <a:p>
            <a:pPr marL="0" lvl="0" indent="0" algn="l" rtl="0">
              <a:spcBef>
                <a:spcPts val="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p:nvPr/>
        </p:nvSpPr>
        <p:spPr>
          <a:xfrm>
            <a:off x="596350" y="515025"/>
            <a:ext cx="57918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500">
                <a:solidFill>
                  <a:srgbClr val="FFFFFF"/>
                </a:solidFill>
                <a:highlight>
                  <a:srgbClr val="045F5A"/>
                </a:highlight>
                <a:latin typeface="Roboto"/>
                <a:ea typeface="Roboto"/>
                <a:cs typeface="Roboto"/>
                <a:sym typeface="Roboto"/>
              </a:rPr>
              <a:t>Posa una nota global a la Festa Major 2018</a:t>
            </a:r>
            <a:endParaRPr/>
          </a:p>
        </p:txBody>
      </p:sp>
      <p:pic>
        <p:nvPicPr>
          <p:cNvPr id="144" name="Google Shape;144;p27" descr="Gràfic de respostes de Formularis. Títol de la pregunta: . Nombre de respostes: 73 respostes."/>
          <p:cNvPicPr preferRelativeResize="0"/>
          <p:nvPr/>
        </p:nvPicPr>
        <p:blipFill rotWithShape="1">
          <a:blip r:embed="rId3">
            <a:alphaModFix/>
          </a:blip>
          <a:srcRect l="13737" t="20253" r="31248" b="6179"/>
          <a:stretch/>
        </p:blipFill>
        <p:spPr>
          <a:xfrm>
            <a:off x="713800" y="1207375"/>
            <a:ext cx="4825001" cy="2728750"/>
          </a:xfrm>
          <a:prstGeom prst="rect">
            <a:avLst/>
          </a:prstGeom>
          <a:noFill/>
          <a:ln>
            <a:noFill/>
          </a:ln>
        </p:spPr>
      </p:pic>
      <p:pic>
        <p:nvPicPr>
          <p:cNvPr id="145" name="Google Shape;145;p27" descr="Gràfic de respostes de Formularis. Títol de la pregunta: . Nombre de respostes: 73 respostes."/>
          <p:cNvPicPr preferRelativeResize="0"/>
          <p:nvPr/>
        </p:nvPicPr>
        <p:blipFill rotWithShape="1">
          <a:blip r:embed="rId4">
            <a:alphaModFix/>
          </a:blip>
          <a:srcRect l="60486" t="26738" r="30422" b="52769"/>
          <a:stretch/>
        </p:blipFill>
        <p:spPr>
          <a:xfrm>
            <a:off x="4793975" y="3419350"/>
            <a:ext cx="831276" cy="792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p:nvPr/>
        </p:nvSpPr>
        <p:spPr>
          <a:xfrm>
            <a:off x="569250" y="289150"/>
            <a:ext cx="5050800" cy="4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500">
                <a:solidFill>
                  <a:srgbClr val="FFFFFF"/>
                </a:solidFill>
                <a:highlight>
                  <a:srgbClr val="045F5A"/>
                </a:highlight>
                <a:latin typeface="Roboto"/>
                <a:ea typeface="Roboto"/>
                <a:cs typeface="Roboto"/>
                <a:sym typeface="Roboto"/>
              </a:rPr>
              <a:t>Què milloraries, canviaries o afegiries:</a:t>
            </a:r>
            <a:endParaRPr/>
          </a:p>
        </p:txBody>
      </p:sp>
      <p:sp>
        <p:nvSpPr>
          <p:cNvPr id="151" name="Google Shape;151;p28"/>
          <p:cNvSpPr txBox="1"/>
          <p:nvPr/>
        </p:nvSpPr>
        <p:spPr>
          <a:xfrm>
            <a:off x="533100" y="831275"/>
            <a:ext cx="8276700" cy="3993600"/>
          </a:xfrm>
          <a:prstGeom prst="rect">
            <a:avLst/>
          </a:prstGeom>
          <a:noFill/>
          <a:ln>
            <a:noFill/>
          </a:ln>
        </p:spPr>
        <p:txBody>
          <a:bodyPr spcFirstLastPara="1" wrap="square" lIns="91425" tIns="91425" rIns="91425" bIns="91425" anchor="t" anchorCtr="0">
            <a:noAutofit/>
          </a:bodyPr>
          <a:lstStyle/>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El canvi que ja he exposat de fer la nit boja de la nit del 2 al 3 d'agost i lanit de gospel del 3 al 4 d'agost per potenciar més la participació completa tan de la nit boja com de la festa del Càntir i de Sant Domingo. A més voldria destacar com a positiu que es mantingui l'anada a l'ofici amb les autoritats i el vot de poble</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Impossible aparcar</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Cambiar els grups musicals, es repetixen molt i no canvien el repertori, cansen moooolt!</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treuria Argentast, perdua d diners, una fira d'atraccions una mica mes diversa, mes activitats per joves i adults durant el dia</a:t>
            </a:r>
            <a:br>
              <a:rPr lang="ca" sz="1000">
                <a:solidFill>
                  <a:schemeClr val="dk1"/>
                </a:solidFill>
                <a:latin typeface="Roboto"/>
                <a:ea typeface="Roboto"/>
                <a:cs typeface="Roboto"/>
                <a:sym typeface="Roboto"/>
              </a:rPr>
            </a:br>
            <a:r>
              <a:rPr lang="ca" sz="1000">
                <a:solidFill>
                  <a:schemeClr val="dk1"/>
                </a:solidFill>
                <a:latin typeface="Roboto"/>
                <a:ea typeface="Roboto"/>
                <a:cs typeface="Roboto"/>
                <a:sym typeface="Roboto"/>
              </a:rPr>
              <a:t>masses espectacles a la mateixa hora</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Treuria la nit de tapapous, afegiria espectacles juvenils, l'argentast massa car, posaria més opcions per sopar, amb entrepans o pizza a porcions...per la gent jove que no te poder adquisitiu.</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-falta la festa de la terrissa</a:t>
            </a:r>
            <a:br>
              <a:rPr lang="ca" sz="1000">
                <a:solidFill>
                  <a:schemeClr val="dk1"/>
                </a:solidFill>
                <a:latin typeface="Roboto"/>
                <a:ea typeface="Roboto"/>
                <a:cs typeface="Roboto"/>
                <a:sym typeface="Roboto"/>
              </a:rPr>
            </a:br>
            <a:r>
              <a:rPr lang="ca" sz="1000">
                <a:solidFill>
                  <a:schemeClr val="dk1"/>
                </a:solidFill>
                <a:latin typeface="Roboto"/>
                <a:ea typeface="Roboto"/>
                <a:cs typeface="Roboto"/>
                <a:sym typeface="Roboto"/>
              </a:rPr>
              <a:t>-millorar qualitat d'actes</a:t>
            </a:r>
            <a:br>
              <a:rPr lang="ca" sz="1000">
                <a:solidFill>
                  <a:schemeClr val="dk1"/>
                </a:solidFill>
                <a:latin typeface="Roboto"/>
                <a:ea typeface="Roboto"/>
                <a:cs typeface="Roboto"/>
                <a:sym typeface="Roboto"/>
              </a:rPr>
            </a:br>
            <a:r>
              <a:rPr lang="ca" sz="1000">
                <a:solidFill>
                  <a:schemeClr val="dk1"/>
                </a:solidFill>
                <a:latin typeface="Roboto"/>
                <a:ea typeface="Roboto"/>
                <a:cs typeface="Roboto"/>
                <a:sym typeface="Roboto"/>
              </a:rPr>
              <a:t>-centralitzaria actes</a:t>
            </a:r>
            <a:br>
              <a:rPr lang="ca" sz="1000">
                <a:solidFill>
                  <a:schemeClr val="dk1"/>
                </a:solidFill>
                <a:latin typeface="Roboto"/>
                <a:ea typeface="Roboto"/>
                <a:cs typeface="Roboto"/>
                <a:sym typeface="Roboto"/>
              </a:rPr>
            </a:br>
            <a:r>
              <a:rPr lang="ca" sz="1000">
                <a:solidFill>
                  <a:schemeClr val="dk1"/>
                </a:solidFill>
                <a:latin typeface="Roboto"/>
                <a:ea typeface="Roboto"/>
                <a:cs typeface="Roboto"/>
                <a:sym typeface="Roboto"/>
              </a:rPr>
              <a:t>-tots els actes de la garrinada s'haurien de fer a l'escola francesc burniol</a:t>
            </a:r>
            <a:br>
              <a:rPr lang="ca" sz="1000">
                <a:solidFill>
                  <a:schemeClr val="dk1"/>
                </a:solidFill>
                <a:latin typeface="Roboto"/>
                <a:ea typeface="Roboto"/>
                <a:cs typeface="Roboto"/>
                <a:sym typeface="Roboto"/>
              </a:rPr>
            </a:br>
            <a:r>
              <a:rPr lang="ca" sz="1000">
                <a:solidFill>
                  <a:schemeClr val="dk1"/>
                </a:solidFill>
                <a:latin typeface="Roboto"/>
                <a:ea typeface="Roboto"/>
                <a:cs typeface="Roboto"/>
                <a:sym typeface="Roboto"/>
              </a:rPr>
              <a:t>-grup de neteja a partir de les 8h del mati</a:t>
            </a:r>
            <a:br>
              <a:rPr lang="ca" sz="1000">
                <a:solidFill>
                  <a:schemeClr val="dk1"/>
                </a:solidFill>
                <a:latin typeface="Roboto"/>
                <a:ea typeface="Roboto"/>
                <a:cs typeface="Roboto"/>
                <a:sym typeface="Roboto"/>
              </a:rPr>
            </a:br>
            <a:r>
              <a:rPr lang="ca" sz="1000">
                <a:solidFill>
                  <a:schemeClr val="dk1"/>
                </a:solidFill>
                <a:latin typeface="Roboto"/>
                <a:ea typeface="Roboto"/>
                <a:cs typeface="Roboto"/>
                <a:sym typeface="Roboto"/>
              </a:rPr>
              <a:t>-Antigament es posava una lona pel sol als carrers on hi havien paradetes</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eliminaria uns quants petards.....</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tenir en compte els horaris i la calor ( gegants a les 12.00h per exemple, espectacle cRrer a les 17.00..)</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La Garri la faria mes accessible als pre-adolescents; pels adolescents ja està prou bé, però la percepció, esbiaixada o no, de molts pares i mares es de inseguretat cap a aquest segment de població ( 12-13-14-15 anys)</a:t>
            </a:r>
            <a:endParaRPr sz="1000">
              <a:solidFill>
                <a:schemeClr val="dk1"/>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569250" y="289150"/>
            <a:ext cx="5050800" cy="4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500">
                <a:solidFill>
                  <a:srgbClr val="FFFFFF"/>
                </a:solidFill>
                <a:highlight>
                  <a:srgbClr val="045F5A"/>
                </a:highlight>
                <a:latin typeface="Roboto"/>
                <a:ea typeface="Roboto"/>
                <a:cs typeface="Roboto"/>
                <a:sym typeface="Roboto"/>
              </a:rPr>
              <a:t>Què milloraries, canviaries o afegiries:</a:t>
            </a:r>
            <a:endParaRPr/>
          </a:p>
        </p:txBody>
      </p:sp>
      <p:sp>
        <p:nvSpPr>
          <p:cNvPr id="157" name="Google Shape;157;p29"/>
          <p:cNvSpPr txBox="1"/>
          <p:nvPr/>
        </p:nvSpPr>
        <p:spPr>
          <a:xfrm>
            <a:off x="533100" y="831275"/>
            <a:ext cx="8276700" cy="4080300"/>
          </a:xfrm>
          <a:prstGeom prst="rect">
            <a:avLst/>
          </a:prstGeom>
          <a:noFill/>
          <a:ln>
            <a:noFill/>
          </a:ln>
        </p:spPr>
        <p:txBody>
          <a:bodyPr spcFirstLastPara="1" wrap="square" lIns="91425" tIns="91425" rIns="91425" bIns="91425" anchor="t" anchorCtr="0">
            <a:noAutofit/>
          </a:bodyPr>
          <a:lstStyle/>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tot be</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L'aparcament</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No cal que durin 4 dies amb tres crec que es suficient i els concerts a partir de les 12 de la nit haurien d’anar fora del casc públic</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Le daria una vuelta al tema Garrinada. Creo que ha abarcado una dimension muy grande para lo que es la Festa major.</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la historia del tats no m'agrada gens</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Garrinada canvi ubicació i dates</a:t>
            </a:r>
            <a:br>
              <a:rPr lang="ca" sz="1000">
                <a:solidFill>
                  <a:schemeClr val="dk1"/>
                </a:solidFill>
                <a:latin typeface="Roboto"/>
                <a:ea typeface="Roboto"/>
                <a:cs typeface="Roboto"/>
                <a:sym typeface="Roboto"/>
              </a:rPr>
            </a:br>
            <a:r>
              <a:rPr lang="ca" sz="1000">
                <a:solidFill>
                  <a:schemeClr val="dk1"/>
                </a:solidFill>
                <a:latin typeface="Roboto"/>
                <a:ea typeface="Roboto"/>
                <a:cs typeface="Roboto"/>
                <a:sym typeface="Roboto"/>
              </a:rPr>
              <a:t>Aixecada de càntirs no llueix en aquesta ubicació. Cal repensar perquè sigui atractiu</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Millorar argentast, primer any un èxit tot i que hi havien cues.</a:t>
            </a:r>
            <a:br>
              <a:rPr lang="ca" sz="1000">
                <a:solidFill>
                  <a:schemeClr val="dk1"/>
                </a:solidFill>
                <a:latin typeface="Roboto"/>
                <a:ea typeface="Roboto"/>
                <a:cs typeface="Roboto"/>
                <a:sym typeface="Roboto"/>
              </a:rPr>
            </a:br>
            <a:r>
              <a:rPr lang="ca" sz="1000">
                <a:solidFill>
                  <a:schemeClr val="dk1"/>
                </a:solidFill>
                <a:latin typeface="Roboto"/>
                <a:ea typeface="Roboto"/>
                <a:cs typeface="Roboto"/>
                <a:sym typeface="Roboto"/>
              </a:rPr>
              <a:t>Afegiria més parades d’artesania.</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La nit boja ha d'acabar més tard</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Ex esivament orientada nomes al jovent</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Els càntir haurien de posar "st Domingo" i </a:t>
            </a:r>
            <a:br>
              <a:rPr lang="ca" sz="1000">
                <a:solidFill>
                  <a:schemeClr val="dk1"/>
                </a:solidFill>
                <a:latin typeface="Roboto"/>
                <a:ea typeface="Roboto"/>
                <a:cs typeface="Roboto"/>
                <a:sym typeface="Roboto"/>
              </a:rPr>
            </a:br>
            <a:r>
              <a:rPr lang="ca" sz="1000">
                <a:solidFill>
                  <a:schemeClr val="dk1"/>
                </a:solidFill>
                <a:latin typeface="Roboto"/>
                <a:ea typeface="Roboto"/>
                <a:cs typeface="Roboto"/>
                <a:sym typeface="Roboto"/>
              </a:rPr>
              <a:t>l'any.</a:t>
            </a:r>
            <a:br>
              <a:rPr lang="ca" sz="1000">
                <a:solidFill>
                  <a:schemeClr val="dk1"/>
                </a:solidFill>
                <a:latin typeface="Roboto"/>
                <a:ea typeface="Roboto"/>
                <a:cs typeface="Roboto"/>
                <a:sym typeface="Roboto"/>
              </a:rPr>
            </a:br>
            <a:r>
              <a:rPr lang="ca" sz="1000">
                <a:solidFill>
                  <a:schemeClr val="dk1"/>
                </a:solidFill>
                <a:latin typeface="Roboto"/>
                <a:ea typeface="Roboto"/>
                <a:cs typeface="Roboto"/>
                <a:sym typeface="Roboto"/>
              </a:rPr>
              <a:t>Falten parades de artesans </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canviar la garrinada de lloc no crec que el pati d una escola sigui el més adient</a:t>
            </a:r>
            <a:br>
              <a:rPr lang="ca" sz="1000">
                <a:solidFill>
                  <a:schemeClr val="dk1"/>
                </a:solidFill>
                <a:latin typeface="Roboto"/>
                <a:ea typeface="Roboto"/>
                <a:cs typeface="Roboto"/>
                <a:sym typeface="Roboto"/>
              </a:rPr>
            </a:br>
            <a:r>
              <a:rPr lang="ca" sz="1000">
                <a:solidFill>
                  <a:schemeClr val="dk1"/>
                </a:solidFill>
                <a:latin typeface="Roboto"/>
                <a:ea typeface="Roboto"/>
                <a:cs typeface="Roboto"/>
                <a:sym typeface="Roboto"/>
              </a:rPr>
              <a:t>llocs d'aparcament pels veins</a:t>
            </a:r>
            <a:br>
              <a:rPr lang="ca" sz="1000">
                <a:solidFill>
                  <a:schemeClr val="dk1"/>
                </a:solidFill>
                <a:latin typeface="Roboto"/>
                <a:ea typeface="Roboto"/>
                <a:cs typeface="Roboto"/>
                <a:sym typeface="Roboto"/>
              </a:rPr>
            </a:br>
            <a:r>
              <a:rPr lang="ca" sz="1000">
                <a:solidFill>
                  <a:schemeClr val="dk1"/>
                </a:solidFill>
                <a:latin typeface="Roboto"/>
                <a:ea typeface="Roboto"/>
                <a:cs typeface="Roboto"/>
                <a:sym typeface="Roboto"/>
              </a:rPr>
              <a:t>hem gaudit molt de molts espectacles i actes</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Interessant que hi hagi un espai com Can Doro per gent ni molt jove ni gran. </a:t>
            </a:r>
            <a:br>
              <a:rPr lang="ca" sz="1000">
                <a:solidFill>
                  <a:schemeClr val="dk1"/>
                </a:solidFill>
                <a:latin typeface="Roboto"/>
                <a:ea typeface="Roboto"/>
                <a:cs typeface="Roboto"/>
                <a:sym typeface="Roboto"/>
              </a:rPr>
            </a:br>
            <a:r>
              <a:rPr lang="ca" sz="1000">
                <a:solidFill>
                  <a:schemeClr val="dk1"/>
                </a:solidFill>
                <a:latin typeface="Roboto"/>
                <a:ea typeface="Roboto"/>
                <a:cs typeface="Roboto"/>
                <a:sym typeface="Roboto"/>
              </a:rPr>
              <a:t>Afegiria més i variades paradetes d'artesania.</a:t>
            </a:r>
            <a:br>
              <a:rPr lang="ca" sz="1000">
                <a:solidFill>
                  <a:schemeClr val="dk1"/>
                </a:solidFill>
                <a:latin typeface="Roboto"/>
                <a:ea typeface="Roboto"/>
                <a:cs typeface="Roboto"/>
                <a:sym typeface="Roboto"/>
              </a:rPr>
            </a:br>
            <a:r>
              <a:rPr lang="ca" sz="1000">
                <a:solidFill>
                  <a:schemeClr val="dk1"/>
                </a:solidFill>
                <a:latin typeface="Roboto"/>
                <a:ea typeface="Roboto"/>
                <a:cs typeface="Roboto"/>
                <a:sym typeface="Roboto"/>
              </a:rPr>
              <a:t>Caldria millorar la neteja dels carrers durant el dia</a:t>
            </a:r>
            <a:endParaRPr sz="1000">
              <a:solidFill>
                <a:schemeClr val="dk1"/>
              </a:solidFill>
              <a:latin typeface="Roboto"/>
              <a:ea typeface="Roboto"/>
              <a:cs typeface="Roboto"/>
              <a:sym typeface="Roboto"/>
            </a:endParaRPr>
          </a:p>
          <a:p>
            <a:pPr marL="152400" marR="152400" lvl="0" indent="0" algn="l" rtl="0">
              <a:lnSpc>
                <a:spcPct val="131625"/>
              </a:lnSpc>
              <a:spcBef>
                <a:spcPts val="0"/>
              </a:spcBef>
              <a:spcAft>
                <a:spcPts val="0"/>
              </a:spcAft>
              <a:buClr>
                <a:schemeClr val="dk1"/>
              </a:buClr>
              <a:buSzPts val="1100"/>
              <a:buFont typeface="Arial"/>
              <a:buNone/>
            </a:pPr>
            <a:endParaRPr sz="1000">
              <a:solidFill>
                <a:schemeClr val="dk1"/>
              </a:solidFill>
              <a:latin typeface="Roboto"/>
              <a:ea typeface="Roboto"/>
              <a:cs typeface="Roboto"/>
              <a:sym typeface="Roboto"/>
            </a:endParaRPr>
          </a:p>
          <a:p>
            <a:pPr marL="0" lvl="0" indent="0" algn="l" rtl="0">
              <a:spcBef>
                <a:spcPts val="0"/>
              </a:spcBef>
              <a:spcAft>
                <a:spcPts val="0"/>
              </a:spcAft>
              <a:buNone/>
            </a:pPr>
            <a:endParaRPr sz="1000">
              <a:solidFill>
                <a:schemeClr val="dk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p:nvPr/>
        </p:nvSpPr>
        <p:spPr>
          <a:xfrm>
            <a:off x="569250" y="289150"/>
            <a:ext cx="5050800" cy="4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500">
                <a:solidFill>
                  <a:srgbClr val="FFFFFF"/>
                </a:solidFill>
                <a:highlight>
                  <a:srgbClr val="045F5A"/>
                </a:highlight>
                <a:latin typeface="Roboto"/>
                <a:ea typeface="Roboto"/>
                <a:cs typeface="Roboto"/>
                <a:sym typeface="Roboto"/>
              </a:rPr>
              <a:t>Què milloraries, canviaries o afegiries:</a:t>
            </a:r>
            <a:endParaRPr/>
          </a:p>
        </p:txBody>
      </p:sp>
      <p:sp>
        <p:nvSpPr>
          <p:cNvPr id="163" name="Google Shape;163;p30"/>
          <p:cNvSpPr txBox="1"/>
          <p:nvPr/>
        </p:nvSpPr>
        <p:spPr>
          <a:xfrm>
            <a:off x="533100" y="831275"/>
            <a:ext cx="8276700" cy="3231000"/>
          </a:xfrm>
          <a:prstGeom prst="rect">
            <a:avLst/>
          </a:prstGeom>
          <a:noFill/>
          <a:ln>
            <a:noFill/>
          </a:ln>
        </p:spPr>
        <p:txBody>
          <a:bodyPr spcFirstLastPara="1" wrap="square" lIns="91425" tIns="91425" rIns="91425" bIns="91425" anchor="t" anchorCtr="0">
            <a:noAutofit/>
          </a:bodyPr>
          <a:lstStyle/>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Eliminar les matinades, més actuacions infantils, millorar la seguretat</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ha sigut una festa molt politizada,els que no ens setim independents no podem aceptar que un senyor vingui a ,la festa major a fer propaganda (amb el llaç )groc,la festa major es de tots tant creients i no creiens,per cert el popple esta fet una porquería (pintadas a terra,pareds arbres etc)</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En general molt bé organitzat.</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No em va agradar que el punt lila de la Garrinada estigués ubicat a la barra. Penso que mereix un espai propi que faciliti que les persones que ho necessiten puguin acostar-se i disposar de més confidencialitat.</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RTot i la conveniència de fer activitats per tots els públics, crec que es milor reduir la quantitat i millorar la qualitat. No soc un professional com per poder fer judicis concrets, però certs espectacles deixen aspectes a desitjar</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El grupet que va tocar a les matinades eren uns cracks! Per altra banda, la nit boja era millor quan acabava amb un DJ i, el primer grup era horrible. Pel que fa el dia 4, una GRAN PENA que el protagonisme no fos pels Domingos (3 que en queden, ja els hi podrieu haver fet més cas). Em va semblar genial que vingues el President, però no oblidem que era Sant Domingo (van quedar al final de la cercavila, van quedar sota la font quan el vot de poble sols, etc.). El dia 5, pel correfoc de besties podrieu portar alguna “bestia” més, queda una mica pobre amb dos animalets.</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Garrinada tema concerts i el lloc....</a:t>
            </a:r>
            <a:endParaRPr sz="1000">
              <a:solidFill>
                <a:schemeClr val="dk1"/>
              </a:solidFill>
              <a:latin typeface="Roboto"/>
              <a:ea typeface="Roboto"/>
              <a:cs typeface="Roboto"/>
              <a:sym typeface="Roboto"/>
            </a:endParaRPr>
          </a:p>
          <a:p>
            <a:pPr marL="152400" marR="152400" lvl="0" indent="0" algn="l" rtl="0">
              <a:lnSpc>
                <a:spcPct val="131625"/>
              </a:lnSpc>
              <a:spcBef>
                <a:spcPts val="0"/>
              </a:spcBef>
              <a:spcAft>
                <a:spcPts val="0"/>
              </a:spcAft>
              <a:buNone/>
            </a:pPr>
            <a:endParaRPr sz="1000">
              <a:solidFill>
                <a:schemeClr val="dk1"/>
              </a:solidFill>
              <a:latin typeface="Roboto"/>
              <a:ea typeface="Roboto"/>
              <a:cs typeface="Roboto"/>
              <a:sym typeface="Roboto"/>
            </a:endParaRPr>
          </a:p>
          <a:p>
            <a:pPr marL="0" lvl="0" indent="0" algn="l" rtl="0">
              <a:spcBef>
                <a:spcPts val="0"/>
              </a:spcBef>
              <a:spcAft>
                <a:spcPts val="0"/>
              </a:spcAft>
              <a:buNone/>
            </a:pPr>
            <a:endParaRPr sz="10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descr="Gràfic de respostes de Formularis. Títol de la pregunta: Quina edat tens?. Nombre de respostes: 77 respostes."/>
          <p:cNvPicPr preferRelativeResize="0"/>
          <p:nvPr/>
        </p:nvPicPr>
        <p:blipFill rotWithShape="1">
          <a:blip r:embed="rId3">
            <a:alphaModFix/>
          </a:blip>
          <a:srcRect/>
          <a:stretch/>
        </p:blipFill>
        <p:spPr>
          <a:xfrm>
            <a:off x="152400" y="152400"/>
            <a:ext cx="8839200" cy="45853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descr="Gràfic de respostes de Formularis. Títol de la pregunta: D'on ets?. Nombre de respostes: 77 respostes."/>
          <p:cNvPicPr preferRelativeResize="0"/>
          <p:nvPr/>
        </p:nvPicPr>
        <p:blipFill rotWithShape="1">
          <a:blip r:embed="rId3">
            <a:alphaModFix/>
          </a:blip>
          <a:srcRect/>
          <a:stretch/>
        </p:blipFill>
        <p:spPr>
          <a:xfrm>
            <a:off x="152400" y="152400"/>
            <a:ext cx="8839200" cy="45853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6" descr="Gràfic de respostes de Formularis. Títol de la pregunta: Has participat dels actes de la Festa Major 2018?. Nombre de respostes: 77 respostes."/>
          <p:cNvPicPr preferRelativeResize="0"/>
          <p:nvPr/>
        </p:nvPicPr>
        <p:blipFill rotWithShape="1">
          <a:blip r:embed="rId3">
            <a:alphaModFix/>
          </a:blip>
          <a:srcRect/>
          <a:stretch/>
        </p:blipFill>
        <p:spPr>
          <a:xfrm>
            <a:off x="152400" y="152400"/>
            <a:ext cx="8839200" cy="4078923"/>
          </a:xfrm>
          <a:prstGeom prst="rect">
            <a:avLst/>
          </a:prstGeom>
          <a:noFill/>
          <a:ln>
            <a:noFill/>
          </a:ln>
        </p:spPr>
      </p:pic>
      <p:pic>
        <p:nvPicPr>
          <p:cNvPr id="71" name="Google Shape;71;p16" descr="Gràfic de respostes de Formularis. Títol de la pregunta: . Nombre de respostes: 3 respostes."/>
          <p:cNvPicPr preferRelativeResize="0"/>
          <p:nvPr/>
        </p:nvPicPr>
        <p:blipFill rotWithShape="1">
          <a:blip r:embed="rId4">
            <a:alphaModFix/>
          </a:blip>
          <a:srcRect l="18784" t="24326" r="51294" b="9784"/>
          <a:stretch/>
        </p:blipFill>
        <p:spPr>
          <a:xfrm>
            <a:off x="4980625" y="3112125"/>
            <a:ext cx="2076175" cy="1933600"/>
          </a:xfrm>
          <a:prstGeom prst="rect">
            <a:avLst/>
          </a:prstGeom>
          <a:noFill/>
          <a:ln>
            <a:noFill/>
          </a:ln>
        </p:spPr>
      </p:pic>
      <p:pic>
        <p:nvPicPr>
          <p:cNvPr id="72" name="Google Shape;72;p16" descr="Gràfic de respostes de Formularis. Títol de la pregunta: . Nombre de respostes: 3 respostes."/>
          <p:cNvPicPr preferRelativeResize="0"/>
          <p:nvPr/>
        </p:nvPicPr>
        <p:blipFill rotWithShape="1">
          <a:blip r:embed="rId4">
            <a:alphaModFix/>
          </a:blip>
          <a:srcRect l="62822" t="24326" r="4139" b="37145"/>
          <a:stretch/>
        </p:blipFill>
        <p:spPr>
          <a:xfrm>
            <a:off x="6776675" y="2709475"/>
            <a:ext cx="2034226" cy="1003275"/>
          </a:xfrm>
          <a:prstGeom prst="rect">
            <a:avLst/>
          </a:prstGeom>
          <a:noFill/>
          <a:ln>
            <a:noFill/>
          </a:ln>
        </p:spPr>
      </p:pic>
      <p:sp>
        <p:nvSpPr>
          <p:cNvPr id="73" name="Google Shape;73;p16"/>
          <p:cNvSpPr/>
          <p:nvPr/>
        </p:nvSpPr>
        <p:spPr>
          <a:xfrm>
            <a:off x="5005700" y="2656450"/>
            <a:ext cx="3849300" cy="2389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 name="Google Shape;74;p16"/>
          <p:cNvCxnSpPr>
            <a:stCxn id="75" idx="2"/>
          </p:cNvCxnSpPr>
          <p:nvPr/>
        </p:nvCxnSpPr>
        <p:spPr>
          <a:xfrm>
            <a:off x="6004075" y="1951950"/>
            <a:ext cx="321000" cy="641400"/>
          </a:xfrm>
          <a:prstGeom prst="straightConnector1">
            <a:avLst/>
          </a:prstGeom>
          <a:noFill/>
          <a:ln w="9525" cap="flat" cmpd="sng">
            <a:solidFill>
              <a:schemeClr val="dk2"/>
            </a:solidFill>
            <a:prstDash val="solid"/>
            <a:round/>
            <a:headEnd type="none" w="med" len="med"/>
            <a:tailEnd type="triangle" w="med" len="med"/>
          </a:ln>
        </p:spPr>
      </p:cxnSp>
      <p:sp>
        <p:nvSpPr>
          <p:cNvPr id="75" name="Google Shape;75;p16"/>
          <p:cNvSpPr/>
          <p:nvPr/>
        </p:nvSpPr>
        <p:spPr>
          <a:xfrm>
            <a:off x="5719525" y="1716750"/>
            <a:ext cx="569100" cy="23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7" descr="Gràfic de respostes de Formularis. Títol de la pregunta: A grans trets:. Nombre de respostes: ."/>
          <p:cNvPicPr preferRelativeResize="0"/>
          <p:nvPr/>
        </p:nvPicPr>
        <p:blipFill rotWithShape="1">
          <a:blip r:embed="rId3">
            <a:alphaModFix/>
          </a:blip>
          <a:srcRect/>
          <a:stretch/>
        </p:blipFill>
        <p:spPr>
          <a:xfrm>
            <a:off x="152400" y="1153800"/>
            <a:ext cx="8839200" cy="2835910"/>
          </a:xfrm>
          <a:prstGeom prst="rect">
            <a:avLst/>
          </a:prstGeom>
          <a:noFill/>
          <a:ln>
            <a:noFill/>
          </a:ln>
        </p:spPr>
      </p:pic>
      <p:sp>
        <p:nvSpPr>
          <p:cNvPr id="81" name="Google Shape;81;p17"/>
          <p:cNvSpPr txBox="1"/>
          <p:nvPr/>
        </p:nvSpPr>
        <p:spPr>
          <a:xfrm>
            <a:off x="152400" y="264100"/>
            <a:ext cx="7546800" cy="717600"/>
          </a:xfrm>
          <a:prstGeom prst="rect">
            <a:avLst/>
          </a:prstGeom>
          <a:noFill/>
          <a:ln>
            <a:noFill/>
          </a:ln>
        </p:spPr>
        <p:txBody>
          <a:bodyPr spcFirstLastPara="1" wrap="square" lIns="91425" tIns="91425" rIns="91425" bIns="91425" anchor="t" anchorCtr="0">
            <a:noAutofit/>
          </a:bodyPr>
          <a:lstStyle/>
          <a:p>
            <a:pPr marL="0" marR="76200" lvl="0" indent="0" algn="l" rtl="0">
              <a:lnSpc>
                <a:spcPct val="115000"/>
              </a:lnSpc>
              <a:spcBef>
                <a:spcPts val="1200"/>
              </a:spcBef>
              <a:spcAft>
                <a:spcPts val="0"/>
              </a:spcAft>
              <a:buClr>
                <a:schemeClr val="dk1"/>
              </a:buClr>
              <a:buSzPts val="1100"/>
              <a:buFont typeface="Arial"/>
              <a:buNone/>
            </a:pPr>
            <a:r>
              <a:rPr lang="ca" sz="1500" b="0" i="0" u="none" strike="noStrike" cap="none">
                <a:solidFill>
                  <a:srgbClr val="FFFFFF"/>
                </a:solidFill>
                <a:highlight>
                  <a:srgbClr val="045F5A"/>
                </a:highlight>
                <a:latin typeface="Roboto"/>
                <a:ea typeface="Roboto"/>
                <a:cs typeface="Roboto"/>
                <a:sym typeface="Roboto"/>
              </a:rPr>
              <a:t>Comencem la valoració!!</a:t>
            </a:r>
            <a:br>
              <a:rPr lang="ca" sz="1500" b="0" i="0" u="none" strike="noStrike" cap="none">
                <a:solidFill>
                  <a:srgbClr val="FFFFFF"/>
                </a:solidFill>
                <a:highlight>
                  <a:srgbClr val="045F5A"/>
                </a:highlight>
                <a:latin typeface="Roboto"/>
                <a:ea typeface="Roboto"/>
                <a:cs typeface="Roboto"/>
                <a:sym typeface="Roboto"/>
              </a:rPr>
            </a:br>
            <a:r>
              <a:rPr lang="ca" sz="1500" b="0" i="0" u="none" strike="noStrike" cap="none">
                <a:solidFill>
                  <a:srgbClr val="FFFFFF"/>
                </a:solidFill>
                <a:highlight>
                  <a:srgbClr val="045F5A"/>
                </a:highlight>
                <a:latin typeface="Roboto"/>
                <a:ea typeface="Roboto"/>
                <a:cs typeface="Roboto"/>
                <a:sym typeface="Roboto"/>
              </a:rPr>
              <a:t>L'Organització:</a:t>
            </a:r>
            <a:br>
              <a:rPr lang="ca" sz="1500" b="0" i="0" u="none" strike="noStrike" cap="none">
                <a:solidFill>
                  <a:srgbClr val="FFFFFF"/>
                </a:solidFill>
                <a:highlight>
                  <a:srgbClr val="045F5A"/>
                </a:highlight>
                <a:latin typeface="Roboto"/>
                <a:ea typeface="Roboto"/>
                <a:cs typeface="Roboto"/>
                <a:sym typeface="Roboto"/>
              </a:rPr>
            </a:br>
            <a:r>
              <a:rPr lang="ca" sz="1500" b="0" i="0" u="none" strike="noStrike" cap="none">
                <a:solidFill>
                  <a:srgbClr val="FFFFFF"/>
                </a:solidFill>
                <a:latin typeface="Roboto"/>
                <a:ea typeface="Roboto"/>
                <a:cs typeface="Roboto"/>
                <a:sym typeface="Roboto"/>
              </a:rPr>
              <a:t>em la valoració!!</a:t>
            </a:r>
            <a:endParaRPr sz="1500" b="0" i="0" u="none" strike="noStrike" cap="none">
              <a:solidFill>
                <a:srgbClr val="FFFFFF"/>
              </a:solidFill>
              <a:latin typeface="Roboto"/>
              <a:ea typeface="Roboto"/>
              <a:cs typeface="Roboto"/>
              <a:sym typeface="Roboto"/>
            </a:endParaRPr>
          </a:p>
          <a:p>
            <a:pPr marL="406400" marR="76200" lvl="0" indent="0" algn="l" rtl="0">
              <a:lnSpc>
                <a:spcPct val="150000"/>
              </a:lnSpc>
              <a:spcBef>
                <a:spcPts val="3000"/>
              </a:spcBef>
              <a:spcAft>
                <a:spcPts val="0"/>
              </a:spcAft>
              <a:buClr>
                <a:schemeClr val="dk1"/>
              </a:buClr>
              <a:buSzPts val="1100"/>
              <a:buFont typeface="Arial"/>
              <a:buNone/>
            </a:pPr>
            <a:r>
              <a:rPr lang="ca" sz="1200" b="0" i="0" u="none" strike="noStrike" cap="none">
                <a:solidFill>
                  <a:srgbClr val="FFFFFF"/>
                </a:solidFill>
                <a:latin typeface="Roboto"/>
                <a:ea typeface="Roboto"/>
                <a:cs typeface="Roboto"/>
                <a:sym typeface="Roboto"/>
              </a:rPr>
              <a:t>L'Organització:</a:t>
            </a:r>
            <a:endParaRPr sz="1200" b="0" i="0" u="none" strike="noStrike" cap="none">
              <a:solidFill>
                <a:srgbClr val="FFFFFF"/>
              </a:solidFill>
              <a:latin typeface="Roboto"/>
              <a:ea typeface="Roboto"/>
              <a:cs typeface="Roboto"/>
              <a:sym typeface="Roboto"/>
            </a:endParaRPr>
          </a:p>
          <a:p>
            <a:pPr marL="0" marR="0" lvl="0" indent="0" algn="l" rtl="0">
              <a:lnSpc>
                <a:spcPct val="100000"/>
              </a:lnSpc>
              <a:spcBef>
                <a:spcPts val="3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p:nvPr/>
        </p:nvSpPr>
        <p:spPr>
          <a:xfrm>
            <a:off x="449550" y="887325"/>
            <a:ext cx="8244900" cy="2523300"/>
          </a:xfrm>
          <a:prstGeom prst="rect">
            <a:avLst/>
          </a:prstGeom>
          <a:noFill/>
          <a:ln>
            <a:noFill/>
          </a:ln>
        </p:spPr>
        <p:txBody>
          <a:bodyPr spcFirstLastPara="1" wrap="square" lIns="91425" tIns="91425" rIns="91425" bIns="91425" anchor="t" anchorCtr="0">
            <a:noAutofit/>
          </a:bodyPr>
          <a:lstStyle/>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Els actes podrien millorar la qualitat. Tenint en compte que es estiu i moltes vegades s'ha de dormir amb les finestres obertes, el grup de neteja hauria de continuar passant a les 8h, no a les 6h del mati.</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mancança d'aparcament</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molt be</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Falten papereres</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restringir zones pels veins sobretot als del centre</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Els no veïns d'Argentona, haurien d'aparcar obligatòriament al parking adequat a la carretera. Posar control o donar distintius als veïns d'Argentona, per exemple.</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Calen més papereres o millor buidar-les més d'un cop al dia.</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Sobre voluntariat es que no se com va anar. L'únic una mica negatiu és que hi havia poques taules i cadires a l'hora del tast.</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Per mi l’aparcament no és un problema (visc al poble) però uns amics van haver de marxar perquè no van poder aparcar</a:t>
            </a:r>
            <a:endParaRPr sz="1000" b="0" i="0" u="none" strike="noStrike" cap="none">
              <a:solidFill>
                <a:schemeClr val="dk1"/>
              </a:solidFill>
              <a:latin typeface="Roboto"/>
              <a:ea typeface="Roboto"/>
              <a:cs typeface="Roboto"/>
              <a:sym typeface="Roboto"/>
            </a:endParaRPr>
          </a:p>
        </p:txBody>
      </p:sp>
      <p:sp>
        <p:nvSpPr>
          <p:cNvPr id="87" name="Google Shape;87;p18"/>
          <p:cNvSpPr txBox="1"/>
          <p:nvPr/>
        </p:nvSpPr>
        <p:spPr>
          <a:xfrm>
            <a:off x="449550" y="321175"/>
            <a:ext cx="7546800" cy="717600"/>
          </a:xfrm>
          <a:prstGeom prst="rect">
            <a:avLst/>
          </a:prstGeom>
          <a:noFill/>
          <a:ln>
            <a:noFill/>
          </a:ln>
        </p:spPr>
        <p:txBody>
          <a:bodyPr spcFirstLastPara="1" wrap="square" lIns="91425" tIns="91425" rIns="91425" bIns="91425" anchor="t" anchorCtr="0">
            <a:noAutofit/>
          </a:bodyPr>
          <a:lstStyle/>
          <a:p>
            <a:pPr marL="0" marR="76200" lvl="0" indent="0" algn="l" rtl="0">
              <a:lnSpc>
                <a:spcPct val="115000"/>
              </a:lnSpc>
              <a:spcBef>
                <a:spcPts val="1200"/>
              </a:spcBef>
              <a:spcAft>
                <a:spcPts val="3000"/>
              </a:spcAft>
              <a:buClr>
                <a:srgbClr val="000000"/>
              </a:buClr>
              <a:buSzPts val="1500"/>
              <a:buFont typeface="Arial"/>
              <a:buNone/>
            </a:pPr>
            <a:r>
              <a:rPr lang="ca" sz="1500" b="0" i="0" u="none" strike="noStrike" cap="none">
                <a:solidFill>
                  <a:srgbClr val="FFFFFF"/>
                </a:solidFill>
                <a:highlight>
                  <a:srgbClr val="045F5A"/>
                </a:highlight>
                <a:latin typeface="Roboto"/>
                <a:ea typeface="Roboto"/>
                <a:cs typeface="Roboto"/>
                <a:sym typeface="Roboto"/>
              </a:rPr>
              <a:t>Comentaris:</a:t>
            </a:r>
            <a:r>
              <a:rPr lang="ca" sz="1500" b="0" i="0" u="none" strike="noStrike" cap="none">
                <a:solidFill>
                  <a:srgbClr val="FFFFFF"/>
                </a:solidFill>
                <a:latin typeface="Roboto"/>
                <a:ea typeface="Roboto"/>
                <a:cs typeface="Roboto"/>
                <a:sym typeface="Roboto"/>
              </a:rPr>
              <a:t/>
            </a:r>
            <a:br>
              <a:rPr lang="ca" sz="1500" b="0" i="0" u="none" strike="noStrike" cap="none">
                <a:solidFill>
                  <a:srgbClr val="FFFFFF"/>
                </a:solidFill>
                <a:latin typeface="Roboto"/>
                <a:ea typeface="Roboto"/>
                <a:cs typeface="Roboto"/>
                <a:sym typeface="Roboto"/>
              </a:rPr>
            </a:br>
            <a:r>
              <a:rPr lang="ca" sz="1500" b="0" i="0" u="none" strike="noStrike" cap="none">
                <a:solidFill>
                  <a:srgbClr val="FFFFFF"/>
                </a:solidFill>
                <a:latin typeface="Roboto"/>
                <a:ea typeface="Roboto"/>
                <a:cs typeface="Roboto"/>
                <a:sym typeface="Roboto"/>
              </a:rPr>
              <a: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9" descr="Gràfic de respostes de Formularis. Títol de la pregunta: Ara concretem:. Nombre de respostes: ."/>
          <p:cNvPicPr preferRelativeResize="0"/>
          <p:nvPr/>
        </p:nvPicPr>
        <p:blipFill rotWithShape="1">
          <a:blip r:embed="rId3">
            <a:alphaModFix/>
          </a:blip>
          <a:srcRect/>
          <a:stretch/>
        </p:blipFill>
        <p:spPr>
          <a:xfrm>
            <a:off x="152400" y="678450"/>
            <a:ext cx="8839203" cy="3597049"/>
          </a:xfrm>
          <a:prstGeom prst="rect">
            <a:avLst/>
          </a:prstGeom>
          <a:noFill/>
          <a:ln>
            <a:noFill/>
          </a:ln>
        </p:spPr>
      </p:pic>
      <p:sp>
        <p:nvSpPr>
          <p:cNvPr id="93" name="Google Shape;93;p19"/>
          <p:cNvSpPr txBox="1"/>
          <p:nvPr/>
        </p:nvSpPr>
        <p:spPr>
          <a:xfrm>
            <a:off x="287275" y="1138525"/>
            <a:ext cx="4141500" cy="35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a:t>Al voltant dels Actes de Festa Major: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p:nvPr/>
        </p:nvSpPr>
        <p:spPr>
          <a:xfrm>
            <a:off x="449550" y="887325"/>
            <a:ext cx="8244900" cy="3854700"/>
          </a:xfrm>
          <a:prstGeom prst="rect">
            <a:avLst/>
          </a:prstGeom>
          <a:noFill/>
          <a:ln>
            <a:noFill/>
          </a:ln>
        </p:spPr>
        <p:txBody>
          <a:bodyPr spcFirstLastPara="1" wrap="square" lIns="91425" tIns="91425" rIns="91425" bIns="91425" anchor="t" anchorCtr="0">
            <a:noAutofit/>
          </a:bodyPr>
          <a:lstStyle/>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M'agradaria una Garrinada amb menys gent i més gent del poble de totes les edats,una cosa més de festa major i no tant un festival de música gratis, treuria el garribus per tal de no incentivar això</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Argentast es un timo, algunes tapes costaven masses tickets per la quantitat i el menjar q era, vam comprar 30 euros en tickets per 2 persones i al acabar vam tenir d'anar a sopar, per mi fracas total</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Falta de material de marxandatge</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La festa major era millor amb la festa de la terrissa. Des de que la feu per separat la festa major fa una mica de pena i moltissima gent del poble ho pensa. Podrieu fer una consulta al poble per si la gent la vol per separat.</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be</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Fira d,artesania molt deficient</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Argentast molt car</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El nivell de la fira d'artesania molt baix. La garrinada és un festival que cal canviar d ubicació i de dates. I cal buscar un model alternatiu a la fira d atraccions</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Falten moltes parades d’artesania com hi havia abans, més parades amb botigues de sabates,, artesania, roba per dir algunes ..., a la part de dalt del carrer gran, perquè queda molt pobre.</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Argentast molt car envers any passat, tapes petites.</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No vaig baixar a la garrinada per tant no dono la meva opinió.</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Fira d’artesia MOLT justa. Des de que es va separar de la terrissa ha quedat massa pobre.</a:t>
            </a:r>
            <a:endParaRPr sz="1000" b="0" i="0" u="none" strike="noStrike" cap="none">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b="0" i="0" u="none" strike="noStrike" cap="none">
                <a:solidFill>
                  <a:schemeClr val="dk1"/>
                </a:solidFill>
                <a:latin typeface="Roboto"/>
                <a:ea typeface="Roboto"/>
                <a:cs typeface="Roboto"/>
                <a:sym typeface="Roboto"/>
              </a:rPr>
              <a:t>Trobo a faltar les primeras garrinadas una mica mes de ska homee</a:t>
            </a:r>
            <a:endParaRPr sz="10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0"/>
          <p:cNvSpPr txBox="1"/>
          <p:nvPr/>
        </p:nvSpPr>
        <p:spPr>
          <a:xfrm>
            <a:off x="449550" y="321175"/>
            <a:ext cx="7546800" cy="717600"/>
          </a:xfrm>
          <a:prstGeom prst="rect">
            <a:avLst/>
          </a:prstGeom>
          <a:noFill/>
          <a:ln>
            <a:noFill/>
          </a:ln>
        </p:spPr>
        <p:txBody>
          <a:bodyPr spcFirstLastPara="1" wrap="square" lIns="91425" tIns="91425" rIns="91425" bIns="91425" anchor="t" anchorCtr="0">
            <a:noAutofit/>
          </a:bodyPr>
          <a:lstStyle/>
          <a:p>
            <a:pPr marL="0" marR="76200" lvl="0" indent="0" algn="l" rtl="0">
              <a:lnSpc>
                <a:spcPct val="115000"/>
              </a:lnSpc>
              <a:spcBef>
                <a:spcPts val="1200"/>
              </a:spcBef>
              <a:spcAft>
                <a:spcPts val="0"/>
              </a:spcAft>
              <a:buClr>
                <a:srgbClr val="000000"/>
              </a:buClr>
              <a:buSzPts val="1500"/>
              <a:buFont typeface="Arial"/>
              <a:buNone/>
            </a:pPr>
            <a:r>
              <a:rPr lang="ca" sz="1500" b="0" i="0" u="none" strike="noStrike" cap="none">
                <a:solidFill>
                  <a:srgbClr val="FFFFFF"/>
                </a:solidFill>
                <a:highlight>
                  <a:srgbClr val="045F5A"/>
                </a:highlight>
                <a:latin typeface="Roboto"/>
                <a:ea typeface="Roboto"/>
                <a:cs typeface="Roboto"/>
                <a:sym typeface="Roboto"/>
              </a:rPr>
              <a:t>Comentaris:</a:t>
            </a:r>
            <a:r>
              <a:rPr lang="ca" sz="1500" b="0" i="0" u="none" strike="noStrike" cap="none">
                <a:solidFill>
                  <a:srgbClr val="FFFFFF"/>
                </a:solidFill>
                <a:latin typeface="Roboto"/>
                <a:ea typeface="Roboto"/>
                <a:cs typeface="Roboto"/>
                <a:sym typeface="Roboto"/>
              </a:rPr>
              <a:t/>
            </a:r>
            <a:br>
              <a:rPr lang="ca" sz="1500" b="0" i="0" u="none" strike="noStrike" cap="none">
                <a:solidFill>
                  <a:srgbClr val="FFFFFF"/>
                </a:solidFill>
                <a:latin typeface="Roboto"/>
                <a:ea typeface="Roboto"/>
                <a:cs typeface="Roboto"/>
                <a:sym typeface="Roboto"/>
              </a:rPr>
            </a:br>
            <a:r>
              <a:rPr lang="ca" sz="1500" b="0" i="0" u="none" strike="noStrike" cap="none">
                <a:solidFill>
                  <a:srgbClr val="FFFFFF"/>
                </a:solidFill>
                <a:latin typeface="Roboto"/>
                <a:ea typeface="Roboto"/>
                <a:cs typeface="Roboto"/>
                <a:sym typeface="Roboto"/>
              </a:rPr>
              <a:t>em la valoració!!</a:t>
            </a:r>
            <a:endParaRPr sz="1500" b="0" i="0" u="none" strike="noStrike" cap="none">
              <a:solidFill>
                <a:srgbClr val="FFFFFF"/>
              </a:solidFill>
              <a:latin typeface="Roboto"/>
              <a:ea typeface="Roboto"/>
              <a:cs typeface="Roboto"/>
              <a:sym typeface="Roboto"/>
            </a:endParaRPr>
          </a:p>
          <a:p>
            <a:pPr marL="406400" marR="76200" lvl="0" indent="0" algn="l" rtl="0">
              <a:lnSpc>
                <a:spcPct val="150000"/>
              </a:lnSpc>
              <a:spcBef>
                <a:spcPts val="3000"/>
              </a:spcBef>
              <a:spcAft>
                <a:spcPts val="0"/>
              </a:spcAft>
              <a:buClr>
                <a:srgbClr val="000000"/>
              </a:buClr>
              <a:buSzPts val="1200"/>
              <a:buFont typeface="Arial"/>
              <a:buNone/>
            </a:pPr>
            <a:r>
              <a:rPr lang="ca" sz="1200" b="0" i="0" u="none" strike="noStrike" cap="none">
                <a:solidFill>
                  <a:srgbClr val="FFFFFF"/>
                </a:solidFill>
                <a:latin typeface="Roboto"/>
                <a:ea typeface="Roboto"/>
                <a:cs typeface="Roboto"/>
                <a:sym typeface="Roboto"/>
              </a:rPr>
              <a:t>L'Organització:</a:t>
            </a:r>
            <a:endParaRPr sz="1200" b="0" i="0" u="none" strike="noStrike" cap="none">
              <a:solidFill>
                <a:srgbClr val="FFFFFF"/>
              </a:solidFill>
              <a:latin typeface="Roboto"/>
              <a:ea typeface="Roboto"/>
              <a:cs typeface="Roboto"/>
              <a:sym typeface="Roboto"/>
            </a:endParaRPr>
          </a:p>
          <a:p>
            <a:pPr marL="0" marR="0" lvl="0" indent="0" algn="l" rtl="0">
              <a:lnSpc>
                <a:spcPct val="100000"/>
              </a:lnSpc>
              <a:spcBef>
                <a:spcPts val="3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1" descr="Gràfic de respostes de Formularis. Títol de la pregunta: . Nombre de respostes: ."/>
          <p:cNvPicPr preferRelativeResize="0"/>
          <p:nvPr/>
        </p:nvPicPr>
        <p:blipFill>
          <a:blip r:embed="rId3">
            <a:alphaModFix/>
          </a:blip>
          <a:stretch>
            <a:fillRect/>
          </a:stretch>
        </p:blipFill>
        <p:spPr>
          <a:xfrm>
            <a:off x="152400" y="457205"/>
            <a:ext cx="8839200" cy="2633345"/>
          </a:xfrm>
          <a:prstGeom prst="rect">
            <a:avLst/>
          </a:prstGeom>
          <a:noFill/>
          <a:ln>
            <a:noFill/>
          </a:ln>
        </p:spPr>
      </p:pic>
      <p:sp>
        <p:nvSpPr>
          <p:cNvPr id="105" name="Google Shape;105;p21"/>
          <p:cNvSpPr txBox="1"/>
          <p:nvPr/>
        </p:nvSpPr>
        <p:spPr>
          <a:xfrm>
            <a:off x="411300" y="2785750"/>
            <a:ext cx="8369100" cy="2149500"/>
          </a:xfrm>
          <a:prstGeom prst="rect">
            <a:avLst/>
          </a:prstGeom>
          <a:noFill/>
          <a:ln>
            <a:noFill/>
          </a:ln>
        </p:spPr>
        <p:txBody>
          <a:bodyPr spcFirstLastPara="1" wrap="square" lIns="91425" tIns="91425" rIns="91425" bIns="91425" anchor="t" anchorCtr="0">
            <a:noAutofit/>
          </a:bodyPr>
          <a:lstStyle/>
          <a:p>
            <a:pPr marL="0" marR="76200" lvl="0" indent="0" algn="l" rtl="0">
              <a:lnSpc>
                <a:spcPct val="115000"/>
              </a:lnSpc>
              <a:spcBef>
                <a:spcPts val="1200"/>
              </a:spcBef>
              <a:spcAft>
                <a:spcPts val="0"/>
              </a:spcAft>
              <a:buNone/>
            </a:pPr>
            <a:r>
              <a:rPr lang="ca" sz="1500">
                <a:solidFill>
                  <a:srgbClr val="FFFFFF"/>
                </a:solidFill>
                <a:highlight>
                  <a:srgbClr val="045F5A"/>
                </a:highlight>
                <a:latin typeface="Roboto"/>
                <a:ea typeface="Roboto"/>
                <a:cs typeface="Roboto"/>
                <a:sym typeface="Roboto"/>
              </a:rPr>
              <a:t>Comentaris:</a:t>
            </a:r>
            <a:endParaRPr sz="1500">
              <a:solidFill>
                <a:srgbClr val="FFFFFF"/>
              </a:solidFill>
              <a:highlight>
                <a:srgbClr val="045F5A"/>
              </a:highlight>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Crec que no calen tant espais diferents i millorar una mica la qualitat dels acted</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be</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Escola. Argentona. El model de garrinada no hauria d estar al costat d habitatges</a:t>
            </a:r>
            <a:endParaRPr sz="1000">
              <a:solidFill>
                <a:schemeClr val="dk1"/>
              </a:solidFill>
              <a:latin typeface="Roboto"/>
              <a:ea typeface="Roboto"/>
              <a:cs typeface="Roboto"/>
              <a:sym typeface="Roboto"/>
            </a:endParaRPr>
          </a:p>
          <a:p>
            <a:pPr marL="457200" marR="152400" lvl="0" indent="-292100" algn="l" rtl="0">
              <a:lnSpc>
                <a:spcPct val="131625"/>
              </a:lnSpc>
              <a:spcBef>
                <a:spcPts val="0"/>
              </a:spcBef>
              <a:spcAft>
                <a:spcPts val="0"/>
              </a:spcAft>
              <a:buClr>
                <a:schemeClr val="dk1"/>
              </a:buClr>
              <a:buSzPts val="1000"/>
              <a:buFont typeface="Roboto"/>
              <a:buChar char="●"/>
            </a:pPr>
            <a:r>
              <a:rPr lang="ca" sz="1000">
                <a:solidFill>
                  <a:schemeClr val="dk1"/>
                </a:solidFill>
                <a:latin typeface="Roboto"/>
                <a:ea typeface="Roboto"/>
                <a:cs typeface="Roboto"/>
                <a:sym typeface="Roboto"/>
              </a:rPr>
              <a:t>Als actes que hem anat han estat correctes</a:t>
            </a:r>
            <a:endParaRPr sz="1000">
              <a:solidFill>
                <a:schemeClr val="dk1"/>
              </a:solidFill>
              <a:latin typeface="Roboto"/>
              <a:ea typeface="Roboto"/>
              <a:cs typeface="Roboto"/>
              <a:sym typeface="Roboto"/>
            </a:endParaRPr>
          </a:p>
          <a:p>
            <a:pPr marL="0" marR="76200" lvl="0" indent="0" algn="l" rtl="0">
              <a:lnSpc>
                <a:spcPct val="115000"/>
              </a:lnSpc>
              <a:spcBef>
                <a:spcPts val="1200"/>
              </a:spcBef>
              <a:spcAft>
                <a:spcPts val="0"/>
              </a:spcAft>
              <a:buNone/>
            </a:pPr>
            <a:endParaRPr sz="1500">
              <a:latin typeface="Roboto"/>
              <a:ea typeface="Roboto"/>
              <a:cs typeface="Roboto"/>
              <a:sym typeface="Roboto"/>
            </a:endParaRPr>
          </a:p>
          <a:p>
            <a:pPr marL="0" marR="76200" lvl="0" indent="0" algn="l" rtl="0">
              <a:lnSpc>
                <a:spcPct val="115000"/>
              </a:lnSpc>
              <a:spcBef>
                <a:spcPts val="1200"/>
              </a:spcBef>
              <a:spcAft>
                <a:spcPts val="0"/>
              </a:spcAft>
              <a:buClr>
                <a:srgbClr val="000000"/>
              </a:buClr>
              <a:buSzPts val="1500"/>
              <a:buFont typeface="Arial"/>
              <a:buNone/>
            </a:pPr>
            <a:r>
              <a:rPr lang="ca" sz="1500">
                <a:solidFill>
                  <a:srgbClr val="FFFFFF"/>
                </a:solidFill>
                <a:latin typeface="Roboto"/>
                <a:ea typeface="Roboto"/>
                <a:cs typeface="Roboto"/>
                <a:sym typeface="Roboto"/>
              </a:rPr>
              <a:t/>
            </a:r>
            <a:br>
              <a:rPr lang="ca" sz="1500">
                <a:solidFill>
                  <a:srgbClr val="FFFFFF"/>
                </a:solidFill>
                <a:latin typeface="Roboto"/>
                <a:ea typeface="Roboto"/>
                <a:cs typeface="Roboto"/>
                <a:sym typeface="Roboto"/>
              </a:rPr>
            </a:br>
            <a:r>
              <a:rPr lang="ca" sz="1500">
                <a:solidFill>
                  <a:srgbClr val="FFFFFF"/>
                </a:solidFill>
                <a:latin typeface="Roboto"/>
                <a:ea typeface="Roboto"/>
                <a:cs typeface="Roboto"/>
                <a:sym typeface="Roboto"/>
              </a:rPr>
              <a:t>em la valoració!!</a:t>
            </a:r>
            <a:endParaRPr sz="1500">
              <a:solidFill>
                <a:srgbClr val="FFFFFF"/>
              </a:solidFill>
              <a:latin typeface="Roboto"/>
              <a:ea typeface="Roboto"/>
              <a:cs typeface="Roboto"/>
              <a:sym typeface="Roboto"/>
            </a:endParaRPr>
          </a:p>
          <a:p>
            <a:pPr marL="406400" marR="76200" lvl="0" indent="0" algn="l" rtl="0">
              <a:lnSpc>
                <a:spcPct val="150000"/>
              </a:lnSpc>
              <a:spcBef>
                <a:spcPts val="3000"/>
              </a:spcBef>
              <a:spcAft>
                <a:spcPts val="0"/>
              </a:spcAft>
              <a:buClr>
                <a:srgbClr val="000000"/>
              </a:buClr>
              <a:buSzPts val="1200"/>
              <a:buFont typeface="Arial"/>
              <a:buNone/>
            </a:pPr>
            <a:r>
              <a:rPr lang="ca" sz="1200">
                <a:solidFill>
                  <a:srgbClr val="FFFFFF"/>
                </a:solidFill>
                <a:latin typeface="Roboto"/>
                <a:ea typeface="Roboto"/>
                <a:cs typeface="Roboto"/>
                <a:sym typeface="Roboto"/>
              </a:rPr>
              <a:t>L'Organització:</a:t>
            </a:r>
            <a:endParaRPr sz="1200">
              <a:solidFill>
                <a:srgbClr val="FFFFFF"/>
              </a:solidFill>
              <a:latin typeface="Roboto"/>
              <a:ea typeface="Roboto"/>
              <a:cs typeface="Roboto"/>
              <a:sym typeface="Roboto"/>
            </a:endParaRPr>
          </a:p>
          <a:p>
            <a:pPr marL="0" lvl="0" indent="0" algn="l" rtl="0">
              <a:spcBef>
                <a:spcPts val="3000"/>
              </a:spcBef>
              <a:spcAft>
                <a:spcPts val="0"/>
              </a:spcAft>
              <a:buClr>
                <a:srgbClr val="000000"/>
              </a:buClr>
              <a:buSzPts val="1400"/>
              <a:buFont typeface="Arial"/>
              <a:buNone/>
            </a:pPr>
            <a:endParaRPr/>
          </a:p>
          <a:p>
            <a:pPr marL="0" lvl="0" indent="0" algn="l" rtl="0">
              <a:spcBef>
                <a:spcPts val="0"/>
              </a:spcBef>
              <a:spcAft>
                <a:spcPts val="0"/>
              </a:spcAft>
              <a:buNone/>
            </a:pPr>
            <a:endParaRPr/>
          </a:p>
        </p:txBody>
      </p:sp>
      <p:sp>
        <p:nvSpPr>
          <p:cNvPr id="106" name="Google Shape;106;p21"/>
          <p:cNvSpPr txBox="1"/>
          <p:nvPr/>
        </p:nvSpPr>
        <p:spPr>
          <a:xfrm>
            <a:off x="315650" y="554750"/>
            <a:ext cx="4055400" cy="3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a:solidFill>
                  <a:srgbClr val="FFFFFF"/>
                </a:solidFill>
                <a:highlight>
                  <a:srgbClr val="045F5A"/>
                </a:highlight>
              </a:rPr>
              <a:t>Els Espais:</a:t>
            </a:r>
            <a:endParaRPr>
              <a:solidFill>
                <a:srgbClr val="FFFFFF"/>
              </a:solidFill>
              <a:highlight>
                <a:srgbClr val="045F5A"/>
              </a:high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1714</Words>
  <Application>Microsoft Office PowerPoint</Application>
  <PresentationFormat>Presentación en pantalla (16:9)</PresentationFormat>
  <Paragraphs>111</Paragraphs>
  <Slides>17</Slides>
  <Notes>17</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17</vt:i4>
      </vt:variant>
    </vt:vector>
  </HeadingPairs>
  <TitlesOfParts>
    <vt:vector size="20" baseType="lpstr">
      <vt:lpstr>Arial</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Marta Cabot Navarro</dc:creator>
  <cp:lastModifiedBy>Marta Cabot Navarro</cp:lastModifiedBy>
  <cp:revision>1</cp:revision>
  <dcterms:modified xsi:type="dcterms:W3CDTF">2019-02-18T10:47:27Z</dcterms:modified>
</cp:coreProperties>
</file>