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57" r:id="rId4"/>
    <p:sldId id="258" r:id="rId5"/>
    <p:sldId id="259" r:id="rId6"/>
    <p:sldId id="264" r:id="rId7"/>
    <p:sldId id="263" r:id="rId8"/>
    <p:sldId id="262" r:id="rId9"/>
    <p:sldId id="261" r:id="rId10"/>
    <p:sldId id="265" r:id="rId11"/>
    <p:sldId id="267" r:id="rId12"/>
    <p:sldId id="266" r:id="rId13"/>
    <p:sldId id="272" r:id="rId14"/>
    <p:sldId id="269" r:id="rId15"/>
    <p:sldId id="271" r:id="rId16"/>
  </p:sldIdLst>
  <p:sldSz cx="9144000" cy="6858000" type="screen4x3"/>
  <p:notesSz cx="6797675" cy="992663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7"/>
    <a:srgbClr val="2C4D76"/>
    <a:srgbClr val="0040C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1482" y="84"/>
      </p:cViewPr>
      <p:guideLst>
        <p:guide orient="horz" pos="38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5" d="100"/>
          <a:sy n="75" d="100"/>
        </p:scale>
        <p:origin x="-210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0D522-5370-4751-AE43-C6DC3B6A6D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BD5DD286-D6DD-4DDA-B4DE-B123C510003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/>
        </a:solidFill>
      </dgm:spPr>
      <dgm:t>
        <a:bodyPr/>
        <a:lstStyle/>
        <a:p>
          <a:r>
            <a:rPr lang="ca-ES" sz="1200" dirty="0" smtClean="0">
              <a:solidFill>
                <a:schemeClr val="tx2">
                  <a:lumMod val="75000"/>
                </a:schemeClr>
              </a:solidFill>
            </a:rPr>
            <a:t>					</a:t>
          </a:r>
          <a:r>
            <a:rPr lang="ca-ES" sz="1400" b="1" dirty="0" smtClean="0">
              <a:solidFill>
                <a:schemeClr val="tx2">
                  <a:lumMod val="75000"/>
                </a:schemeClr>
              </a:solidFill>
            </a:rPr>
            <a:t>P. Ant.		      P. </a:t>
          </a:r>
          <a:r>
            <a:rPr lang="ca-ES" sz="1400" b="1" dirty="0" err="1" smtClean="0">
              <a:solidFill>
                <a:schemeClr val="tx2">
                  <a:lumMod val="75000"/>
                </a:schemeClr>
              </a:solidFill>
            </a:rPr>
            <a:t>Act</a:t>
          </a:r>
          <a:r>
            <a:rPr lang="ca-ES" sz="1400" b="1" dirty="0" smtClean="0">
              <a:solidFill>
                <a:schemeClr val="tx2">
                  <a:lumMod val="75000"/>
                </a:schemeClr>
              </a:solidFill>
            </a:rPr>
            <a:t>.          Variació</a:t>
          </a:r>
          <a:endParaRPr lang="ca-ES" sz="12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ca-ES" sz="1900" dirty="0" smtClean="0">
              <a:solidFill>
                <a:schemeClr val="tx2">
                  <a:lumMod val="75000"/>
                </a:schemeClr>
              </a:solidFill>
            </a:rPr>
            <a:t>Delictes				</a:t>
          </a:r>
        </a:p>
      </dgm:t>
    </dgm:pt>
    <dgm:pt modelId="{8665ADBC-6E1E-4EBD-83C2-C3AE466BA593}" type="parTrans" cxnId="{E90A0C6E-A3D2-4AA4-83A4-84DB2642E059}">
      <dgm:prSet/>
      <dgm:spPr/>
      <dgm:t>
        <a:bodyPr/>
        <a:lstStyle/>
        <a:p>
          <a:endParaRPr lang="ca-ES"/>
        </a:p>
      </dgm:t>
    </dgm:pt>
    <dgm:pt modelId="{47B784BD-15B3-4C0C-BE76-2608B559CD4A}" type="sibTrans" cxnId="{E90A0C6E-A3D2-4AA4-83A4-84DB2642E059}">
      <dgm:prSet/>
      <dgm:spPr/>
      <dgm:t>
        <a:bodyPr/>
        <a:lstStyle/>
        <a:p>
          <a:endParaRPr lang="ca-ES"/>
        </a:p>
      </dgm:t>
    </dgm:pt>
    <dgm:pt modelId="{4E3C51EC-99EF-4D8B-81A3-678BED1D5B8A}">
      <dgm:prSet phldrT="[Text]"/>
      <dgm:spPr/>
      <dgm:t>
        <a:bodyPr/>
        <a:lstStyle/>
        <a:p>
          <a:endParaRPr lang="ca-ES" dirty="0"/>
        </a:p>
      </dgm:t>
    </dgm:pt>
    <dgm:pt modelId="{37A217FD-6F8B-419B-925F-7705B698AA77}" type="sibTrans" cxnId="{903FF9AB-42B7-4B99-9E0B-DED5EFC2D9AF}">
      <dgm:prSet/>
      <dgm:spPr/>
      <dgm:t>
        <a:bodyPr/>
        <a:lstStyle/>
        <a:p>
          <a:endParaRPr lang="ca-ES"/>
        </a:p>
      </dgm:t>
    </dgm:pt>
    <dgm:pt modelId="{4E6C7620-8F17-422E-B041-121962E52D6D}" type="parTrans" cxnId="{903FF9AB-42B7-4B99-9E0B-DED5EFC2D9AF}">
      <dgm:prSet/>
      <dgm:spPr/>
      <dgm:t>
        <a:bodyPr/>
        <a:lstStyle/>
        <a:p>
          <a:endParaRPr lang="ca-ES"/>
        </a:p>
      </dgm:t>
    </dgm:pt>
    <dgm:pt modelId="{51FDDFC3-473A-46BB-92E2-2EB0E3CE998C}" type="pres">
      <dgm:prSet presAssocID="{DC80D522-5370-4751-AE43-C6DC3B6A6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06112DDD-7D6E-40A3-A3B7-14F9C94D104C}" type="pres">
      <dgm:prSet presAssocID="{BD5DD286-D6DD-4DDA-B4DE-B123C51000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CF6B526-47E6-4911-BA8E-12BEAC24F994}" type="pres">
      <dgm:prSet presAssocID="{BD5DD286-D6DD-4DDA-B4DE-B123C510003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A8273E6-F8A1-46FB-ADB9-DD77B73C9E4E}" type="presOf" srcId="{4E3C51EC-99EF-4D8B-81A3-678BED1D5B8A}" destId="{4CF6B526-47E6-4911-BA8E-12BEAC24F994}" srcOrd="0" destOrd="0" presId="urn:microsoft.com/office/officeart/2005/8/layout/vList2"/>
    <dgm:cxn modelId="{903FF9AB-42B7-4B99-9E0B-DED5EFC2D9AF}" srcId="{BD5DD286-D6DD-4DDA-B4DE-B123C5100038}" destId="{4E3C51EC-99EF-4D8B-81A3-678BED1D5B8A}" srcOrd="0" destOrd="0" parTransId="{4E6C7620-8F17-422E-B041-121962E52D6D}" sibTransId="{37A217FD-6F8B-419B-925F-7705B698AA77}"/>
    <dgm:cxn modelId="{56FB619A-D513-45C8-86F2-02BB0745D250}" type="presOf" srcId="{BD5DD286-D6DD-4DDA-B4DE-B123C5100038}" destId="{06112DDD-7D6E-40A3-A3B7-14F9C94D104C}" srcOrd="0" destOrd="0" presId="urn:microsoft.com/office/officeart/2005/8/layout/vList2"/>
    <dgm:cxn modelId="{E90A0C6E-A3D2-4AA4-83A4-84DB2642E059}" srcId="{DC80D522-5370-4751-AE43-C6DC3B6A6D17}" destId="{BD5DD286-D6DD-4DDA-B4DE-B123C5100038}" srcOrd="0" destOrd="0" parTransId="{8665ADBC-6E1E-4EBD-83C2-C3AE466BA593}" sibTransId="{47B784BD-15B3-4C0C-BE76-2608B559CD4A}"/>
    <dgm:cxn modelId="{23CF2E57-BB66-40FB-9C91-6A560C208A12}" type="presOf" srcId="{DC80D522-5370-4751-AE43-C6DC3B6A6D17}" destId="{51FDDFC3-473A-46BB-92E2-2EB0E3CE998C}" srcOrd="0" destOrd="0" presId="urn:microsoft.com/office/officeart/2005/8/layout/vList2"/>
    <dgm:cxn modelId="{DCAFBE92-8FDC-407D-AA55-47CB54BDB485}" type="presParOf" srcId="{51FDDFC3-473A-46BB-92E2-2EB0E3CE998C}" destId="{06112DDD-7D6E-40A3-A3B7-14F9C94D104C}" srcOrd="0" destOrd="0" presId="urn:microsoft.com/office/officeart/2005/8/layout/vList2"/>
    <dgm:cxn modelId="{E1D19C88-5938-4185-B6BC-9022C33CFB8A}" type="presParOf" srcId="{51FDDFC3-473A-46BB-92E2-2EB0E3CE998C}" destId="{4CF6B526-47E6-4911-BA8E-12BEAC24F99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12DDD-7D6E-40A3-A3B7-14F9C94D104C}">
      <dsp:nvSpPr>
        <dsp:cNvPr id="0" name=""/>
        <dsp:cNvSpPr/>
      </dsp:nvSpPr>
      <dsp:spPr>
        <a:xfrm>
          <a:off x="0" y="3643"/>
          <a:ext cx="5712296" cy="7020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dirty="0" smtClean="0">
              <a:solidFill>
                <a:schemeClr val="tx2">
                  <a:lumMod val="75000"/>
                </a:schemeClr>
              </a:solidFill>
            </a:rPr>
            <a:t>					</a:t>
          </a:r>
          <a:r>
            <a:rPr lang="ca-ES" sz="1400" b="1" kern="1200" dirty="0" smtClean="0">
              <a:solidFill>
                <a:schemeClr val="tx2">
                  <a:lumMod val="75000"/>
                </a:schemeClr>
              </a:solidFill>
            </a:rPr>
            <a:t>P. Ant.		      P. </a:t>
          </a:r>
          <a:r>
            <a:rPr lang="ca-ES" sz="1400" b="1" kern="1200" dirty="0" err="1" smtClean="0">
              <a:solidFill>
                <a:schemeClr val="tx2">
                  <a:lumMod val="75000"/>
                </a:schemeClr>
              </a:solidFill>
            </a:rPr>
            <a:t>Act</a:t>
          </a:r>
          <a:r>
            <a:rPr lang="ca-ES" sz="1400" b="1" kern="1200" dirty="0" smtClean="0">
              <a:solidFill>
                <a:schemeClr val="tx2">
                  <a:lumMod val="75000"/>
                </a:schemeClr>
              </a:solidFill>
            </a:rPr>
            <a:t>.          Variació</a:t>
          </a:r>
          <a:endParaRPr lang="ca-ES" sz="12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 smtClean="0">
              <a:solidFill>
                <a:schemeClr val="tx2">
                  <a:lumMod val="75000"/>
                </a:schemeClr>
              </a:solidFill>
            </a:rPr>
            <a:t>Delictes				</a:t>
          </a:r>
        </a:p>
      </dsp:txBody>
      <dsp:txXfrm>
        <a:off x="34269" y="37912"/>
        <a:ext cx="5643758" cy="633462"/>
      </dsp:txXfrm>
    </dsp:sp>
    <dsp:sp modelId="{4CF6B526-47E6-4911-BA8E-12BEAC24F994}">
      <dsp:nvSpPr>
        <dsp:cNvPr id="0" name=""/>
        <dsp:cNvSpPr/>
      </dsp:nvSpPr>
      <dsp:spPr>
        <a:xfrm>
          <a:off x="0" y="705644"/>
          <a:ext cx="5712296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65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a-ES" sz="400" kern="1200" dirty="0"/>
        </a:p>
      </dsp:txBody>
      <dsp:txXfrm>
        <a:off x="0" y="705644"/>
        <a:ext cx="5712296" cy="8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17BDA7-9704-4585-B020-CEC0AC76E464}" type="datetimeFigureOut">
              <a:rPr lang="ca-ES"/>
              <a:pPr>
                <a:defRPr/>
              </a:pPr>
              <a:t>22/11/2021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498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ABD1B3-348F-4EED-B351-FC4FC40835E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376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2A9D80-535A-4923-A6BA-F9B90625D021}" type="datetimeFigureOut">
              <a:rPr lang="ca-ES"/>
              <a:pPr>
                <a:defRPr/>
              </a:pPr>
              <a:t>22/11/2021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noProof="0" smtClean="0"/>
              <a:t>Feu clic aquí per editar estils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A789E0-AA96-47C2-AB94-5A1F84DB7EC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7700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150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76D64-01BF-4EC6-90BD-E33241A169A5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3072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65178-62DB-4726-B4BE-BBD236715C58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3174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0DE4D-E42C-4555-A770-B7D3382EAF40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3277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DA6A2-59CF-450C-A95C-FBD36A436118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3482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759498-7D30-4308-B569-8B2D90215A48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3584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10E8F-D381-4FD7-BBCE-7DAA05D1402A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3686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D42D4-B346-4A53-A049-4220C07E5DED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253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5B916-55FB-4F29-AF4F-0C3476236324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355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C4301-FB8B-4E7D-A480-85746655BD42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458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26318-89C4-4D13-BF33-8536B1B5137A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5604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40B16-5ABE-40E8-95C1-15CA80F51400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6628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8A653-1904-4D14-9DE0-07A5DE3E1440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7652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C95B8-9E60-478E-A971-4E841BE6BE6D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8676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DB23D-81D6-4FF0-8001-36CF9BC732C1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29700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8F4F4-F364-441C-81B8-F66D9BB1D9CD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a-ES" alt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 2"/>
          <p:cNvGrpSpPr>
            <a:grpSpLocks/>
          </p:cNvGrpSpPr>
          <p:nvPr userDrawn="1"/>
        </p:nvGrpSpPr>
        <p:grpSpPr bwMode="auto">
          <a:xfrm>
            <a:off x="1196" y="-3507"/>
            <a:ext cx="9142804" cy="1412875"/>
            <a:chOff x="71954" y="152142"/>
            <a:chExt cx="9001000" cy="179827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71954" y="152142"/>
              <a:ext cx="9001000" cy="1798274"/>
              <a:chOff x="110640975" y="105289350"/>
              <a:chExt cx="6645599" cy="2457171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10640975" y="105289350"/>
                <a:ext cx="4302193" cy="2457171"/>
              </a:xfrm>
              <a:prstGeom prst="rect">
                <a:avLst/>
              </a:prstGeom>
              <a:gradFill rotWithShape="1">
                <a:gsLst>
                  <a:gs pos="0">
                    <a:srgbClr val="CCCCE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11975225" y="105780388"/>
                <a:ext cx="5311349" cy="1473348"/>
              </a:xfrm>
              <a:prstGeom prst="rect">
                <a:avLst/>
              </a:prstGeom>
              <a:solidFill>
                <a:srgbClr val="002C7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2419089" y="105780388"/>
                <a:ext cx="444530" cy="491039"/>
              </a:xfrm>
              <a:prstGeom prst="rect">
                <a:avLst/>
              </a:prstGeom>
              <a:solidFill>
                <a:srgbClr val="9999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12419089" y="105289350"/>
                <a:ext cx="444530" cy="491038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11974561" y="105780388"/>
                <a:ext cx="444528" cy="49103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11530030" y="106271427"/>
                <a:ext cx="444530" cy="49103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11974561" y="106271427"/>
                <a:ext cx="444528" cy="491039"/>
              </a:xfrm>
              <a:prstGeom prst="rect">
                <a:avLst/>
              </a:prstGeom>
              <a:solidFill>
                <a:srgbClr val="9999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11530030" y="106762466"/>
                <a:ext cx="444530" cy="491042"/>
              </a:xfrm>
              <a:prstGeom prst="rect">
                <a:avLst/>
              </a:prstGeom>
              <a:solidFill>
                <a:srgbClr val="9999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11085502" y="105780388"/>
                <a:ext cx="444528" cy="491039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lIns="36576" tIns="36576" rIns="36576" bIns="36576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a-ES" altLang="ca-ES" sz="1800"/>
              </a:p>
            </p:txBody>
          </p:sp>
        </p:grpSp>
        <p:sp>
          <p:nvSpPr>
            <p:cNvPr id="5" name="QuadreDeText 4"/>
            <p:cNvSpPr txBox="1"/>
            <p:nvPr/>
          </p:nvSpPr>
          <p:spPr>
            <a:xfrm>
              <a:off x="73541" y="152142"/>
              <a:ext cx="1203308" cy="720216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17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3175"/>
            <a:ext cx="9145588" cy="612775"/>
            <a:chOff x="103080975" y="105289350"/>
            <a:chExt cx="6645599" cy="611743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103080975" y="105289350"/>
              <a:ext cx="1827222" cy="611743"/>
            </a:xfrm>
            <a:prstGeom prst="rect">
              <a:avLst/>
            </a:prstGeom>
            <a:gradFill rotWithShape="1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3634679" y="105441493"/>
              <a:ext cx="6091895" cy="307456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>
                <a:solidFill>
                  <a:schemeClr val="bg1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3634679" y="105441493"/>
              <a:ext cx="138426" cy="153729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3634679" y="105289350"/>
              <a:ext cx="138426" cy="15372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3496253" y="105441493"/>
              <a:ext cx="138426" cy="15372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3357827" y="105595222"/>
              <a:ext cx="138426" cy="152143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3496253" y="105595222"/>
              <a:ext cx="138426" cy="152143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3357827" y="105747365"/>
              <a:ext cx="138426" cy="15372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03219401" y="105441493"/>
              <a:ext cx="138426" cy="15372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ca-ES" altLang="ca-ES" smtClean="0"/>
            </a:p>
          </p:txBody>
        </p:sp>
      </p:grpSp>
      <p:pic>
        <p:nvPicPr>
          <p:cNvPr id="12" name="Picture 13" descr="Mossos_H_1T_B_SS40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3C76"/>
              </a:clrFrom>
              <a:clrTo>
                <a:srgbClr val="003C7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450"/>
            <a:ext cx="14192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Conteni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7029237" y="116632"/>
            <a:ext cx="2133600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931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/>
          <p:cNvSpPr/>
          <p:nvPr userDrawn="1"/>
        </p:nvSpPr>
        <p:spPr>
          <a:xfrm>
            <a:off x="0" y="1191"/>
            <a:ext cx="9144000" cy="612000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ea typeface="ＭＳ Ｐゴシック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14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estils</a:t>
            </a:r>
          </a:p>
          <a:p>
            <a:pPr lvl="1"/>
            <a:r>
              <a:rPr lang="ca-ES" altLang="ca-ES" smtClean="0"/>
              <a:t>Segon nivell</a:t>
            </a:r>
          </a:p>
          <a:p>
            <a:pPr lvl="2"/>
            <a:r>
              <a:rPr lang="ca-ES" altLang="ca-ES" smtClean="0"/>
              <a:t>Tercer nivell</a:t>
            </a:r>
          </a:p>
          <a:p>
            <a:pPr lvl="3"/>
            <a:r>
              <a:rPr lang="ca-ES" altLang="ca-ES" smtClean="0"/>
              <a:t>Quart nivell</a:t>
            </a:r>
          </a:p>
          <a:p>
            <a:pPr lvl="4"/>
            <a:r>
              <a:rPr lang="ca-ES" altLang="ca-ES" smtClean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45B73-403B-4454-974B-49E73F5E8A43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file:///U:\UCCTI\PERSONAL%20UCCTI\14510\JLS\JLS%20Barber&#224;%20del%20Vall&#232;s%202021%2011%2023\PLANTILLA%20JLS.xls!Mapa!F7C10:F24C15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.emf"/><Relationship Id="rId5" Type="http://schemas.openxmlformats.org/officeDocument/2006/relationships/image" Target="../media/image5.png"/><Relationship Id="rId10" Type="http://schemas.openxmlformats.org/officeDocument/2006/relationships/oleObject" Target="file:///U:\UCCTI\PERSONAL%20UCCTI\14510\JLS\JLS%20Barber&#224;%20del%20Vall&#232;s%202021%2011%2023\PLANTILLA%20JLS.xls!Mapa!F28C5:F33C8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file:///U:\UCTI\PERSONAL%20UCTI\19396%20David\Plantilles%20JLS%202017\JLS%20est&#224;ndard%202017\PLANTILLA%20Faltes%20administratives.xls!Taula%20i%20gr&#224;fic%20sectors!F2C2:F5C10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file:///U:\UCTI\PERSONAL%20UCTI\19396%20David\Plantilles%20JLS%202017\JLS%20est&#224;ndard%202017\PLANTILLA%20Faltes%20administratives.xls!Taula%20i%20gr&#224;fic%20sectors!F24C4:F39C6" TargetMode="Externa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image" Target="../media/image27.png"/><Relationship Id="rId4" Type="http://schemas.openxmlformats.org/officeDocument/2006/relationships/oleObject" Target="file:///U:\UCTI\PERSONAL%20UCTI\19396%20David\Plantilles%20JLS%202017\JLS%20est&#224;ndard%202017\PLANTILLA%20Faltes%20administratives.xls!Taula%20i%20gr&#224;fic%20sectors!F9C2:F18C4" TargetMode="External"/><Relationship Id="rId9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file:///U:\UCTI\PERSONAL%20UCTI\19396%20David\Plantilles%20JLS%202017\JLS%20est&#224;ndard%202017\PLANTILLA%20Incidents.xls!Incidents%20l&#237;nia!F13C21:F28C23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e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file:///U:\UCTI\PERSONAL%20UCTI\19396%20David\Plantilles%20JLS%202017\JLS%20est&#224;ndard%202017\PLANTILLA%20Incidents.xls!Gr&#224;fics%20i%20taula%20sectors!F28C5:F43C7" TargetMode="Externa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oleObject" Target="file:///\\Itbrcl03\acinter$\@ACINTER\@cap_ucti_acinter\@cment_ucti_acinter\@ucti_acinter\UCTI\PERSONAL%20UCTI\19396%20David\Plantilles%20JLS%202017\JLS%20est&#224;ndard%202017\PLANTILLA%20Incidents.xls!Gr&#224;fics%20i%20taula%20sectors!F52C1:F60C6" TargetMode="External"/><Relationship Id="rId4" Type="http://schemas.openxmlformats.org/officeDocument/2006/relationships/oleObject" Target="file:///U:\UCTI\PERSONAL%20UCTI\19396%20David\Plantilles%20JLS%202017\JLS%20est&#224;ndard%202017\PLANTILLA%20Incidents.xls!Gr&#224;fics%20i%20taula%20sectors!F50C10:F58C16" TargetMode="External"/><Relationship Id="rId9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emf"/><Relationship Id="rId5" Type="http://schemas.openxmlformats.org/officeDocument/2006/relationships/image" Target="../media/image17.emf"/><Relationship Id="rId4" Type="http://schemas.openxmlformats.org/officeDocument/2006/relationships/oleObject" Target="file:///U:\UCTI\PERSONAL%20UCTI\19396%20David\Plantilles%20JLS%202017\JLS%20est&#224;ndard%202017\PLANTILLA%20JLS.xls!Per&#237;ode%20actual%20anterior!F2C12:F3C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5.xml"/><Relationship Id="rId7" Type="http://schemas.openxmlformats.org/officeDocument/2006/relationships/oleObject" Target="file:///U:\UCTI\PERSONAL%20UCTI\19396%20David\Plantilles%20JLS%202017\JLS%20est&#224;ndard%202017\PLANTILLA%20JLS.xls!Mapa!F28C5:F33C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U:\UCCTI\PERSONAL%20UCCTI\14510\JLS\JLS%20Barber&#224;%20del%20Vall&#232;s%202021%2011%2023\PLANTILLA%20JLS.xls!Per&#237;ode%20actual%20anterior!F7C12:F7C13" TargetMode="External"/><Relationship Id="rId5" Type="http://schemas.openxmlformats.org/officeDocument/2006/relationships/image" Target="../media/image8.emf"/><Relationship Id="rId4" Type="http://schemas.openxmlformats.org/officeDocument/2006/relationships/oleObject" Target="file:///U:\UCCTI\PERSONAL%20UCCTI\14510\JLS\JLS%20Barber&#224;%20del%20Vall&#232;s%202021%2011%2023\PLANTILLA%20JLS.xls!Mapa!F7C2:F24C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file:///U:\UCCTI\PERSONAL%20UCCTI\14510\JLS\JLS%20Barber&#224;%20del%20Vall&#232;s%202021%2011%2023\PLANTILLA%20JLS.xls!Detencions!F2C4:F16C9" TargetMode="External"/><Relationship Id="rId13" Type="http://schemas.openxmlformats.org/officeDocument/2006/relationships/image" Target="../media/image14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12" Type="http://schemas.openxmlformats.org/officeDocument/2006/relationships/oleObject" Target="file:///U:\UCCTI\PERSONAL%20UCCTI\14510\JLS\JLS%20Barber&#224;%20del%20Vall&#232;s%202021%2011%2023\PLANTILLA%20JLS.xls!Gr&#224;fic%20SECTORS%20FETS!F6C5:F19C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U:\UCCTI\PERSONAL%20UCCTI\14510\JLS\JLS%20Barber&#224;%20del%20Vall&#232;s%202021%2011%2023\PLANTILLA%20JLS.xls!Delictes%20i%20faltes%20penals!F3C4:F16C9" TargetMode="External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file:///U:\UCCTI\PERSONAL%20UCCTI\14510\JLS\JLS%20Barber&#224;%20del%20Vall&#232;s%202021%2011%2023\PLANTILLA%20JLS.xls!Resolts!F3C4:F17C9" TargetMode="External"/><Relationship Id="rId4" Type="http://schemas.openxmlformats.org/officeDocument/2006/relationships/oleObject" Target="file:///U:\UCCTI\PERSONAL%20UCCTI\14510\JLS\JLS%20Barber&#224;%20del%20Vall&#232;s%202021%2011%2023\PLANTILLA%20JLS.xls!Taula%20comparativa%20interanual!F2C2:F5C10" TargetMode="External"/><Relationship Id="rId9" Type="http://schemas.openxmlformats.org/officeDocument/2006/relationships/image" Target="../media/image12.em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U:\UCCTI\PERSONAL%20UCCTI\14510\JLS\JLS%20Barber&#224;%20del%20Vall&#232;s%202021%2011%2023\PLANTILLA%20JLS.xls!Per&#237;ode%20actual%20anterior!F2C12:F3C13" TargetMode="External"/><Relationship Id="rId5" Type="http://schemas.openxmlformats.org/officeDocument/2006/relationships/image" Target="../media/image16.emf"/><Relationship Id="rId4" Type="http://schemas.openxmlformats.org/officeDocument/2006/relationships/oleObject" Target="file:///U:\UCCTI\PERSONAL%20UCCTI\14510\JLS\JLS%20Barber&#224;%20del%20Vall&#232;s%202021%2011%2023\PLANTILLA%20JLS.xls!Delictes%20i%20faltes%20penals%202!F1C4:F20C1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file:///U:\UCCTI\PERSONAL%20UCCTI\14510\JLS\JLS%20Barber&#224;%20del%20Vall&#232;s%202021%2011%2023\PLANTILLA%20JLS.xls!BARRES%20DELICTES!F35C12:F35C14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emf"/><Relationship Id="rId4" Type="http://schemas.openxmlformats.org/officeDocument/2006/relationships/diagramData" Target="../diagrams/data1.xml"/><Relationship Id="rId9" Type="http://schemas.openxmlformats.org/officeDocument/2006/relationships/oleObject" Target="file:///U:\UCCTI\PERSONAL%20UCCTI\14510\JLS\JLS%20Barber&#224;%20del%20Vall&#232;s%202021%2011%2023\PLANTILLA%20JLS.xls!BARRES%20DELICTES!F38C4:F58C1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U:\UCCTI\PERSONAL%20UCCTI\14510\JLS\JLS%20Barber&#224;%20del%20Vall&#232;s%202021%2011%2023\PLANTILLA%20JLS.xls!TAULA%20TIPOLOGIES!F2C1:F17C9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U:\UCCTI\PERSONAL%20UCCTI\14510\JLS\JLS%20Barber&#224;%20del%20Vall&#232;s%202021%2011%2023\PLANTILLA%20JLS.xls!Gr&#224;fic%20formatges%20fets%20(5)!F1C1:F27C9" TargetMode="External"/><Relationship Id="rId5" Type="http://schemas.openxmlformats.org/officeDocument/2006/relationships/image" Target="../media/image21.emf"/><Relationship Id="rId10" Type="http://schemas.openxmlformats.org/officeDocument/2006/relationships/image" Target="../media/image24.png"/><Relationship Id="rId4" Type="http://schemas.openxmlformats.org/officeDocument/2006/relationships/oleObject" Target="file:///U:\UCCTI\PERSONAL%20UCCTI\14510\JLS\JLS%20Barber&#224;%20del%20Vall&#232;s%202021%2011%2023\PLANTILLA%20JLS.xls!Gr&#224;fic%20formatges%20PATRIMONI!F5C2:F18C6" TargetMode="External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U:\UCTI\PERSONAL%20UCTI\19396%20David\Plantilles%20JLS%202017\JLS%20est&#224;ndard%202017\PLANTILLA%20JLS.xls!Robatoris%20amb%20for&#231;a!F35C16:F35C18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U:\UCTI\PERSONAL%20UCTI\19396%20David\Plantilles%20JLS%202017\JLS%20est&#224;ndard%202017\PLANTILLA%20JLS.xls!Robatoris%20amb%20for&#231;a!F1C2:F22C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U:\UCTI\PERSONAL%20UCTI\19396%20David\Plantilles%20JLS%202017\JLS%20est&#224;ndard%202017\PLANTILLA%20JLS.xls!Robatoris%20amb%20viol&#232;ncia!F52C13:F52C15" TargetMode="External"/><Relationship Id="rId5" Type="http://schemas.openxmlformats.org/officeDocument/2006/relationships/image" Target="../media/image28.emf"/><Relationship Id="rId4" Type="http://schemas.openxmlformats.org/officeDocument/2006/relationships/oleObject" Target="file:///U:\UCTI\PERSONAL%20UCTI\19396%20David\Plantilles%20JLS%202017\JLS%20est&#224;ndard%202017\PLANTILLA%20JLS.xls!Robatoris%20amb%20viol&#232;ncia!F28C1:F50C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U:\UCTI\PERSONAL%20UCTI\19396%20David\Plantilles%20JLS%202017\JLS%20est&#224;ndard%202017\PLANTILLA%20Detencions.xls!sexe%20edats%20detinguts!F11C11:F14C16" TargetMode="External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emf"/><Relationship Id="rId12" Type="http://schemas.openxmlformats.org/officeDocument/2006/relationships/oleObject" Target="file:///U:\UCTI\PERSONAL%20UCTI\19396%20David\Plantilles%20JLS%202017\JLS%20est&#224;ndard%202017\PLANTILLA%20JLS.xls!Per&#237;ode%20actual%20anterior!F7C12:F7C1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U:\UCTI\PERSONAL%20UCTI\19396%20David\Plantilles%20JLS%202017\JLS%20est&#224;ndard%202017\PLANTILLA%20JLS.xls!Gr&#224;fic%20formatges%20detencions!F6C5:F18C9" TargetMode="Externa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oleObject" Target="file:///U:\UCTI\PERSONAL%20UCTI\19396%20David\Plantilles%20JLS%202017\JLS%20est&#224;ndard%202017\PLANTILLA%20Detencions.xls!sexe%20edats%20detinguts!F16C11:F20C16" TargetMode="External"/><Relationship Id="rId4" Type="http://schemas.openxmlformats.org/officeDocument/2006/relationships/oleObject" Target="file:///U:\UCTI\PERSONAL%20UCTI\19396%20David\Plantilles%20JLS%202017\JLS%20est&#224;ndard%202017\PLANTILLA%20JLS.xls!Detencions%20(2)!F1C4:F14C8" TargetMode="External"/><Relationship Id="rId9" Type="http://schemas.openxmlformats.org/officeDocument/2006/relationships/image" Target="../media/image32.emf"/><Relationship Id="rId14" Type="http://schemas.openxmlformats.org/officeDocument/2006/relationships/oleObject" Target="file:///U:\UCTI\PERSONAL%20UCTI\19396%20David\Plantilles%20JLS%202017\JLS%20est&#224;ndard%202017\PLANTILLA%20Detencions.xls!nacionalitat%20detinguts!F6C10:F13C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004049" y="2924175"/>
            <a:ext cx="3682752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 anchor="ctr"/>
          <a:lstStyle/>
          <a:p>
            <a:pPr algn="ctr">
              <a:defRPr/>
            </a:pPr>
            <a:r>
              <a:rPr lang="pt-BR" altLang="ca-ES" sz="2400" dirty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Junta Local de Seguretat</a:t>
            </a:r>
          </a:p>
          <a:p>
            <a:pPr algn="ctr">
              <a:defRPr/>
            </a:pPr>
            <a:r>
              <a:rPr lang="pt-BR" altLang="ca-ES" sz="2400" dirty="0" err="1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Barberà</a:t>
            </a:r>
            <a:r>
              <a:rPr lang="pt-BR" altLang="ca-ES" sz="2400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 </a:t>
            </a:r>
            <a:r>
              <a:rPr lang="pt-BR" altLang="ca-ES" sz="2400" dirty="0" err="1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del</a:t>
            </a:r>
            <a:r>
              <a:rPr lang="pt-BR" altLang="ca-ES" sz="2400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 </a:t>
            </a:r>
            <a:r>
              <a:rPr lang="pt-BR" altLang="ca-ES" sz="2400" dirty="0" err="1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Vallès</a:t>
            </a:r>
            <a:r>
              <a:rPr lang="pt-BR" altLang="ca-ES" sz="2400" dirty="0" smtClean="0">
                <a:solidFill>
                  <a:schemeClr val="tx2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, 23/11/2021</a:t>
            </a:r>
            <a:endParaRPr lang="pt-BR" altLang="ca-ES" sz="2400" dirty="0">
              <a:solidFill>
                <a:schemeClr val="tx2">
                  <a:lumMod val="75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22" name="Contenidor de número de diapositiva 2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CAA4E45-FD6B-486F-9700-85059934E2F5}" type="slidenum">
              <a:rPr lang="ca-ES"/>
              <a:pPr>
                <a:defRPr/>
              </a:pPr>
              <a:t>1</a:t>
            </a:fld>
            <a:endParaRPr lang="ca-ES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700808"/>
            <a:ext cx="446087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308725"/>
            <a:ext cx="1597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315075"/>
            <a:ext cx="2060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54410"/>
            <a:ext cx="1475958" cy="38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17304"/>
              </p:ext>
            </p:extLst>
          </p:nvPr>
        </p:nvGraphicFramePr>
        <p:xfrm>
          <a:off x="2927325" y="4518050"/>
          <a:ext cx="1716683" cy="143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Hoja de cálculo" r:id="rId8" imgW="4124390" imgH="3438450" progId="Excel.Sheet.8">
                  <p:link updateAutomatic="1"/>
                </p:oleObj>
              </mc:Choice>
              <mc:Fallback>
                <p:oleObj name="Hoja de cálculo" r:id="rId8" imgW="4124390" imgH="343845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7325" y="4518050"/>
                        <a:ext cx="1716683" cy="1431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58567"/>
              </p:ext>
            </p:extLst>
          </p:nvPr>
        </p:nvGraphicFramePr>
        <p:xfrm>
          <a:off x="5580112" y="6148501"/>
          <a:ext cx="1512168" cy="633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Hoja de cálculo" r:id="rId10" imgW="2752655" imgH="1152630" progId="Excel.Sheet.8">
                  <p:link updateAutomatic="1"/>
                </p:oleObj>
              </mc:Choice>
              <mc:Fallback>
                <p:oleObj name="Hoja de cálculo" r:id="rId10" imgW="2752655" imgH="115263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80112" y="6148501"/>
                        <a:ext cx="1512168" cy="633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476672"/>
            <a:ext cx="9144000" cy="935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Infraccions </a:t>
            </a: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administratives</a:t>
            </a:r>
            <a:endParaRPr lang="pt-BR" sz="1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75" y="620713"/>
            <a:ext cx="186213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ca-ES" b="1" dirty="0">
              <a:solidFill>
                <a:srgbClr val="002060"/>
              </a:solidFill>
              <a:latin typeface="+mn-lt"/>
              <a:ea typeface="+mj-ea"/>
              <a:cs typeface="Aharoni" panose="02010803020104030203" pitchFamily="2" charset="-79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74988" y="3140968"/>
            <a:ext cx="5257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7325" algn="ctr" fontAlgn="auto">
              <a:spcBef>
                <a:spcPct val="50000"/>
              </a:spcBef>
              <a:spcAft>
                <a:spcPts val="0"/>
              </a:spcAft>
              <a:buClr>
                <a:srgbClr val="D52B1E"/>
              </a:buClr>
              <a:defRPr/>
            </a:pPr>
            <a:r>
              <a:rPr lang="ca-ES" sz="1100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Evolució mensual de les infraccions </a:t>
            </a:r>
            <a:r>
              <a:rPr lang="ca-ES" sz="1100" b="1" dirty="0" smtClean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administratives (últims </a:t>
            </a:r>
            <a:r>
              <a:rPr lang="ca-ES" sz="1100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dos anys) 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126652"/>
              </p:ext>
            </p:extLst>
          </p:nvPr>
        </p:nvGraphicFramePr>
        <p:xfrm>
          <a:off x="141370" y="1411710"/>
          <a:ext cx="22479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Hoja de cálculo" r:id="rId4" imgW="2247776" imgH="1752570" progId="Excel.Sheet.8">
                  <p:link updateAutomatic="1"/>
                </p:oleObj>
              </mc:Choice>
              <mc:Fallback>
                <p:oleObj name="Hoja de cálculo" r:id="rId4" imgW="2247776" imgH="17525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370" y="1411710"/>
                        <a:ext cx="22479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25958"/>
              </p:ext>
            </p:extLst>
          </p:nvPr>
        </p:nvGraphicFramePr>
        <p:xfrm>
          <a:off x="120427" y="3781003"/>
          <a:ext cx="22193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Hoja de cálculo" r:id="rId6" imgW="2219412" imgH="2600370" progId="Excel.Sheet.8">
                  <p:link updateAutomatic="1"/>
                </p:oleObj>
              </mc:Choice>
              <mc:Fallback>
                <p:oleObj name="Hoja de cálculo" r:id="rId6" imgW="2219412" imgH="26003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0427" y="3781003"/>
                        <a:ext cx="221932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601983"/>
              </p:ext>
            </p:extLst>
          </p:nvPr>
        </p:nvGraphicFramePr>
        <p:xfrm>
          <a:off x="2339752" y="1844824"/>
          <a:ext cx="66198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Hoja de cálculo" r:id="rId8" imgW="6619878" imgH="695250" progId="Excel.Sheet.8">
                  <p:link updateAutomatic="1"/>
                </p:oleObj>
              </mc:Choice>
              <mc:Fallback>
                <p:oleObj name="Hoja de cálculo" r:id="rId8" imgW="6619878" imgH="69525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9752" y="1844824"/>
                        <a:ext cx="66198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83" name="Picture 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18" y="991122"/>
            <a:ext cx="4170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1" name="Picture 9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18" y="3691800"/>
            <a:ext cx="6543101" cy="28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2" name="Picture 1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9388"/>
            <a:ext cx="3600400" cy="34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473075"/>
            <a:ext cx="9144000" cy="86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Incidents PG-ME. Tipologies</a:t>
            </a:r>
            <a:endParaRPr lang="ca-ES" sz="16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92488" y="1412776"/>
            <a:ext cx="2362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7325" algn="ctr" fontAlgn="auto">
              <a:spcBef>
                <a:spcPct val="50000"/>
              </a:spcBef>
              <a:spcAft>
                <a:spcPts val="0"/>
              </a:spcAft>
              <a:buClr>
                <a:srgbClr val="D52B1E"/>
              </a:buClr>
              <a:buFont typeface="Wingdings" pitchFamily="2" charset="2"/>
              <a:buNone/>
              <a:defRPr/>
            </a:pPr>
            <a:r>
              <a:rPr lang="ca-ES" sz="1600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Incidents per tipologies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935288" y="3860354"/>
            <a:ext cx="327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7325" algn="ctr" fontAlgn="auto">
              <a:spcBef>
                <a:spcPct val="50000"/>
              </a:spcBef>
              <a:spcAft>
                <a:spcPts val="0"/>
              </a:spcAft>
              <a:buClr>
                <a:srgbClr val="D52B1E"/>
              </a:buClr>
              <a:defRPr/>
            </a:pPr>
            <a:r>
              <a:rPr lang="ca-ES" sz="1600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Incidents de Seguretat Ciutadana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graphicFrame>
        <p:nvGraphicFramePr>
          <p:cNvPr id="9" name="Object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572375"/>
              </p:ext>
            </p:extLst>
          </p:nvPr>
        </p:nvGraphicFramePr>
        <p:xfrm>
          <a:off x="2363788" y="4509120"/>
          <a:ext cx="78581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Hoja de cálculo" r:id="rId4" imgW="7858167" imgH="1781190" progId="Excel.Sheet.8">
                  <p:link updateAutomatic="1"/>
                </p:oleObj>
              </mc:Choice>
              <mc:Fallback>
                <p:oleObj name="Hoja de cálculo" r:id="rId4" imgW="7858167" imgH="178119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3788" y="4509120"/>
                        <a:ext cx="7858125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68495"/>
              </p:ext>
            </p:extLst>
          </p:nvPr>
        </p:nvGraphicFramePr>
        <p:xfrm>
          <a:off x="51095" y="1412776"/>
          <a:ext cx="2288657" cy="226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Hoja de cálculo" r:id="rId6" imgW="2771834" imgH="2743200" progId="Excel.Sheet.8">
                  <p:link updateAutomatic="1"/>
                </p:oleObj>
              </mc:Choice>
              <mc:Fallback>
                <p:oleObj name="Hoja de cálculo" r:id="rId6" imgW="2771834" imgH="274320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95" y="1412776"/>
                        <a:ext cx="2288657" cy="226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323818"/>
              </p:ext>
            </p:extLst>
          </p:nvPr>
        </p:nvGraphicFramePr>
        <p:xfrm>
          <a:off x="17024" y="4025602"/>
          <a:ext cx="229552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Hoja de cálculo" r:id="rId8" imgW="2295590" imgH="2571750" progId="Excel.Sheet.8">
                  <p:link updateAutomatic="1"/>
                </p:oleObj>
              </mc:Choice>
              <mc:Fallback>
                <p:oleObj name="Hoja de cálculo" r:id="rId8" imgW="2295590" imgH="257175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24" y="4025602"/>
                        <a:ext cx="2295525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859904"/>
              </p:ext>
            </p:extLst>
          </p:nvPr>
        </p:nvGraphicFramePr>
        <p:xfrm>
          <a:off x="2285181" y="1820416"/>
          <a:ext cx="63912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Hoja de cálculo" r:id="rId10" imgW="6391345" imgH="1752570" progId="Excel.Sheet.8">
                  <p:link updateAutomatic="1"/>
                </p:oleObj>
              </mc:Choice>
              <mc:Fallback>
                <p:oleObj name="Hoja de cálculo" r:id="rId10" imgW="6391345" imgH="17525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5181" y="1820416"/>
                        <a:ext cx="6391275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06" name="Picture 9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42" y="1057729"/>
            <a:ext cx="41703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476672"/>
            <a:ext cx="9144000" cy="86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ea typeface="+mn-ea"/>
                <a:cs typeface="Aharoni" panose="02010803020104030203" pitchFamily="2" charset="-79"/>
              </a:rPr>
              <a:t>Incidents PG-ME. Evolutiva</a:t>
            </a:r>
            <a:endParaRPr lang="pt-BR" sz="1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5" y="620713"/>
            <a:ext cx="186213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ca-ES" b="1" dirty="0">
              <a:solidFill>
                <a:srgbClr val="002060"/>
              </a:solidFill>
              <a:latin typeface="+mn-lt"/>
              <a:ea typeface="+mj-ea"/>
              <a:cs typeface="Aharoni" panose="02010803020104030203" pitchFamily="2" charset="-79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43100" y="2548136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buClr>
                <a:srgbClr val="D52B1E"/>
              </a:buClr>
              <a:defRPr/>
            </a:pPr>
            <a:r>
              <a:rPr lang="ca-ES" sz="1400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Evolució mensual dels incidents (últims dos anys) 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449070"/>
              </p:ext>
            </p:extLst>
          </p:nvPr>
        </p:nvGraphicFramePr>
        <p:xfrm>
          <a:off x="2704678" y="989013"/>
          <a:ext cx="4819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Hoja de cálculo" r:id="rId4" imgW="4819712" imgH="457110" progId="Excel.Sheet.8">
                  <p:link updateAutomatic="1"/>
                </p:oleObj>
              </mc:Choice>
              <mc:Fallback>
                <p:oleObj name="Hoja de cálculo" r:id="rId4" imgW="4819712" imgH="457110" progId="Excel.Sheet.8">
                  <p:link updateAutomatic="1"/>
                  <p:pic>
                    <p:nvPicPr>
                      <p:cNvPr id="0" name="Object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678" y="989013"/>
                        <a:ext cx="4819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4" y="2996952"/>
            <a:ext cx="82696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549275"/>
            <a:ext cx="9144000" cy="719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Dispositius ordinaris, extraordinaris i conjunts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27388" y="1719188"/>
            <a:ext cx="2689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7325" fontAlgn="auto">
              <a:spcBef>
                <a:spcPct val="50000"/>
              </a:spcBef>
              <a:spcAft>
                <a:spcPts val="0"/>
              </a:spcAft>
              <a:buClr>
                <a:srgbClr val="D52B1E"/>
              </a:buClr>
              <a:buFont typeface="Wingdings" pitchFamily="2" charset="2"/>
              <a:buNone/>
              <a:defRPr/>
            </a:pPr>
            <a:r>
              <a:rPr lang="ca-ES" b="1" dirty="0">
                <a:solidFill>
                  <a:srgbClr val="002060"/>
                </a:solidFill>
                <a:latin typeface="+mn-lt"/>
                <a:ea typeface="+mj-ea"/>
                <a:cs typeface="Aharoni" panose="02010803020104030203" pitchFamily="2" charset="-79"/>
              </a:rPr>
              <a:t>Dispositius POE I POES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1152525"/>
            <a:ext cx="41703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2322668" y="2708920"/>
            <a:ext cx="51935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</a:rPr>
              <a:t>Plans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</a:rPr>
              <a:t>Operatius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</a:rPr>
              <a:t>Específics</a:t>
            </a:r>
            <a:endParaRPr lang="es-E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  <a:latin typeface="+mn-lt"/>
                <a:ea typeface="+mj-ea"/>
                <a:cs typeface="Aharoni" panose="02010803020104030203" pitchFamily="2" charset="-79"/>
              </a:rPr>
              <a:t>POE HABITATGE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  <a:latin typeface="+mn-lt"/>
                <a:ea typeface="+mj-ea"/>
                <a:cs typeface="Aharoni" panose="02010803020104030203" pitchFamily="2" charset="-79"/>
              </a:rPr>
              <a:t>POE COMERÇ I EMPRESA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  <a:latin typeface="+mn-lt"/>
                <a:ea typeface="+mj-ea"/>
                <a:cs typeface="Aharoni" panose="02010803020104030203" pitchFamily="2" charset="-79"/>
              </a:rPr>
              <a:t>POE ANTITERRORISTA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2060"/>
                </a:solidFill>
                <a:latin typeface="+mn-lt"/>
                <a:ea typeface="+mj-ea"/>
                <a:cs typeface="Aharoni" panose="02010803020104030203" pitchFamily="2" charset="-79"/>
              </a:rPr>
              <a:t>POE ORIS</a:t>
            </a:r>
            <a:endParaRPr lang="ca-ES" sz="2800" b="1" dirty="0">
              <a:solidFill>
                <a:srgbClr val="002060"/>
              </a:solidFill>
              <a:latin typeface="+mn-lt"/>
              <a:ea typeface="+mj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549275"/>
            <a:ext cx="9144000" cy="792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Relacions amb la </a:t>
            </a: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Comunitat: Sectors </a:t>
            </a:r>
            <a:r>
              <a:rPr lang="ca-ES" sz="28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i temàtiques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24200" y="1628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7325" fontAlgn="auto">
              <a:spcBef>
                <a:spcPct val="50000"/>
              </a:spcBef>
              <a:spcAft>
                <a:spcPts val="0"/>
              </a:spcAft>
              <a:buClr>
                <a:srgbClr val="D52B1E"/>
              </a:buClr>
              <a:defRPr/>
            </a:pPr>
            <a:r>
              <a:rPr lang="ca-ES" b="1" dirty="0">
                <a:solidFill>
                  <a:srgbClr val="002060"/>
                </a:solidFill>
                <a:latin typeface="+mn-lt"/>
                <a:ea typeface="+mj-ea"/>
                <a:cs typeface="Aharoni" panose="02010803020104030203" pitchFamily="2" charset="-79"/>
              </a:rPr>
              <a:t>Presentacions i col·loquis 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14</a:t>
            </a:fld>
            <a:endParaRPr lang="ca-ES" dirty="0"/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1225550"/>
            <a:ext cx="41703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2" y="3212976"/>
            <a:ext cx="5467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0" y="3789363"/>
            <a:ext cx="4572000" cy="20879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a-ES" altLang="ca-ES" sz="2400" b="1" dirty="0">
                <a:solidFill>
                  <a:schemeClr val="bg1"/>
                </a:solidFill>
                <a:latin typeface="Arial" charset="0"/>
                <a:cs typeface="+mn-cs"/>
              </a:rPr>
              <a:t>Gràcies per la vostra atenció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413500"/>
            <a:ext cx="15970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419850"/>
            <a:ext cx="20605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19364"/>
            <a:ext cx="1445964" cy="37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53005"/>
              </p:ext>
            </p:extLst>
          </p:nvPr>
        </p:nvGraphicFramePr>
        <p:xfrm>
          <a:off x="5580112" y="6245722"/>
          <a:ext cx="1357263" cy="56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Hoja de cálculo" r:id="rId7" imgW="2752655" imgH="1152630" progId="Excel.Sheet.8">
                  <p:link updateAutomatic="1"/>
                </p:oleObj>
              </mc:Choice>
              <mc:Fallback>
                <p:oleObj name="Hoja de cálculo" r:id="rId7" imgW="2752655" imgH="115263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0112" y="6245722"/>
                        <a:ext cx="1357263" cy="56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18545" y="2504396"/>
            <a:ext cx="5292303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1. Infraccions penals			3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2. Tipologies penals			5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3. Infraccions penals contra el patrimoni 	6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4. Detencions				9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5</a:t>
            </a:r>
            <a:r>
              <a:rPr lang="ca-ES" altLang="ca-ES" sz="1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. Infraccions </a:t>
            </a: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Administratives		10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6. Incidents PG-ME			11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7. Dispositius				13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a-ES" altLang="ca-ES" sz="1400" b="1" dirty="0">
                <a:solidFill>
                  <a:srgbClr val="00206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8. Relacions amb la comunitat		15</a:t>
            </a:r>
          </a:p>
        </p:txBody>
      </p:sp>
      <p:graphicFrame>
        <p:nvGraphicFramePr>
          <p:cNvPr id="2" name="Object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185655"/>
              </p:ext>
            </p:extLst>
          </p:nvPr>
        </p:nvGraphicFramePr>
        <p:xfrm>
          <a:off x="276238" y="2510755"/>
          <a:ext cx="3071626" cy="26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Hoja de cálculo" r:id="rId4" imgW="3990944" imgH="3438450" progId="Excel.Sheet.8">
                  <p:link updateAutomatic="1"/>
                </p:oleObj>
              </mc:Choice>
              <mc:Fallback>
                <p:oleObj name="Hoja de cálculo" r:id="rId4" imgW="3990944" imgH="343845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38" y="2510755"/>
                        <a:ext cx="3071626" cy="264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13394"/>
              </p:ext>
            </p:extLst>
          </p:nvPr>
        </p:nvGraphicFramePr>
        <p:xfrm>
          <a:off x="4139952" y="6453188"/>
          <a:ext cx="4819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Hoja de cálculo" r:id="rId6" imgW="4819712" imgH="247590" progId="Excel.Sheet.8">
                  <p:link updateAutomatic="1"/>
                </p:oleObj>
              </mc:Choice>
              <mc:Fallback>
                <p:oleObj name="Hoja de cálculo" r:id="rId6" imgW="4819712" imgH="24759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9952" y="6453188"/>
                        <a:ext cx="4819650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549275"/>
            <a:ext cx="9144000" cy="792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Infraccions</a:t>
            </a: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 penals</a:t>
            </a:r>
            <a:endParaRPr lang="pt-BR" sz="1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3</a:t>
            </a:fld>
            <a:endParaRPr lang="ca-ES" dirty="0"/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8994"/>
              </p:ext>
            </p:extLst>
          </p:nvPr>
        </p:nvGraphicFramePr>
        <p:xfrm>
          <a:off x="2486468" y="1986161"/>
          <a:ext cx="6353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Hoja de cálculo" r:id="rId4" imgW="6353257" imgH="866700" progId="Excel.Sheet.8">
                  <p:link updateAutomatic="1"/>
                </p:oleObj>
              </mc:Choice>
              <mc:Fallback>
                <p:oleObj name="Hoja de cálculo" r:id="rId4" imgW="6353257" imgH="86670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6468" y="1986161"/>
                        <a:ext cx="63531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474127"/>
              </p:ext>
            </p:extLst>
          </p:nvPr>
        </p:nvGraphicFramePr>
        <p:xfrm>
          <a:off x="179512" y="4106555"/>
          <a:ext cx="246697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Hoja de cálculo" r:id="rId6" imgW="2466854" imgH="2238300" progId="Excel.Sheet.8">
                  <p:link updateAutomatic="1"/>
                </p:oleObj>
              </mc:Choice>
              <mc:Fallback>
                <p:oleObj name="Hoja de cálculo" r:id="rId6" imgW="2466854" imgH="223830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2" y="4106555"/>
                        <a:ext cx="2466975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168023"/>
              </p:ext>
            </p:extLst>
          </p:nvPr>
        </p:nvGraphicFramePr>
        <p:xfrm>
          <a:off x="6425505" y="4004796"/>
          <a:ext cx="246697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Hoja de cálculo" r:id="rId8" imgW="2466854" imgH="2419470" progId="Excel.Sheet.8">
                  <p:link updateAutomatic="1"/>
                </p:oleObj>
              </mc:Choice>
              <mc:Fallback>
                <p:oleObj name="Hoja de cálculo" r:id="rId8" imgW="2466854" imgH="24194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5505" y="4004796"/>
                        <a:ext cx="2466975" cy="241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79851"/>
              </p:ext>
            </p:extLst>
          </p:nvPr>
        </p:nvGraphicFramePr>
        <p:xfrm>
          <a:off x="3325813" y="4040188"/>
          <a:ext cx="27622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Hoja de cálculo" r:id="rId10" imgW="2762379" imgH="2400300" progId="Excel.Sheet.8">
                  <p:link updateAutomatic="1"/>
                </p:oleObj>
              </mc:Choice>
              <mc:Fallback>
                <p:oleObj name="Hoja de cálculo" r:id="rId10" imgW="2762379" imgH="240030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25813" y="4040188"/>
                        <a:ext cx="276225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80172"/>
              </p:ext>
            </p:extLst>
          </p:nvPr>
        </p:nvGraphicFramePr>
        <p:xfrm>
          <a:off x="440563" y="1404326"/>
          <a:ext cx="1991591" cy="206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Hoja de cálculo" r:id="rId12" imgW="2190778" imgH="2276370" progId="Excel.Sheet.8">
                  <p:link updateAutomatic="1"/>
                </p:oleObj>
              </mc:Choice>
              <mc:Fallback>
                <p:oleObj name="Hoja de cálculo" r:id="rId12" imgW="2190778" imgH="22763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0563" y="1404326"/>
                        <a:ext cx="1991591" cy="2069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4" name="Picture 1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052736"/>
            <a:ext cx="417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1"/>
          <p:cNvSpPr txBox="1">
            <a:spLocks/>
          </p:cNvSpPr>
          <p:nvPr/>
        </p:nvSpPr>
        <p:spPr>
          <a:xfrm>
            <a:off x="0" y="549275"/>
            <a:ext cx="9144000" cy="792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Infraccions penals. Evolutiva</a:t>
            </a:r>
            <a:endParaRPr lang="pt-BR" sz="1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3100" y="1782763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buClr>
                <a:srgbClr val="D52B1E"/>
              </a:buClr>
              <a:defRPr/>
            </a:pPr>
            <a:r>
              <a:rPr lang="ca-ES" sz="1400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Evolució mensual dels fets coneguts (últims dos anys)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  <p:graphicFrame>
        <p:nvGraphicFramePr>
          <p:cNvPr id="5" name="Object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52119"/>
              </p:ext>
            </p:extLst>
          </p:nvPr>
        </p:nvGraphicFramePr>
        <p:xfrm>
          <a:off x="868015" y="2843361"/>
          <a:ext cx="7880449" cy="324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Hoja de cálculo" r:id="rId4" imgW="8753388" imgH="3609900" progId="Excel.Sheet.8">
                  <p:link updateAutomatic="1"/>
                </p:oleObj>
              </mc:Choice>
              <mc:Fallback>
                <p:oleObj name="Hoja de cálculo" r:id="rId4" imgW="8753388" imgH="360990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015" y="2843361"/>
                        <a:ext cx="7880449" cy="324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653644"/>
              </p:ext>
            </p:extLst>
          </p:nvPr>
        </p:nvGraphicFramePr>
        <p:xfrm>
          <a:off x="2562225" y="989013"/>
          <a:ext cx="4819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Hoja de cálculo" r:id="rId6" imgW="4819712" imgH="457110" progId="Excel.Sheet.8">
                  <p:link updateAutomatic="1"/>
                </p:oleObj>
              </mc:Choice>
              <mc:Fallback>
                <p:oleObj name="Hoja de cálculo" r:id="rId6" imgW="4819712" imgH="457110" progId="Excel.Sheet.8">
                  <p:link updateAutomatic="1"/>
                  <p:pic>
                    <p:nvPicPr>
                      <p:cNvPr id="0" name="Object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989013"/>
                        <a:ext cx="4819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1"/>
          <p:cNvSpPr txBox="1">
            <a:spLocks/>
          </p:cNvSpPr>
          <p:nvPr/>
        </p:nvSpPr>
        <p:spPr>
          <a:xfrm>
            <a:off x="2528888" y="541338"/>
            <a:ext cx="4105275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Tipologies penals</a:t>
            </a:r>
            <a:endParaRPr lang="pt-BR" sz="1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3751264"/>
              </p:ext>
            </p:extLst>
          </p:nvPr>
        </p:nvGraphicFramePr>
        <p:xfrm>
          <a:off x="1725189" y="5517232"/>
          <a:ext cx="571229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339615"/>
              </p:ext>
            </p:extLst>
          </p:nvPr>
        </p:nvGraphicFramePr>
        <p:xfrm>
          <a:off x="784423" y="1724025"/>
          <a:ext cx="7820025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Hoja de cálculo" r:id="rId9" imgW="7820078" imgH="3409830" progId="Excel.Sheet.8">
                  <p:link updateAutomatic="1"/>
                </p:oleObj>
              </mc:Choice>
              <mc:Fallback>
                <p:oleObj name="Hoja de cálculo" r:id="rId9" imgW="7820078" imgH="340983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423" y="1724025"/>
                        <a:ext cx="7820025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643528"/>
              </p:ext>
            </p:extLst>
          </p:nvPr>
        </p:nvGraphicFramePr>
        <p:xfrm>
          <a:off x="4079329" y="5854700"/>
          <a:ext cx="3228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Hoja de cálculo" r:id="rId11" imgW="3228899" imgH="238140" progId="Excel.Sheet.8">
                  <p:link updateAutomatic="1"/>
                </p:oleObj>
              </mc:Choice>
              <mc:Fallback>
                <p:oleObj name="Hoja de cálculo" r:id="rId11" imgW="3228899" imgH="23814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79329" y="5854700"/>
                        <a:ext cx="3228975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052736"/>
            <a:ext cx="417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549275"/>
            <a:ext cx="9144000" cy="676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Infraccions </a:t>
            </a:r>
            <a:r>
              <a:rPr lang="ca-ES" sz="28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penals contra el </a:t>
            </a: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patrimoni</a:t>
            </a:r>
            <a:endParaRPr lang="ca-ES" sz="2000" b="1" dirty="0">
              <a:solidFill>
                <a:srgbClr val="00206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  <p:graphicFrame>
        <p:nvGraphicFramePr>
          <p:cNvPr id="7" name="Object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7526"/>
              </p:ext>
            </p:extLst>
          </p:nvPr>
        </p:nvGraphicFramePr>
        <p:xfrm>
          <a:off x="1346845" y="4437112"/>
          <a:ext cx="250507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Hoja de cálculo" r:id="rId4" imgW="2504943" imgH="2276370" progId="Excel.Sheet.8">
                  <p:link updateAutomatic="1"/>
                </p:oleObj>
              </mc:Choice>
              <mc:Fallback>
                <p:oleObj name="Hoja de cálculo" r:id="rId4" imgW="2504943" imgH="227637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6845" y="4437112"/>
                        <a:ext cx="2505075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31159"/>
              </p:ext>
            </p:extLst>
          </p:nvPr>
        </p:nvGraphicFramePr>
        <p:xfrm>
          <a:off x="5076056" y="4005064"/>
          <a:ext cx="3045148" cy="278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Hoja de cálculo" r:id="rId6" imgW="6810322" imgH="6219720" progId="Excel.Sheet.8">
                  <p:link updateAutomatic="1"/>
                </p:oleObj>
              </mc:Choice>
              <mc:Fallback>
                <p:oleObj name="Hoja de cálculo" r:id="rId6" imgW="6810322" imgH="621972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056" y="4005064"/>
                        <a:ext cx="3045148" cy="278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88665"/>
              </p:ext>
            </p:extLst>
          </p:nvPr>
        </p:nvGraphicFramePr>
        <p:xfrm>
          <a:off x="899592" y="1396355"/>
          <a:ext cx="8524875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Hoja de cálculo" r:id="rId8" imgW="8524855" imgH="2752650" progId="Excel.Sheet.8">
                  <p:link updateAutomatic="1"/>
                </p:oleObj>
              </mc:Choice>
              <mc:Fallback>
                <p:oleObj name="Hoja de cálculo" r:id="rId8" imgW="8524855" imgH="275265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9592" y="1396355"/>
                        <a:ext cx="8524875" cy="275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77" name="Picture 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06" y="1052736"/>
            <a:ext cx="41703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549275"/>
            <a:ext cx="9144000" cy="792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Robatoris amb </a:t>
            </a: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força</a:t>
            </a:r>
            <a:endParaRPr lang="pt-BR" sz="1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grpSp>
        <p:nvGrpSpPr>
          <p:cNvPr id="10243" name="Agrupa 7"/>
          <p:cNvGrpSpPr>
            <a:grpSpLocks/>
          </p:cNvGrpSpPr>
          <p:nvPr/>
        </p:nvGrpSpPr>
        <p:grpSpPr bwMode="auto">
          <a:xfrm>
            <a:off x="1655763" y="5710238"/>
            <a:ext cx="5832475" cy="742950"/>
            <a:chOff x="-653899" y="10866"/>
            <a:chExt cx="6366195" cy="455715"/>
          </a:xfrm>
        </p:grpSpPr>
        <p:sp>
          <p:nvSpPr>
            <p:cNvPr id="10" name="Rectangle arrodonit 9"/>
            <p:cNvSpPr/>
            <p:nvPr/>
          </p:nvSpPr>
          <p:spPr>
            <a:xfrm>
              <a:off x="-653899" y="10866"/>
              <a:ext cx="6366195" cy="455715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-653899" y="33262"/>
              <a:ext cx="6366195" cy="410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2390" tIns="72390" rIns="72390" bIns="72390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1900" dirty="0" smtClean="0">
                  <a:solidFill>
                    <a:schemeClr val="tx2">
                      <a:lumMod val="75000"/>
                    </a:schemeClr>
                  </a:solidFill>
                </a:rPr>
                <a:t>			      </a:t>
              </a:r>
              <a:r>
                <a:rPr lang="ca-ES" sz="1400" b="1" dirty="0" smtClean="0">
                  <a:solidFill>
                    <a:schemeClr val="tx2">
                      <a:lumMod val="75000"/>
                    </a:schemeClr>
                  </a:solidFill>
                </a:rPr>
                <a:t>P. Ant.	                     P. </a:t>
              </a:r>
              <a:r>
                <a:rPr lang="ca-E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Act</a:t>
              </a:r>
              <a:r>
                <a:rPr lang="ca-ES" sz="1400" b="1" dirty="0" smtClean="0">
                  <a:solidFill>
                    <a:schemeClr val="tx2">
                      <a:lumMod val="75000"/>
                    </a:schemeClr>
                  </a:solidFill>
                </a:rPr>
                <a:t>.          Variació</a:t>
              </a:r>
              <a:endParaRPr lang="ca-ES" sz="1900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1900" dirty="0" smtClean="0">
                  <a:solidFill>
                    <a:schemeClr val="tx2">
                      <a:lumMod val="75000"/>
                    </a:schemeClr>
                  </a:solidFill>
                </a:rPr>
                <a:t>Robatoris </a:t>
              </a:r>
              <a:r>
                <a:rPr lang="ca-ES" sz="1900" dirty="0">
                  <a:solidFill>
                    <a:schemeClr val="tx2">
                      <a:lumMod val="75000"/>
                    </a:schemeClr>
                  </a:solidFill>
                </a:rPr>
                <a:t>amb força	</a:t>
              </a:r>
            </a:p>
          </p:txBody>
        </p:sp>
      </p:grp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868507"/>
              </p:ext>
            </p:extLst>
          </p:nvPr>
        </p:nvGraphicFramePr>
        <p:xfrm>
          <a:off x="1119708" y="1556792"/>
          <a:ext cx="71247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Hoja de cálculo" r:id="rId4" imgW="7124767" imgH="3876583" progId="Excel.Sheet.8">
                  <p:link updateAutomatic="1"/>
                </p:oleObj>
              </mc:Choice>
              <mc:Fallback>
                <p:oleObj name="Hoja de cálculo" r:id="rId4" imgW="7124767" imgH="3876583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9708" y="1556792"/>
                        <a:ext cx="7124700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58638"/>
              </p:ext>
            </p:extLst>
          </p:nvPr>
        </p:nvGraphicFramePr>
        <p:xfrm>
          <a:off x="4241157" y="6063607"/>
          <a:ext cx="32289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Hoja de cálculo" r:id="rId6" imgW="3228992" imgH="304766" progId="Excel.Sheet.8">
                  <p:link updateAutomatic="1"/>
                </p:oleObj>
              </mc:Choice>
              <mc:Fallback>
                <p:oleObj name="Hoja de cálculo" r:id="rId6" imgW="3228992" imgH="304766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1157" y="6063607"/>
                        <a:ext cx="322897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78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170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549275"/>
            <a:ext cx="9144000" cy="719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Robatoris amb violència i/o intimidació</a:t>
            </a:r>
            <a:endParaRPr lang="pt-BR" sz="14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grpSp>
        <p:nvGrpSpPr>
          <p:cNvPr id="11267" name="Agrupa 9"/>
          <p:cNvGrpSpPr>
            <a:grpSpLocks/>
          </p:cNvGrpSpPr>
          <p:nvPr/>
        </p:nvGrpSpPr>
        <p:grpSpPr bwMode="auto">
          <a:xfrm>
            <a:off x="1619250" y="5516563"/>
            <a:ext cx="5905500" cy="720725"/>
            <a:chOff x="0" y="10866"/>
            <a:chExt cx="6048672" cy="455715"/>
          </a:xfrm>
        </p:grpSpPr>
        <p:sp>
          <p:nvSpPr>
            <p:cNvPr id="11" name="Rectangle arrodonit 10"/>
            <p:cNvSpPr/>
            <p:nvPr/>
          </p:nvSpPr>
          <p:spPr>
            <a:xfrm>
              <a:off x="0" y="10866"/>
              <a:ext cx="6048672" cy="455715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2764" y="32949"/>
              <a:ext cx="6025908" cy="411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2390" tIns="72390" rIns="72390" bIns="72390" spcCol="1270" anchor="ctr"/>
            <a:lstStyle/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1900" dirty="0">
                  <a:solidFill>
                    <a:schemeClr val="tx2">
                      <a:lumMod val="75000"/>
                    </a:schemeClr>
                  </a:solidFill>
                </a:rPr>
                <a:t>				</a:t>
              </a:r>
              <a:r>
                <a:rPr lang="ca-ES" sz="1900" dirty="0" smtClean="0">
                  <a:solidFill>
                    <a:schemeClr val="tx2">
                      <a:lumMod val="75000"/>
                    </a:schemeClr>
                  </a:solidFill>
                </a:rPr>
                <a:t>    </a:t>
              </a:r>
              <a:r>
                <a:rPr lang="ca-E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P.Ant</a:t>
              </a:r>
              <a:r>
                <a:rPr lang="ca-ES" sz="1400" b="1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r>
                <a:rPr lang="ca-ES" sz="14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ca-ES" sz="1400" b="1" dirty="0" smtClean="0">
                  <a:solidFill>
                    <a:schemeClr val="tx2">
                      <a:lumMod val="75000"/>
                    </a:schemeClr>
                  </a:solidFill>
                </a:rPr>
                <a:t>          </a:t>
              </a:r>
              <a:r>
                <a:rPr lang="ca-ES" sz="1400" b="1" dirty="0" err="1" smtClean="0">
                  <a:solidFill>
                    <a:schemeClr val="tx2">
                      <a:lumMod val="75000"/>
                    </a:schemeClr>
                  </a:solidFill>
                </a:rPr>
                <a:t>P.Act</a:t>
              </a:r>
              <a:r>
                <a:rPr lang="ca-ES" sz="1400" b="1" dirty="0" smtClean="0">
                  <a:solidFill>
                    <a:schemeClr val="tx2">
                      <a:lumMod val="75000"/>
                    </a:schemeClr>
                  </a:solidFill>
                </a:rPr>
                <a:t>.     Variació</a:t>
              </a:r>
              <a:endParaRPr lang="ca-ES" sz="19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1900" dirty="0" smtClean="0">
                  <a:solidFill>
                    <a:schemeClr val="tx2">
                      <a:lumMod val="75000"/>
                    </a:schemeClr>
                  </a:solidFill>
                </a:rPr>
                <a:t>Robatoris </a:t>
              </a:r>
              <a:r>
                <a:rPr lang="ca-ES" sz="1900" dirty="0">
                  <a:solidFill>
                    <a:schemeClr val="tx2">
                      <a:lumMod val="75000"/>
                    </a:schemeClr>
                  </a:solidFill>
                </a:rPr>
                <a:t>amb violència i/o </a:t>
              </a:r>
              <a:r>
                <a:rPr lang="ca-ES" sz="1900" dirty="0" err="1">
                  <a:solidFill>
                    <a:schemeClr val="tx2">
                      <a:lumMod val="75000"/>
                    </a:schemeClr>
                  </a:solidFill>
                </a:rPr>
                <a:t>Intim</a:t>
              </a:r>
              <a:r>
                <a:rPr lang="ca-ES" sz="1900" dirty="0">
                  <a:solidFill>
                    <a:schemeClr val="tx2">
                      <a:lumMod val="75000"/>
                    </a:schemeClr>
                  </a:solidFill>
                </a:rPr>
                <a:t>.	</a:t>
              </a:r>
            </a:p>
          </p:txBody>
        </p:sp>
      </p:grp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88759"/>
              </p:ext>
            </p:extLst>
          </p:nvPr>
        </p:nvGraphicFramePr>
        <p:xfrm>
          <a:off x="1295400" y="1268760"/>
          <a:ext cx="65532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Hoja de cálculo" r:id="rId4" imgW="6553200" imgH="4028966" progId="Excel.Sheet.8">
                  <p:link updateAutomatic="1"/>
                </p:oleObj>
              </mc:Choice>
              <mc:Fallback>
                <p:oleObj name="Hoja de cálculo" r:id="rId4" imgW="6553200" imgH="4028966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268760"/>
                        <a:ext cx="6553200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17587"/>
              </p:ext>
            </p:extLst>
          </p:nvPr>
        </p:nvGraphicFramePr>
        <p:xfrm>
          <a:off x="5031207" y="5867117"/>
          <a:ext cx="2409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Hoja de cálculo" r:id="rId6" imgW="2409808" imgH="304766" progId="Excel.Sheet.8">
                  <p:link updateAutomatic="1"/>
                </p:oleObj>
              </mc:Choice>
              <mc:Fallback>
                <p:oleObj name="Hoja de cálculo" r:id="rId6" imgW="2409808" imgH="304766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1207" y="5867117"/>
                        <a:ext cx="240982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6985"/>
            <a:ext cx="4170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1"/>
          <p:cNvSpPr txBox="1">
            <a:spLocks/>
          </p:cNvSpPr>
          <p:nvPr/>
        </p:nvSpPr>
        <p:spPr>
          <a:xfrm>
            <a:off x="0" y="476672"/>
            <a:ext cx="9144000" cy="7121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a-ES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Detencions</a:t>
            </a:r>
            <a:endParaRPr lang="ca-ES" sz="16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311150" y="3933056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73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D52B1E"/>
              </a:buClr>
              <a:buFont typeface="Wingdings" pitchFamily="2" charset="2"/>
              <a:buNone/>
            </a:pPr>
            <a:r>
              <a:rPr lang="ca-ES" altLang="ca-ES" sz="1100" b="1" dirty="0">
                <a:solidFill>
                  <a:srgbClr val="002060"/>
                </a:solidFill>
                <a:latin typeface="+mj-lt"/>
              </a:rPr>
              <a:t>Comparativa </a:t>
            </a:r>
            <a:r>
              <a:rPr lang="ca-ES" altLang="ca-ES" sz="1100" b="1" dirty="0" smtClean="0">
                <a:solidFill>
                  <a:srgbClr val="002060"/>
                </a:solidFill>
                <a:latin typeface="+mj-lt"/>
              </a:rPr>
              <a:t>acumulada</a:t>
            </a:r>
            <a:endParaRPr lang="ca-ES" altLang="ca-ES" sz="11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311150" y="1412875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73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D52B1E"/>
              </a:buClr>
              <a:buFontTx/>
              <a:buNone/>
            </a:pPr>
            <a:r>
              <a:rPr lang="ca-ES" altLang="ca-ES" sz="1100" b="1" dirty="0">
                <a:solidFill>
                  <a:srgbClr val="002060"/>
                </a:solidFill>
                <a:latin typeface="+mj-lt"/>
              </a:rPr>
              <a:t>Detencions per cos policial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3F3519-9DEF-4298-8337-A7B4C6066913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03571"/>
              </p:ext>
            </p:extLst>
          </p:nvPr>
        </p:nvGraphicFramePr>
        <p:xfrm>
          <a:off x="971600" y="4282777"/>
          <a:ext cx="207645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Hoja de cálculo" r:id="rId4" imgW="2076512" imgH="2314710" progId="Excel.Sheet.8">
                  <p:link updateAutomatic="1"/>
                </p:oleObj>
              </mc:Choice>
              <mc:Fallback>
                <p:oleObj name="Hoja de cálculo" r:id="rId4" imgW="2076512" imgH="23147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4282777"/>
                        <a:ext cx="207645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5783"/>
              </p:ext>
            </p:extLst>
          </p:nvPr>
        </p:nvGraphicFramePr>
        <p:xfrm>
          <a:off x="1034555" y="1688010"/>
          <a:ext cx="25050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Hoja de cálculo" r:id="rId6" imgW="2504943" imgH="2114640" progId="Excel.Sheet.8">
                  <p:link updateAutomatic="1"/>
                </p:oleObj>
              </mc:Choice>
              <mc:Fallback>
                <p:oleObj name="Hoja de cálculo" r:id="rId6" imgW="2504943" imgH="211464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4555" y="1688010"/>
                        <a:ext cx="250507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29706"/>
              </p:ext>
            </p:extLst>
          </p:nvPr>
        </p:nvGraphicFramePr>
        <p:xfrm>
          <a:off x="4471988" y="1783854"/>
          <a:ext cx="4562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Hoja de cálculo" r:id="rId8" imgW="4562545" imgH="781110" progId="Excel.Sheet.8">
                  <p:link updateAutomatic="1"/>
                </p:oleObj>
              </mc:Choice>
              <mc:Fallback>
                <p:oleObj name="Hoja de cálculo" r:id="rId8" imgW="4562545" imgH="78111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1988" y="1783854"/>
                        <a:ext cx="45624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681514"/>
              </p:ext>
            </p:extLst>
          </p:nvPr>
        </p:nvGraphicFramePr>
        <p:xfrm>
          <a:off x="4471988" y="3426321"/>
          <a:ext cx="45624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Hoja de cálculo" r:id="rId10" imgW="4562545" imgH="866700" progId="Excel.Sheet.8">
                  <p:link updateAutomatic="1"/>
                </p:oleObj>
              </mc:Choice>
              <mc:Fallback>
                <p:oleObj name="Hoja de cálculo" r:id="rId10" imgW="4562545" imgH="86670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1988" y="3426321"/>
                        <a:ext cx="45624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89770"/>
              </p:ext>
            </p:extLst>
          </p:nvPr>
        </p:nvGraphicFramePr>
        <p:xfrm>
          <a:off x="2535238" y="949325"/>
          <a:ext cx="4819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Hoja de cálculo" r:id="rId12" imgW="4819712" imgH="247590" progId="Excel.Sheet.8">
                  <p:link updateAutomatic="1"/>
                </p:oleObj>
              </mc:Choice>
              <mc:Fallback>
                <p:oleObj name="Hoja de cálculo" r:id="rId12" imgW="4819712" imgH="247590" progId="Excel.Sheet.8">
                  <p:link updateAutomatic="1"/>
                  <p:pic>
                    <p:nvPicPr>
                      <p:cNvPr id="0" name="Object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949325"/>
                        <a:ext cx="481965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e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48729"/>
              </p:ext>
            </p:extLst>
          </p:nvPr>
        </p:nvGraphicFramePr>
        <p:xfrm>
          <a:off x="4427984" y="5000203"/>
          <a:ext cx="44767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Hoja de cálculo" r:id="rId14" imgW="4476643" imgH="1381050" progId="Excel.Sheet.8">
                  <p:link updateAutomatic="1"/>
                </p:oleObj>
              </mc:Choice>
              <mc:Fallback>
                <p:oleObj name="Hoja de cálculo" r:id="rId14" imgW="4476643" imgH="138105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7984" y="5000203"/>
                        <a:ext cx="447675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155</Words>
  <Application>Microsoft Office PowerPoint</Application>
  <PresentationFormat>Presentació en pantalla (4:3)</PresentationFormat>
  <Paragraphs>72</Paragraphs>
  <Slides>15</Slides>
  <Notes>15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Enllaços</vt:lpstr>
      </vt:variant>
      <vt:variant>
        <vt:i4>35</vt:i4>
      </vt:variant>
      <vt:variant>
        <vt:lpstr>Títols de les diapositives</vt:lpstr>
      </vt:variant>
      <vt:variant>
        <vt:i4>15</vt:i4>
      </vt:variant>
    </vt:vector>
  </HeadingPairs>
  <TitlesOfParts>
    <vt:vector size="58" baseType="lpstr">
      <vt:lpstr>ＭＳ Ｐゴシック</vt:lpstr>
      <vt:lpstr>Aharoni</vt:lpstr>
      <vt:lpstr>Arial</vt:lpstr>
      <vt:lpstr>Arial Black</vt:lpstr>
      <vt:lpstr>Calibri</vt:lpstr>
      <vt:lpstr>Franklin Gothic Demi</vt:lpstr>
      <vt:lpstr>Wingdings</vt:lpstr>
      <vt:lpstr>Tema de l'Office</vt:lpstr>
      <vt:lpstr>file:///U:\UCCTI\PERSONAL%20UCCTI\14510\JLS\JLS%20Barberà%20del%20Vallès%202021%2011%2023\PLANTILLA%20JLS.xls!Mapa!F7C10:F24C15</vt:lpstr>
      <vt:lpstr>file:///U:\UCCTI\PERSONAL%20UCCTI\14510\JLS\JLS%20Barberà%20del%20Vallès%202021%2011%2023\PLANTILLA%20JLS.xls!Mapa!F28C5:F33C8</vt:lpstr>
      <vt:lpstr>file:///U:\UCCTI\PERSONAL%20UCCTI\14510\JLS\JLS%20Barberà%20del%20Vallès%202021%2011%2023\PLANTILLA%20JLS.xls!Mapa!F7C2:F24C5</vt:lpstr>
      <vt:lpstr>file:///U:\UCCTI\PERSONAL%20UCCTI\14510\JLS\JLS%20Barberà%20del%20Vallès%202021%2011%2023\PLANTILLA%20JLS.xls!Període%20actual%20anterior!F7C12:F7C13</vt:lpstr>
      <vt:lpstr>file:///U:\UCCTI\PERSONAL%20UCCTI\14510\JLS\JLS%20Barberà%20del%20Vallès%202021%2011%2023\PLANTILLA%20JLS.xls!Taula%20comparativa%20interanual!F2C2:F5C10</vt:lpstr>
      <vt:lpstr>file:///U:\UCCTI\PERSONAL%20UCCTI\14510\JLS\JLS%20Barberà%20del%20Vallès%202021%2011%2023\PLANTILLA%20JLS.xls!Delictes%20i%20faltes%20penals!F3C4:F16C9</vt:lpstr>
      <vt:lpstr>file:///U:\UCCTI\PERSONAL%20UCCTI\14510\JLS\JLS%20Barberà%20del%20Vallès%202021%2011%2023\PLANTILLA%20JLS.xls!Detencions!F2C4:F16C9</vt:lpstr>
      <vt:lpstr>file:///U:\UCCTI\PERSONAL%20UCCTI\14510\JLS\JLS%20Barberà%20del%20Vallès%202021%2011%2023\PLANTILLA%20JLS.xls!Resolts!F3C4:F17C9</vt:lpstr>
      <vt:lpstr>file:///U:\UCCTI\PERSONAL%20UCCTI\14510\JLS\JLS%20Barberà%20del%20Vallès%202021%2011%2023\PLANTILLA%20JLS.xls!Gràfic%20SECTORS%20FETS!F6C5:F19C9</vt:lpstr>
      <vt:lpstr>file:///U:\UCCTI\PERSONAL%20UCCTI\14510\JLS\JLS%20Barberà%20del%20Vallès%202021%2011%2023\PLANTILLA%20JLS.xls!Delictes%20i%20faltes%20penals%202!F1C4:F20C17</vt:lpstr>
      <vt:lpstr>file:///U:\UCCTI\PERSONAL%20UCCTI\14510\JLS\JLS%20Barberà%20del%20Vallès%202021%2011%2023\PLANTILLA%20JLS.xls!Període%20actual%20anterior!F2C12:F3C13</vt:lpstr>
      <vt:lpstr>file:///U:\UCCTI\PERSONAL%20UCCTI\14510\JLS\JLS%20Barberà%20del%20Vallès%202021%2011%2023\PLANTILLA%20JLS.xls!BARRES%20DELICTES!F38C4:F58C13</vt:lpstr>
      <vt:lpstr>file:///U:\UCCTI\PERSONAL%20UCCTI\14510\JLS\JLS%20Barberà%20del%20Vallès%202021%2011%2023\PLANTILLA%20JLS.xls!BARRES%20DELICTES!F35C12:F35C14</vt:lpstr>
      <vt:lpstr>file:///U:\UCCTI\PERSONAL%20UCCTI\14510\JLS\JLS%20Barberà%20del%20Vallès%202021%2011%2023\PLANTILLA%20JLS.xls!Gràfic%20formatges%20PATRIMONI!F5C2:F18C6</vt:lpstr>
      <vt:lpstr>file:///U:\UCCTI\PERSONAL%20UCCTI\14510\JLS\JLS%20Barberà%20del%20Vallès%202021%2011%2023\PLANTILLA%20JLS.xls!Gràfic%20formatges%20fets%20(5)!F1C1:F27C9</vt:lpstr>
      <vt:lpstr>file:///U:\UCCTI\PERSONAL%20UCCTI\14510\JLS\JLS%20Barberà%20del%20Vallès%202021%2011%2023\PLANTILLA%20JLS.xls!TAULA%20TIPOLOGIES!F2C1:F17C9</vt:lpstr>
      <vt:lpstr>file:///U:\UCTI\PERSONAL%20UCTI\19396%20David\Plantilles%20JLS%202017\JLS%20estàndard%202017\PLANTILLA%20JLS.xls!Robatoris%20amb%20força!F1C2:F22C7</vt:lpstr>
      <vt:lpstr>file:///U:\UCTI\PERSONAL%20UCTI\19396%20David\Plantilles%20JLS%202017\JLS%20estàndard%202017\PLANTILLA%20JLS.xls!Robatoris%20amb%20força!F35C16:F35C18</vt:lpstr>
      <vt:lpstr>file:///U:\UCTI\PERSONAL%20UCTI\19396%20David\Plantilles%20JLS%202017\JLS%20estàndard%202017\PLANTILLA%20JLS.xls!Robatoris%20amb%20violència!F28C1:F50C6</vt:lpstr>
      <vt:lpstr>file:///U:\UCTI\PERSONAL%20UCTI\19396%20David\Plantilles%20JLS%202017\JLS%20estàndard%202017\PLANTILLA%20JLS.xls!Robatoris%20amb%20violència!F52C13:F52C15</vt:lpstr>
      <vt:lpstr>file:///U:\UCTI\PERSONAL%20UCTI\19396%20David\Plantilles%20JLS%202017\JLS%20estàndard%202017\PLANTILLA%20JLS.xls!Detencions%20(2)!F1C4:F14C8</vt:lpstr>
      <vt:lpstr>file:///U:\UCTI\PERSONAL%20UCTI\19396%20David\Plantilles%20JLS%202017\JLS%20estàndard%202017\PLANTILLA%20JLS.xls!Gràfic%20formatges%20detencions!F6C5:F18C9</vt:lpstr>
      <vt:lpstr>file:///U:\UCTI\PERSONAL%20UCTI\19396%20David\Plantilles%20JLS%202017\JLS%20estàndard%202017\PLANTILLA%20Detencions.xls!sexe%20edats%20detinguts!F11C11:F14C16</vt:lpstr>
      <vt:lpstr>file:///U:\UCTI\PERSONAL%20UCTI\19396%20David\Plantilles%20JLS%202017\JLS%20estàndard%202017\PLANTILLA%20Detencions.xls!sexe%20edats%20detinguts!F16C11:F20C16</vt:lpstr>
      <vt:lpstr>file:///U:\UCTI\PERSONAL%20UCTI\19396%20David\Plantilles%20JLS%202017\JLS%20estàndard%202017\PLANTILLA%20JLS.xls!Període%20actual%20anterior!F7C12:F7C13</vt:lpstr>
      <vt:lpstr>file:///U:\UCTI\PERSONAL%20UCTI\19396%20David\Plantilles%20JLS%202017\JLS%20estàndard%202017\PLANTILLA%20Detencions.xls!nacionalitat%20detinguts!F6C10:F13C16</vt:lpstr>
      <vt:lpstr>file:///U:\UCTI\PERSONAL%20UCTI\19396%20David\Plantilles%20JLS%202017\JLS%20estàndard%202017\PLANTILLA%20Faltes%20administratives.xls!Taula%20i%20gràfic%20sectors!F9C2:F18C4</vt:lpstr>
      <vt:lpstr>file:///U:\UCTI\PERSONAL%20UCTI\19396%20David\Plantilles%20JLS%202017\JLS%20estàndard%202017\PLANTILLA%20Faltes%20administratives.xls!Taula%20i%20gràfic%20sectors!F24C4:F39C6</vt:lpstr>
      <vt:lpstr>file:///U:\UCTI\PERSONAL%20UCTI\19396%20David\Plantilles%20JLS%202017\JLS%20estàndard%202017\PLANTILLA%20Faltes%20administratives.xls!Taula%20i%20gràfic%20sectors!F2C2:F5C10</vt:lpstr>
      <vt:lpstr>file:///U:\UCTI\PERSONAL%20UCTI\19396%20David\Plantilles%20JLS%202017\JLS%20estàndard%202017\PLANTILLA%20Incidents.xls!Gràfics%20i%20taula%20sectors!F50C10:F58C16</vt:lpstr>
      <vt:lpstr>file:///U:\UCTI\PERSONAL%20UCTI\19396%20David\Plantilles%20JLS%202017\JLS%20estàndard%202017\PLANTILLA%20Incidents.xls!Gràfics%20i%20taula%20sectors!F28C5:F43C7</vt:lpstr>
      <vt:lpstr>file:///U:\UCTI\PERSONAL%20UCTI\19396%20David\Plantilles%20JLS%202017\JLS%20estàndard%202017\PLANTILLA%20Incidents.xls!Incidents%20línia!F13C21:F28C23</vt:lpstr>
      <vt:lpstr>file:///\\Itbrcl03\acinter$\@ACINTER\@cap_ucti_acinter\@cment_ucti_acinter\@ucti_acinter\UCTI\PERSONAL%20UCTI\19396%20David\Plantilles%20JLS%202017\JLS%20estàndard%202017\PLANTILLA%20Incidents.xls!Gràfics%20i%20taula%20sectors!F52C1:F60C6</vt:lpstr>
      <vt:lpstr>file:///U:\UCTI\PERSONAL%20UCTI\19396%20David\Plantilles%20JLS%202017\JLS%20estàndard%202017\PLANTILLA%20JLS.xls!Període%20actual%20anterior!F2C12:F3C13</vt:lpstr>
      <vt:lpstr>file:///U:\UCTI\PERSONAL%20UCTI\19396%20David\Plantilles%20JLS%202017\JLS%20estàndard%202017\PLANTILLA%20JLS.xls!Mapa!F28C5:F33C8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DGP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Mossos d'Esquadra</dc:creator>
  <cp:lastModifiedBy>ROBERT PEREA VELASCO</cp:lastModifiedBy>
  <cp:revision>146</cp:revision>
  <cp:lastPrinted>2021-11-22T08:50:51Z</cp:lastPrinted>
  <dcterms:created xsi:type="dcterms:W3CDTF">2015-02-20T13:40:24Z</dcterms:created>
  <dcterms:modified xsi:type="dcterms:W3CDTF">2021-11-22T09:12:57Z</dcterms:modified>
</cp:coreProperties>
</file>