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1" r:id="rId1"/>
    <p:sldMasterId id="2147483939" r:id="rId2"/>
  </p:sldMasterIdLst>
  <p:notesMasterIdLst>
    <p:notesMasterId r:id="rId30"/>
  </p:notesMasterIdLst>
  <p:sldIdLst>
    <p:sldId id="256" r:id="rId3"/>
    <p:sldId id="257" r:id="rId4"/>
    <p:sldId id="273" r:id="rId5"/>
    <p:sldId id="258" r:id="rId6"/>
    <p:sldId id="276" r:id="rId7"/>
    <p:sldId id="290" r:id="rId8"/>
    <p:sldId id="277" r:id="rId9"/>
    <p:sldId id="278" r:id="rId10"/>
    <p:sldId id="274" r:id="rId11"/>
    <p:sldId id="275" r:id="rId12"/>
    <p:sldId id="282" r:id="rId13"/>
    <p:sldId id="279" r:id="rId14"/>
    <p:sldId id="284" r:id="rId15"/>
    <p:sldId id="285" r:id="rId16"/>
    <p:sldId id="280" r:id="rId17"/>
    <p:sldId id="259" r:id="rId18"/>
    <p:sldId id="260" r:id="rId19"/>
    <p:sldId id="261" r:id="rId20"/>
    <p:sldId id="288" r:id="rId21"/>
    <p:sldId id="287" r:id="rId22"/>
    <p:sldId id="294" r:id="rId23"/>
    <p:sldId id="293" r:id="rId24"/>
    <p:sldId id="300" r:id="rId25"/>
    <p:sldId id="298" r:id="rId26"/>
    <p:sldId id="299" r:id="rId27"/>
    <p:sldId id="302" r:id="rId28"/>
    <p:sldId id="303" r:id="rId2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veis Socials | SER.CAT" initials="SS|S" lastIdx="1" clrIdx="0">
    <p:extLst>
      <p:ext uri="{19B8F6BF-5375-455C-9EA6-DF929625EA0E}">
        <p15:presenceInfo xmlns:p15="http://schemas.microsoft.com/office/powerpoint/2012/main" userId="Serveis Socials | SER.C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B"/>
    <a:srgbClr val="FF9933"/>
    <a:srgbClr val="FFCCCC"/>
    <a:srgbClr val="FF6600"/>
    <a:srgbClr val="3FE143"/>
    <a:srgbClr val="4BB7E7"/>
    <a:srgbClr val="3366FF"/>
    <a:srgbClr val="74ADEC"/>
    <a:srgbClr val="5DA0E9"/>
    <a:srgbClr val="DE4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 fosc 2 - èmfasi 1/èmfasi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Estil mitjà 1 - èmfasi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 mitjà 1 - èmfas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 mitjà 4 - èmfas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3" autoAdjust="0"/>
    <p:restoredTop sz="94660" autoAdjust="0"/>
  </p:normalViewPr>
  <p:slideViewPr>
    <p:cSldViewPr snapToGrid="0">
      <p:cViewPr varScale="1">
        <p:scale>
          <a:sx n="95" d="100"/>
          <a:sy n="95" d="100"/>
        </p:scale>
        <p:origin x="84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2655144668708"/>
          <c:y val="0.16315648271736397"/>
          <c:w val="0.50675686400994291"/>
          <c:h val="0.7767966993243181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1279-459C-A759-FC0918B8492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C855-477D-8FF7-B936D514F88C}"/>
              </c:ext>
            </c:extLst>
          </c:dPt>
          <c:dLbls>
            <c:dLbl>
              <c:idx val="0"/>
              <c:layout>
                <c:manualLayout>
                  <c:x val="-0.15710722035163915"/>
                  <c:y val="-0.16930201246102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79-459C-A759-FC0918B8492B}"/>
                </c:ext>
              </c:extLst>
            </c:dLbl>
            <c:dLbl>
              <c:idx val="1"/>
              <c:layout>
                <c:manualLayout>
                  <c:x val="0.16583539926006347"/>
                  <c:y val="-7.054250519209501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55-477D-8FF7-B936D514F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dones</c:v>
                </c:pt>
                <c:pt idx="1">
                  <c:v>homes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689</c:v>
                </c:pt>
                <c:pt idx="1">
                  <c:v>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79-459C-A759-FC0918B8492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352922367831229"/>
          <c:y val="0.90435352793066626"/>
          <c:w val="0.26396177882347927"/>
          <c:h val="6.4627809436232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Per edats</a:t>
            </a:r>
          </a:p>
        </c:rich>
      </c:tx>
      <c:layout>
        <c:manualLayout>
          <c:xMode val="edge"/>
          <c:yMode val="edge"/>
          <c:x val="0.367033714312824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0.25149345617455621"/>
          <c:y val="0.17698218077429609"/>
          <c:w val="0.53718198680164742"/>
          <c:h val="0.6052249637155298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Per edats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0-F26C-42D8-BA8E-7C269902964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F26C-42D8-BA8E-7C269902964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F26C-42D8-BA8E-7C2699029643}"/>
              </c:ext>
            </c:extLst>
          </c:dPt>
          <c:dLbls>
            <c:dLbl>
              <c:idx val="0"/>
              <c:layout>
                <c:manualLayout>
                  <c:x val="-0.18444618655268158"/>
                  <c:y val="6.35035630377619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6C-42D8-BA8E-7C2699029643}"/>
                </c:ext>
              </c:extLst>
            </c:dLbl>
            <c:dLbl>
              <c:idx val="1"/>
              <c:layout>
                <c:manualLayout>
                  <c:x val="0.17442158366675628"/>
                  <c:y val="-4.30389483592911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6C-42D8-BA8E-7C2699029643}"/>
                </c:ext>
              </c:extLst>
            </c:dLbl>
            <c:dLbl>
              <c:idx val="2"/>
              <c:layout>
                <c:manualLayout>
                  <c:x val="2.762662353066098E-2"/>
                  <c:y val="0.121343607536836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6C-42D8-BA8E-7C2699029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2"/>
                <c:pt idx="0">
                  <c:v>Menors 13 anys</c:v>
                </c:pt>
                <c:pt idx="1">
                  <c:v>Entre 13 i 65 anys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23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6C-42D8-BA8E-7C269902964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65376008974763"/>
          <c:y val="0.82885688540020741"/>
          <c:w val="0.40632200488141085"/>
          <c:h val="0.16507043708215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57444560475481"/>
          <c:y val="0.21431336747408833"/>
          <c:w val="0.67742590806308567"/>
          <c:h val="0.6199689203886572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7926-4074-9B8E-8ED7BE75C5D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7926-4074-9B8E-8ED7BE75C5D2}"/>
              </c:ext>
            </c:extLst>
          </c:dPt>
          <c:dLbls>
            <c:dLbl>
              <c:idx val="0"/>
              <c:layout>
                <c:manualLayout>
                  <c:x val="-8.6281057225817651E-2"/>
                  <c:y val="-0.1618964595172756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26-4074-9B8E-8ED7BE75C5D2}"/>
                </c:ext>
              </c:extLst>
            </c:dLbl>
            <c:dLbl>
              <c:idx val="1"/>
              <c:layout>
                <c:manualLayout>
                  <c:x val="0.11221735471211979"/>
                  <c:y val="0.119889015536204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26-4074-9B8E-8ED7BE75C5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Aprovats</c:v>
                </c:pt>
                <c:pt idx="1">
                  <c:v>Denegats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72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26-4074-9B8E-8ED7BE75C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446125917599"/>
          <c:y val="0.13915874383004923"/>
          <c:w val="0.51319109436532528"/>
          <c:h val="0.6555405939097499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0BAD-4C97-99BA-D6BD4AB591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0BAD-4C97-99BA-D6BD4AB59151}"/>
              </c:ext>
            </c:extLst>
          </c:dPt>
          <c:dLbls>
            <c:dLbl>
              <c:idx val="0"/>
              <c:layout>
                <c:manualLayout>
                  <c:x val="-0.10466856121184391"/>
                  <c:y val="-0.195285536853069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D-4C97-99BA-D6BD4AB59151}"/>
                </c:ext>
              </c:extLst>
            </c:dLbl>
            <c:dLbl>
              <c:idx val="1"/>
              <c:layout>
                <c:manualLayout>
                  <c:x val="0.10483683672396202"/>
                  <c:y val="0.1605016119004404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AD-4C97-99BA-D6BD4AB59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Aprovats</c:v>
                </c:pt>
                <c:pt idx="1">
                  <c:v>Denegats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86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AD-4C97-99BA-D6BD4AB59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25713637427561"/>
          <c:y val="0.22336402538938188"/>
          <c:w val="0.59472305669624181"/>
          <c:h val="0.7428534326157989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PROJECTE SOCIOEDUCATIU ESPAI RAJOLER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81CA-466F-A9A3-C02DFA407F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81CA-466F-A9A3-C02DFA407F3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81CA-466F-A9A3-C02DFA407F3D}"/>
              </c:ext>
            </c:extLst>
          </c:dPt>
          <c:dLbls>
            <c:dLbl>
              <c:idx val="0"/>
              <c:layout>
                <c:manualLayout>
                  <c:x val="-0.19156798017835686"/>
                  <c:y val="-4.01927612016815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CA-466F-A9A3-C02DFA407F3D}"/>
                </c:ext>
              </c:extLst>
            </c:dLbl>
            <c:dLbl>
              <c:idx val="1"/>
              <c:layout>
                <c:manualLayout>
                  <c:x val="-4.6823735708586701E-2"/>
                  <c:y val="-0.2008982845445363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CA-466F-A9A3-C02DFA407F3D}"/>
                </c:ext>
              </c:extLst>
            </c:dLbl>
            <c:dLbl>
              <c:idx val="2"/>
              <c:layout>
                <c:manualLayout>
                  <c:x val="0.13568699212411836"/>
                  <c:y val="0.1374120009518116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CA-466F-A9A3-C02DFA407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4  a 9 anys</c:v>
                </c:pt>
                <c:pt idx="1">
                  <c:v>10 a 12 anys</c:v>
                </c:pt>
                <c:pt idx="2">
                  <c:v>13 a 16 anys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CA-466F-A9A3-C02DFA407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171637101932758E-2"/>
          <c:y val="0.9381655537892859"/>
          <c:w val="0.8817926399190894"/>
          <c:h val="6.1834446210714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4678655570999"/>
          <c:y val="0.23828090945782321"/>
          <c:w val="0.53983418353591905"/>
          <c:h val="0.7138783801964213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SERVEI D'ATENCIÓ DOMICILIÀRIA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E65A-4D0F-8A59-C223BE29D3D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E65A-4D0F-8A59-C223BE29D3DD}"/>
              </c:ext>
            </c:extLst>
          </c:dPt>
          <c:dLbls>
            <c:dLbl>
              <c:idx val="0"/>
              <c:layout>
                <c:manualLayout>
                  <c:x val="-0.15500606241140119"/>
                  <c:y val="-0.1537895869769944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65A-4D0F-8A59-C223BE29D3DD}"/>
                </c:ext>
              </c:extLst>
            </c:dLbl>
            <c:dLbl>
              <c:idx val="1"/>
              <c:layout>
                <c:manualLayout>
                  <c:x val="0.15233367740239456"/>
                  <c:y val="0.1136746939324633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5A-4D0F-8A59-C223BE29D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Dones</c:v>
                </c:pt>
                <c:pt idx="1">
                  <c:v>Homes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23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5A-4D0F-8A59-C223BE29D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14233123041095"/>
          <c:y val="0.16784872166181392"/>
          <c:w val="0.53053010030425951"/>
          <c:h val="0.7864026109160746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TELEASSISTÈNCIA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E9E3-47FE-AFC7-ED0304BAF34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2351-4776-98CB-D3C05AF88B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Dones</c:v>
                </c:pt>
                <c:pt idx="1">
                  <c:v>Homes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170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E3-47FE-AFC7-ED0304BAF34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7046282412918"/>
          <c:y val="0.15012371709525932"/>
          <c:w val="0.61136455110253074"/>
          <c:h val="0.7102253275862533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ÀPATS A DOMICILI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EC8B-42EF-9664-A30DFDC529E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EC8B-42EF-9664-A30DFDC529E6}"/>
              </c:ext>
            </c:extLst>
          </c:dPt>
          <c:dLbls>
            <c:dLbl>
              <c:idx val="0"/>
              <c:layout>
                <c:manualLayout>
                  <c:x val="-0.13547357816016206"/>
                  <c:y val="-0.110108337309385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8B-42EF-9664-A30DFDC529E6}"/>
                </c:ext>
              </c:extLst>
            </c:dLbl>
            <c:dLbl>
              <c:idx val="1"/>
              <c:layout>
                <c:manualLayout>
                  <c:x val="0.17298042336033725"/>
                  <c:y val="0.11959057814124652"/>
                </c:manualLayout>
              </c:layout>
              <c:tx>
                <c:rich>
                  <a:bodyPr/>
                  <a:lstStyle/>
                  <a:p>
                    <a:fld id="{1FEA7C5A-7439-4900-B1F3-E79B688FFBA0}" type="PERCENTAGE">
                      <a:rPr lang="en-US" smtClean="0"/>
                      <a:pPr/>
                      <a:t>[PERCENTATGE]</a:t>
                    </a:fld>
                    <a:endParaRPr lang="ca-E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8B-42EF-9664-A30DFDC52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Dones</c:v>
                </c:pt>
                <c:pt idx="1">
                  <c:v>Homes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369</c:v>
                </c:pt>
                <c:pt idx="1">
                  <c:v>1556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8B-42EF-9664-A30DFDC52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177717850341355"/>
          <c:y val="0.93202274346480463"/>
          <c:w val="0.32869322280883984"/>
          <c:h val="5.9249154107133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AJUTS IBI</a:t>
            </a:r>
          </a:p>
        </c:rich>
      </c:tx>
      <c:layout>
        <c:manualLayout>
          <c:xMode val="edge"/>
          <c:yMode val="edge"/>
          <c:x val="0.39736017861226169"/>
          <c:y val="3.1122256309669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0.15877046282412918"/>
          <c:y val="0.15012371709525932"/>
          <c:w val="0.61136455110253074"/>
          <c:h val="0.7102253275862533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ÀPATS A DOMICILI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6D8D-4F96-B6FA-01407C956AA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6D8D-4F96-B6FA-01407C956AA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D8D-4F96-B6FA-01407C956AA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6D8D-4F96-B6FA-01407C956A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Aprovats</c:v>
                </c:pt>
                <c:pt idx="1">
                  <c:v>Desestimats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8D-4F96-B6FA-01407C956AA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2956-4CA2-B26D-23D3879D72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2956-4CA2-B26D-23D3879D724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2956-4CA2-B26D-23D3879D724D}"/>
              </c:ext>
            </c:extLst>
          </c:dPt>
          <c:dLbls>
            <c:dLbl>
              <c:idx val="0"/>
              <c:layout>
                <c:manualLayout>
                  <c:x val="-0.13312541237581307"/>
                  <c:y val="-2.684804485823515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56-4CA2-B26D-23D3879D724D}"/>
                </c:ext>
              </c:extLst>
            </c:dLbl>
            <c:dLbl>
              <c:idx val="1"/>
              <c:layout>
                <c:manualLayout>
                  <c:x val="1.7868743573034043E-2"/>
                  <c:y val="-0.128056678829325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56-4CA2-B26D-23D3879D724D}"/>
                </c:ext>
              </c:extLst>
            </c:dLbl>
            <c:dLbl>
              <c:idx val="2"/>
              <c:layout>
                <c:manualLayout>
                  <c:x val="0.15046124381274195"/>
                  <c:y val="1.85035464235991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82127272772224"/>
                      <c:h val="0.104441145486356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956-4CA2-B26D-23D3879D72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Trucades rebudes</c:v>
                </c:pt>
                <c:pt idx="1">
                  <c:v>Trucades realitzades</c:v>
                </c:pt>
                <c:pt idx="2">
                  <c:v>Recepció de visites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3692</c:v>
                </c:pt>
                <c:pt idx="1">
                  <c:v>2328</c:v>
                </c:pt>
                <c:pt idx="2">
                  <c:v>3437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56-4CA2-B26D-23D3879D7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36714846457306"/>
          <c:y val="0.82512223177588195"/>
          <c:w val="0.68526570307085388"/>
          <c:h val="0.15731235318932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03830253920438E-2"/>
          <c:y val="7.7418902980287099E-2"/>
          <c:w val="0.53929166165789699"/>
          <c:h val="0.7938230533683289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PROBLEMÀTIQUES ATESES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0651-4A1A-BD10-746113F57FF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D69D-40B1-9494-578BC36F2B4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D69D-40B1-9494-578BC36F2B4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D69D-40B1-9494-578BC36F2B4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D69D-40B1-9494-578BC36F2B4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D69D-40B1-9494-578BC36F2B4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D69D-40B1-9494-578BC36F2B4E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0651-4A1A-BD10-746113F57FF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0651-4A1A-BD10-746113F57FF3}"/>
              </c:ext>
            </c:extLst>
          </c:dPt>
          <c:dLbls>
            <c:dLbl>
              <c:idx val="0"/>
              <c:layout>
                <c:manualLayout>
                  <c:x val="-0.12614465859681048"/>
                  <c:y val="0.100929696726695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51-4A1A-BD10-746113F57FF3}"/>
                </c:ext>
              </c:extLst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9D-40B1-9494-578BC36F2B4E}"/>
                </c:ext>
              </c:extLst>
            </c:dLbl>
            <c:dLbl>
              <c:idx val="3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9D-40B1-9494-578BC36F2B4E}"/>
                </c:ext>
              </c:extLst>
            </c:dLbl>
            <c:dLbl>
              <c:idx val="4"/>
              <c:layout>
                <c:manualLayout>
                  <c:x val="3.1142953276993711E-3"/>
                  <c:y val="-3.496337895852080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9D-40B1-9494-578BC36F2B4E}"/>
                </c:ext>
              </c:extLst>
            </c:dLbl>
            <c:dLbl>
              <c:idx val="5"/>
              <c:layout>
                <c:manualLayout>
                  <c:x val="7.83280116430385E-2"/>
                  <c:y val="-0.1347153026796607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9D-40B1-9494-578BC36F2B4E}"/>
                </c:ext>
              </c:extLst>
            </c:dLbl>
            <c:dLbl>
              <c:idx val="6"/>
              <c:layout>
                <c:manualLayout>
                  <c:x val="9.560725849049409E-2"/>
                  <c:y val="1.30465501480218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9D-40B1-9494-578BC36F2B4E}"/>
                </c:ext>
              </c:extLst>
            </c:dLbl>
            <c:dLbl>
              <c:idx val="7"/>
              <c:layout>
                <c:manualLayout>
                  <c:x val="0.10589630215908646"/>
                  <c:y val="0.1012815580340836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651-4A1A-BD10-746113F57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Hoja1!$A$2:$A$10</c:f>
              <c:strCache>
                <c:ptCount val="9"/>
                <c:pt idx="0">
                  <c:v>Econòmiques</c:v>
                </c:pt>
                <c:pt idx="1">
                  <c:v>Laborals</c:v>
                </c:pt>
                <c:pt idx="2">
                  <c:v>Infància i aprenentatge</c:v>
                </c:pt>
                <c:pt idx="3">
                  <c:v>Habitatge</c:v>
                </c:pt>
                <c:pt idx="4">
                  <c:v>Sospita maltractament</c:v>
                </c:pt>
                <c:pt idx="5">
                  <c:v>Mancances socials</c:v>
                </c:pt>
                <c:pt idx="6">
                  <c:v>Discapacitat</c:v>
                </c:pt>
                <c:pt idx="7">
                  <c:v>Salut i drogodependències</c:v>
                </c:pt>
                <c:pt idx="8">
                  <c:v>Altres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340</c:v>
                </c:pt>
                <c:pt idx="1">
                  <c:v>47</c:v>
                </c:pt>
                <c:pt idx="2">
                  <c:v>49</c:v>
                </c:pt>
                <c:pt idx="3">
                  <c:v>52</c:v>
                </c:pt>
                <c:pt idx="4">
                  <c:v>9</c:v>
                </c:pt>
                <c:pt idx="5">
                  <c:v>220</c:v>
                </c:pt>
                <c:pt idx="6">
                  <c:v>67</c:v>
                </c:pt>
                <c:pt idx="7">
                  <c:v>132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9D-40B1-9494-578BC36F2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240218808390834"/>
          <c:y val="9.392465270129513E-2"/>
          <c:w val="0.35990989415779345"/>
          <c:h val="0.733887420967549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414936321409594E-2"/>
          <c:y val="7.0435813138793088E-2"/>
          <c:w val="0.57661986910067009"/>
          <c:h val="0.8091276676057308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AJUTS D'URGÈNCIA SOCIAL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5A72-4C7A-BD8F-B0A78B3D31E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5A72-4C7A-BD8F-B0A78B3D31E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5A72-4C7A-BD8F-B0A78B3D31E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5A72-4C7A-BD8F-B0A78B3D31E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5A72-4C7A-BD8F-B0A78B3D31E8}"/>
              </c:ext>
            </c:extLst>
          </c:dPt>
          <c:dLbls>
            <c:dLbl>
              <c:idx val="0"/>
              <c:layout>
                <c:manualLayout>
                  <c:x val="-0.18226610262951112"/>
                  <c:y val="-0.167341366549327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72-4C7A-BD8F-B0A78B3D31E8}"/>
                </c:ext>
              </c:extLst>
            </c:dLbl>
            <c:dLbl>
              <c:idx val="1"/>
              <c:layout>
                <c:manualLayout>
                  <c:x val="6.6441428480248903E-3"/>
                  <c:y val="4.9316950988356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72-4C7A-BD8F-B0A78B3D31E8}"/>
                </c:ext>
              </c:extLst>
            </c:dLbl>
            <c:dLbl>
              <c:idx val="2"/>
              <c:layout>
                <c:manualLayout>
                  <c:x val="-1.1275860276989259E-3"/>
                  <c:y val="-1.79282877516021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72-4C7A-BD8F-B0A78B3D31E8}"/>
                </c:ext>
              </c:extLst>
            </c:dLbl>
            <c:dLbl>
              <c:idx val="3"/>
              <c:layout>
                <c:manualLayout>
                  <c:x val="4.3198786824856519E-2"/>
                  <c:y val="2.935282967776875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72-4C7A-BD8F-B0A78B3D3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Manutenció</c:v>
                </c:pt>
                <c:pt idx="1">
                  <c:v>Habitatge</c:v>
                </c:pt>
                <c:pt idx="2">
                  <c:v>Desplaçaments i transports</c:v>
                </c:pt>
                <c:pt idx="3">
                  <c:v>Subministraments</c:v>
                </c:pt>
                <c:pt idx="4">
                  <c:v>casal d'estiu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132</c:v>
                </c:pt>
                <c:pt idx="1">
                  <c:v>3</c:v>
                </c:pt>
                <c:pt idx="2">
                  <c:v>21</c:v>
                </c:pt>
                <c:pt idx="3">
                  <c:v>2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A72-4C7A-BD8F-B0A78B3D3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456332592386683"/>
          <c:y val="0.19697326870974535"/>
          <c:w val="0.30543667407613323"/>
          <c:h val="0.57993525641206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bg1"/>
                </a:solidFill>
              </a:rPr>
              <a:t>Nº </a:t>
            </a:r>
            <a:r>
              <a:rPr lang="ca-ES" b="1">
                <a:solidFill>
                  <a:schemeClr val="bg1"/>
                </a:solidFill>
              </a:rPr>
              <a:t>Ajudes segons subministrament</a:t>
            </a:r>
          </a:p>
        </c:rich>
      </c:tx>
      <c:layout>
        <c:manualLayout>
          <c:xMode val="edge"/>
          <c:yMode val="edge"/>
          <c:x val="0.18434459187545935"/>
          <c:y val="1.8198720216911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nº Ajudes segons subministrament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C059-4416-8429-DB9CCCDF160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C059-4416-8429-DB9CCCDF160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C059-4416-8429-DB9CCCDF1608}"/>
              </c:ext>
            </c:extLst>
          </c:dPt>
          <c:cat>
            <c:strRef>
              <c:f>Hoja1!$A$2:$A$4</c:f>
              <c:strCache>
                <c:ptCount val="3"/>
                <c:pt idx="0">
                  <c:v>Llum</c:v>
                </c:pt>
                <c:pt idx="1">
                  <c:v>Aigua</c:v>
                </c:pt>
                <c:pt idx="2">
                  <c:v>Gas-oil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7-432A-8582-C53A42F34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1"/>
                </a:solidFill>
              </a:rPr>
              <a:t>Imports per </a:t>
            </a:r>
            <a:r>
              <a:rPr lang="en-US" b="1" dirty="0" err="1">
                <a:solidFill>
                  <a:schemeClr val="bg1"/>
                </a:solidFill>
              </a:rPr>
              <a:t>subministrament</a:t>
            </a:r>
            <a:endParaRPr lang="en-US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306708254668246"/>
          <c:y val="4.501020705745116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Imports per subministre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D075-4D46-9163-E2648847041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C6FE-4B55-BE44-C503752682B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C6FE-4B55-BE44-C503752682B8}"/>
              </c:ext>
            </c:extLst>
          </c:dPt>
          <c:cat>
            <c:strRef>
              <c:f>Hoja1!$A$2:$A$4</c:f>
              <c:strCache>
                <c:ptCount val="3"/>
                <c:pt idx="0">
                  <c:v>Llum</c:v>
                </c:pt>
                <c:pt idx="1">
                  <c:v>Aigua</c:v>
                </c:pt>
                <c:pt idx="2">
                  <c:v>Gas-oil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5-4D46-9163-E26488470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36075348473037"/>
          <c:y val="2.5045684028956426E-2"/>
          <c:w val="0.79071727362204725"/>
          <c:h val="0.8690098505776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4-43E2-982D-8D333D089B6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34-43E2-982D-8D333D089B6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34-43E2-982D-8D333D089B6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34-43E2-982D-8D333D089B69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34-43E2-982D-8D333D089B69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tint val="98000"/>
                    <a:lumMod val="114000"/>
                  </a:schemeClr>
                </a:gs>
                <a:gs pos="100000">
                  <a:schemeClr val="accent6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Hoja1!$G$2</c:f>
              <c:numCache>
                <c:formatCode>General</c:formatCode>
                <c:ptCount val="1"/>
                <c:pt idx="0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F0-41BA-8609-D09600114891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tint val="98000"/>
                    <a:lumMod val="114000"/>
                  </a:schemeClr>
                </a:gs>
                <a:gs pos="100000">
                  <a:schemeClr val="accent2">
                    <a:lumMod val="80000"/>
                    <a:lumOff val="2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Hoja1!$H$2</c:f>
              <c:numCache>
                <c:formatCode>General</c:formatCode>
                <c:ptCount val="1"/>
                <c:pt idx="0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D7-4408-B6BC-3A9FBDCDFE96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tint val="98000"/>
                    <a:lumMod val="114000"/>
                  </a:schemeClr>
                </a:gs>
                <a:gs pos="100000">
                  <a:schemeClr val="accent4">
                    <a:lumMod val="80000"/>
                    <a:lumOff val="2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Hoja1!$I$2</c:f>
              <c:numCache>
                <c:formatCode>General</c:formatCode>
                <c:ptCount val="1"/>
                <c:pt idx="0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8DC-86C7-D3601D6189F7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80000"/>
                    <a:lumOff val="20000"/>
                    <a:tint val="98000"/>
                    <a:lumMod val="114000"/>
                  </a:schemeClr>
                </a:gs>
                <a:gs pos="100000">
                  <a:schemeClr val="accent6">
                    <a:lumMod val="80000"/>
                    <a:lumOff val="2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Hoja1!$J$2</c:f>
              <c:numCache>
                <c:formatCode>General</c:formatCode>
                <c:ptCount val="1"/>
                <c:pt idx="0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EE-4D34-ABD9-EC9718034F27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tint val="98000"/>
                    <a:lumMod val="114000"/>
                  </a:schemeClr>
                </a:gs>
                <a:gs pos="100000">
                  <a:schemeClr val="accent2">
                    <a:lumMod val="8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Hoja1!$K$2</c:f>
              <c:numCache>
                <c:formatCode>General</c:formatCode>
                <c:ptCount val="1"/>
                <c:pt idx="0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1-483C-A513-488631EDF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06803184"/>
        <c:axId val="1906801552"/>
      </c:barChart>
      <c:catAx>
        <c:axId val="190680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906801552"/>
        <c:crosses val="autoZero"/>
        <c:auto val="1"/>
        <c:lblAlgn val="ctr"/>
        <c:lblOffset val="100"/>
        <c:noMultiLvlLbl val="0"/>
      </c:catAx>
      <c:valAx>
        <c:axId val="190680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90680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</c:legendEntry>
      <c:layout>
        <c:manualLayout>
          <c:xMode val="edge"/>
          <c:yMode val="edge"/>
          <c:x val="4.5582587852840521E-2"/>
          <c:y val="0.93001165285001752"/>
          <c:w val="0.89999984347474926"/>
          <c:h val="5.4631782818833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Tipus de família</a:t>
            </a:r>
          </a:p>
        </c:rich>
      </c:tx>
      <c:layout>
        <c:manualLayout>
          <c:xMode val="edge"/>
          <c:yMode val="edge"/>
          <c:x val="0.32043769795318833"/>
          <c:y val="3.28965876906893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0.2754463721469127"/>
          <c:y val="0.17820883815304026"/>
          <c:w val="0.53247836171110319"/>
          <c:h val="0.5562590376394488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Tipus de família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0-F277-41EA-A1A2-669C2E6F6B7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F277-41EA-A1A2-669C2E6F6B7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F277-41EA-A1A2-669C2E6F6B7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F277-41EA-A1A2-669C2E6F6B78}"/>
              </c:ext>
            </c:extLst>
          </c:dPt>
          <c:dLbls>
            <c:dLbl>
              <c:idx val="0"/>
              <c:layout>
                <c:manualLayout>
                  <c:x val="-9.2167406171376393E-2"/>
                  <c:y val="0.1155186808053567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77-41EA-A1A2-669C2E6F6B7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77-41EA-A1A2-669C2E6F6B78}"/>
                </c:ext>
              </c:extLst>
            </c:dLbl>
            <c:dLbl>
              <c:idx val="2"/>
              <c:layout>
                <c:manualLayout>
                  <c:x val="-0.15836992624647789"/>
                  <c:y val="1.1654136592449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77-41EA-A1A2-669C2E6F6B78}"/>
                </c:ext>
              </c:extLst>
            </c:dLbl>
            <c:dLbl>
              <c:idx val="3"/>
              <c:layout>
                <c:manualLayout>
                  <c:x val="0.13767551355798444"/>
                  <c:y val="-0.110268730338940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77-41EA-A1A2-669C2E6F6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Unipersonal</c:v>
                </c:pt>
                <c:pt idx="1">
                  <c:v>Família sense fills</c:v>
                </c:pt>
                <c:pt idx="2">
                  <c:v>Monoparentals</c:v>
                </c:pt>
                <c:pt idx="3">
                  <c:v>Família amb fills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77-41EA-A1A2-669C2E6F6B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9.7145258152262187E-2"/>
          <c:y val="0.81987361235466871"/>
          <c:w val="0.56409051129303045"/>
          <c:h val="0.16857333696905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Noves </a:t>
            </a:r>
            <a:r>
              <a:rPr lang="en-US" dirty="0" err="1">
                <a:solidFill>
                  <a:schemeClr val="bg1"/>
                </a:solidFill>
              </a:rPr>
              <a:t>Famílies</a:t>
            </a:r>
            <a:r>
              <a:rPr lang="en-US" dirty="0">
                <a:solidFill>
                  <a:schemeClr val="bg1"/>
                </a:solidFill>
              </a:rPr>
              <a:t> 2025</a:t>
            </a:r>
          </a:p>
        </c:rich>
      </c:tx>
      <c:layout>
        <c:manualLayout>
          <c:xMode val="edge"/>
          <c:yMode val="edge"/>
          <c:x val="0.1810996926118876"/>
          <c:y val="7.677550861275253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0.20360326625873101"/>
          <c:y val="0.17829959047426905"/>
          <c:w val="0.58021289326212788"/>
          <c:h val="0.6138528694312491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Noves famílies 2025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0-CD2F-43DB-8F6F-256E5908272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CD2F-43DB-8F6F-256E59082722}"/>
              </c:ext>
            </c:extLst>
          </c:dPt>
          <c:dLbls>
            <c:dLbl>
              <c:idx val="0"/>
              <c:layout>
                <c:manualLayout>
                  <c:x val="-0.13035712693653026"/>
                  <c:y val="-0.197557479164146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F-43DB-8F6F-256E59082722}"/>
                </c:ext>
              </c:extLst>
            </c:dLbl>
            <c:dLbl>
              <c:idx val="1"/>
              <c:layout>
                <c:manualLayout>
                  <c:x val="0.12567683831068291"/>
                  <c:y val="0.145102462314521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F-43DB-8F6F-256E59082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Resta</c:v>
                </c:pt>
                <c:pt idx="1">
                  <c:v>Noves 2025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2F-43DB-8F6F-256E590827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751528767980921"/>
          <c:y val="0.8687081321058584"/>
          <c:w val="0.3256927129304103"/>
          <c:h val="0.12494389289816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0.07177</cdr:x>
      <cdr:y>0.03134</cdr:y>
    </cdr:from>
    <cdr:to>
      <cdr:x>0.94555</cdr:x>
      <cdr:y>0.12001</cdr:y>
    </cdr:to>
    <cdr:sp macro="" textlink="">
      <cdr:nvSpPr>
        <cdr:cNvPr id="2" name="QuadreDeText 4"/>
        <cdr:cNvSpPr txBox="1"/>
      </cdr:nvSpPr>
      <cdr:spPr>
        <a:xfrm xmlns:a="http://schemas.openxmlformats.org/drawingml/2006/main">
          <a:off x="313880" y="150114"/>
          <a:ext cx="3821397" cy="4247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a-ES" sz="216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1" tIns="45719" rIns="91441" bIns="4571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1" tIns="45719" rIns="91441" bIns="45719" rtlCol="0"/>
          <a:lstStyle>
            <a:lvl1pPr algn="r">
              <a:defRPr sz="1200"/>
            </a:lvl1pPr>
          </a:lstStyle>
          <a:p>
            <a:fld id="{F9726E3A-B57B-481B-B3A2-87DD76B71761}" type="datetimeFigureOut">
              <a:rPr lang="es-ES" smtClean="0"/>
              <a:t>05/03/2026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1" tIns="45719" rIns="91441" bIns="45719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3" y="4715629"/>
            <a:ext cx="5438775" cy="4467939"/>
          </a:xfrm>
          <a:prstGeom prst="rect">
            <a:avLst/>
          </a:prstGeom>
        </p:spPr>
        <p:txBody>
          <a:bodyPr vert="horz" lIns="91441" tIns="45719" rIns="91441" bIns="4571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672"/>
            <a:ext cx="2946400" cy="496967"/>
          </a:xfrm>
          <a:prstGeom prst="rect">
            <a:avLst/>
          </a:prstGeom>
        </p:spPr>
        <p:txBody>
          <a:bodyPr vert="horz" lIns="91441" tIns="45719" rIns="91441" bIns="4571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672"/>
            <a:ext cx="2946400" cy="496967"/>
          </a:xfrm>
          <a:prstGeom prst="rect">
            <a:avLst/>
          </a:prstGeom>
        </p:spPr>
        <p:txBody>
          <a:bodyPr vert="horz" lIns="91441" tIns="45719" rIns="91441" bIns="45719" rtlCol="0" anchor="b"/>
          <a:lstStyle>
            <a:lvl1pPr algn="r">
              <a:defRPr sz="1200"/>
            </a:lvl1pPr>
          </a:lstStyle>
          <a:p>
            <a:fld id="{0097659B-F4CC-4CFE-9B67-981036632EF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479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7659B-F4CC-4CFE-9B67-981036632EF6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224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7659B-F4CC-4CFE-9B67-981036632EF6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155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7659B-F4CC-4CFE-9B67-981036632EF6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8346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7659B-F4CC-4CFE-9B67-981036632EF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144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7659B-F4CC-4CFE-9B67-981036632EF6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96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5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4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67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090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7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65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a d'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9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71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36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5D164F8-0C6B-59D7-0E97-AB9E689BD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B183D61C-F630-39E6-3DBA-604182238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2D5713C-0D1D-90A2-9794-73205F83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5/3/2026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A5E2BF7-4155-0F07-0407-ABFD4061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3410590-2644-00B0-C0C9-9075391E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57992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EE0A17A-41EB-EA2E-B907-9C2898E0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E1B17DB-CE92-3435-6361-BEE925C52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49E796C-4CA9-9C45-E849-1F5E3CC1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5/3/2026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1B2B5556-D7C2-CBF0-F7AA-C4B1E8AC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368062F-02E2-C804-8BB9-BBD08761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504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44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AD841B6-1DE0-85B7-C4AF-33EE8FDB3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CE25520-B78C-ADFC-FED1-EF5880D3F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AE16712F-8BB9-F8D8-538B-81118427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5/3/2026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19C9A6FD-3400-F4C6-1CFE-DB228722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12AE01E-7EE1-2AA6-0101-70C9459C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71036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CE0CC61-1366-3919-4F3A-AF5C32F5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0F92E0C-B45F-7370-1A96-7474AC480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3F5E4FFD-FE81-8178-B268-D2241AD02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757F711-8EAB-55AE-DEEF-FAB1CA10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5/3/2026</a:t>
            </a:fld>
            <a:endParaRPr lang="ca-ES" dirty="0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0EA9B1B0-86D9-C177-AC65-7FD16350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FA9E1DA9-248E-1499-CF38-9FD38837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5088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DD79066-1222-142A-3596-AC55240C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0EC03C0-AF97-95D3-B506-302E592A0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1B32927A-66A5-3D8E-9DCC-04FE873CE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384427FD-0A03-C02A-1A58-1E2B7063A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2D4E8A8E-F718-4A1B-D202-71BE71991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173688FB-7B5C-7086-42BA-A033645F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5/3/2026</a:t>
            </a:fld>
            <a:endParaRPr lang="ca-ES" dirty="0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ECFA8346-DC87-B980-670E-FDA977A9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53F6715E-0D3A-81D4-7163-CF28D900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13600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6CD61E7-89B5-347F-12B9-4513D1DF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4383A60C-96DF-20F1-BE92-587FDBE2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5/3/2026</a:t>
            </a:fld>
            <a:endParaRPr lang="ca-ES" dirty="0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6CFEE5F7-2E48-F406-C8B2-C1C24BB5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BD2EFCFF-6FC4-270F-828A-7B4A66D1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73897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0C0D6A48-74FB-C83A-B1F8-150FF10A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5/3/2026</a:t>
            </a:fld>
            <a:endParaRPr lang="ca-ES" dirty="0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D1712CFE-28F5-387D-6515-B71F21412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A1EFD90-F624-7AA3-4639-D2879380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34452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5A7D1D9-51C7-B16C-7979-F61D34B5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80AD7DD2-C4A3-4579-6D1C-4F6BF5C15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D81D19EF-0CEE-0A85-576E-E0E5907AB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F1546386-46D4-9FB9-909B-78569AD0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5/3/2026</a:t>
            </a:fld>
            <a:endParaRPr lang="ca-ES" dirty="0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3197B14-EDC6-5046-F6BB-C3451698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72B168C0-35E4-4396-12F5-0DED5A7C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13280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75AB1F8-523F-6CEC-FD41-D9F27827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7EB54F71-85AF-6DBE-94A7-C604BB7E6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 dirty="0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5E72AE15-92CA-E987-46C4-F3AAB4CA9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F2505EA-0564-66CB-EC53-247A5738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5/3/2026</a:t>
            </a:fld>
            <a:endParaRPr lang="ca-ES" dirty="0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0DF15DD-3CCC-52F4-4E74-F3710D1E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08B3D87F-0F97-1D8B-FB8B-C8FE5E12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2385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9A951DF-FAE5-BE1E-326D-E65C3EBD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3D286AC7-366E-27CC-1560-0E2865D95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0A5FD22-D299-AE24-C471-BD939F45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5/3/2026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68DC179-4D42-BC49-8BD5-F9A67374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55B41A7-55D2-FFD4-9471-34E49587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57166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42AF59DE-9672-AAE6-108A-009CB95B1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93AC6B34-9584-5E4B-82C9-231509076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DC7F0B7-9FD3-2983-8209-CFD4A653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5/3/2026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3F4DA09-8406-8F85-F5E1-1D07F80F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11C0D99-79DF-A53B-51B5-8D7BED9A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8570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7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6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9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8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7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7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a-E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a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98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8B771E58-3271-75DB-2149-37EF6281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7397CFBA-B701-891E-A64B-A63B24C0F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60AAA84-3042-5A85-37E6-A29AD7360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B5CBFB-33BF-4C06-954E-456C6AABECFD}" type="datetimeFigureOut">
              <a:rPr lang="ca-ES" smtClean="0"/>
              <a:t>5/3/2026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7EBE6BA9-282F-C422-E963-B443FE208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B4F70DE-C3B2-CDA7-50D9-39F2753C8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3274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ol 2"/>
          <p:cNvSpPr>
            <a:spLocks noGrp="1"/>
          </p:cNvSpPr>
          <p:nvPr>
            <p:ph type="subTitle" idx="4294967295"/>
          </p:nvPr>
        </p:nvSpPr>
        <p:spPr>
          <a:xfrm>
            <a:off x="1154955" y="1266958"/>
            <a:ext cx="2904124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a-ES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SERVEIS SOCIALS SANTA EULÀLIA DE RONÇANA</a:t>
            </a:r>
          </a:p>
        </p:txBody>
      </p:sp>
      <p:sp>
        <p:nvSpPr>
          <p:cNvPr id="4" name="Rectangle 3"/>
          <p:cNvSpPr/>
          <p:nvPr/>
        </p:nvSpPr>
        <p:spPr>
          <a:xfrm>
            <a:off x="4654295" y="1266958"/>
            <a:ext cx="6808362" cy="452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a-ES" sz="720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MEMÒRIA 2025</a:t>
            </a:r>
            <a:endParaRPr lang="ca-ES" sz="7200" noProof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9876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777237" y="465267"/>
            <a:ext cx="10777453" cy="9404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AJUTS MENJADOR ESCOLAR 2025/2026</a:t>
            </a:r>
            <a:endParaRPr lang="ca-ES" dirty="0">
              <a:solidFill>
                <a:schemeClr val="bg1"/>
              </a:solidFill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747521882"/>
              </p:ext>
            </p:extLst>
          </p:nvPr>
        </p:nvGraphicFramePr>
        <p:xfrm>
          <a:off x="7263602" y="1570310"/>
          <a:ext cx="5543816" cy="4339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>
            <a:extLst>
              <a:ext uri="{FF2B5EF4-FFF2-40B4-BE49-F238E27FC236}">
                <a16:creationId xmlns:a16="http://schemas.microsoft.com/office/drawing/2014/main" id="{F7203089-995B-34F8-68D2-023D0396A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004372"/>
              </p:ext>
            </p:extLst>
          </p:nvPr>
        </p:nvGraphicFramePr>
        <p:xfrm>
          <a:off x="777237" y="2289765"/>
          <a:ext cx="7059167" cy="25170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4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9182">
                  <a:extLst>
                    <a:ext uri="{9D8B030D-6E8A-4147-A177-3AD203B41FA5}">
                      <a16:colId xmlns:a16="http://schemas.microsoft.com/office/drawing/2014/main" val="196238654"/>
                    </a:ext>
                  </a:extLst>
                </a:gridCol>
              </a:tblGrid>
              <a:tr h="799682">
                <a:tc>
                  <a:txBody>
                    <a:bodyPr/>
                    <a:lstStyle/>
                    <a:p>
                      <a:r>
                        <a:rPr lang="ca-ES" noProof="0" dirty="0"/>
                        <a:t>Centre escolar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Atorgats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noProof="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/>
                        <a:t>Desestimats</a:t>
                      </a:r>
                    </a:p>
                    <a:p>
                      <a:pPr algn="ctr"/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Codi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Sol·licituds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57">
                <a:tc>
                  <a:txBody>
                    <a:bodyPr/>
                    <a:lstStyle/>
                    <a:p>
                      <a:r>
                        <a:rPr lang="ca-ES" noProof="0" dirty="0"/>
                        <a:t>La Sagrera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57">
                <a:tc>
                  <a:txBody>
                    <a:bodyPr/>
                    <a:lstStyle/>
                    <a:p>
                      <a:r>
                        <a:rPr lang="ca-ES" noProof="0" dirty="0"/>
                        <a:t>Ronçana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57">
                <a:tc>
                  <a:txBody>
                    <a:bodyPr/>
                    <a:lstStyle/>
                    <a:p>
                      <a:r>
                        <a:rPr lang="ca-ES" noProof="0" dirty="0"/>
                        <a:t>Altres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132690"/>
                  </a:ext>
                </a:extLst>
              </a:tr>
              <a:tr h="400657">
                <a:tc>
                  <a:txBody>
                    <a:bodyPr/>
                    <a:lstStyle/>
                    <a:p>
                      <a:r>
                        <a:rPr lang="ca-ES" b="1" noProof="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noProof="0" dirty="0"/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noProof="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noProof="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noProof="0" dirty="0"/>
                        <a:t>131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01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77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832513" y="434137"/>
            <a:ext cx="10645254" cy="8530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tx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AJUTS ACTIVITATS ESPORTIVES 2025/2026</a:t>
            </a:r>
          </a:p>
        </p:txBody>
      </p:sp>
      <p:graphicFrame>
        <p:nvGraphicFramePr>
          <p:cNvPr id="6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504847"/>
              </p:ext>
            </p:extLst>
          </p:nvPr>
        </p:nvGraphicFramePr>
        <p:xfrm>
          <a:off x="966710" y="3215454"/>
          <a:ext cx="5129290" cy="64008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492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158">
                <a:tc>
                  <a:txBody>
                    <a:bodyPr/>
                    <a:lstStyle/>
                    <a:p>
                      <a:r>
                        <a:rPr lang="ca-ES" noProof="0" dirty="0"/>
                        <a:t>Import ajuts</a:t>
                      </a:r>
                      <a:r>
                        <a:rPr lang="ca-ES" baseline="0" noProof="0" dirty="0"/>
                        <a:t> activitats esportives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7.378,20 €</a:t>
                      </a:r>
                      <a:endParaRPr lang="ca-E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ula 7">
            <a:extLst>
              <a:ext uri="{FF2B5EF4-FFF2-40B4-BE49-F238E27FC236}">
                <a16:creationId xmlns:a16="http://schemas.microsoft.com/office/drawing/2014/main" id="{D14973E5-34D0-AA8A-C526-3DF339E64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415248"/>
              </p:ext>
            </p:extLst>
          </p:nvPr>
        </p:nvGraphicFramePr>
        <p:xfrm>
          <a:off x="959667" y="1896617"/>
          <a:ext cx="5136333" cy="1010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16806">
                  <a:extLst>
                    <a:ext uri="{9D8B030D-6E8A-4147-A177-3AD203B41FA5}">
                      <a16:colId xmlns:a16="http://schemas.microsoft.com/office/drawing/2014/main" val="4152490685"/>
                    </a:ext>
                  </a:extLst>
                </a:gridCol>
                <a:gridCol w="1860164">
                  <a:extLst>
                    <a:ext uri="{9D8B030D-6E8A-4147-A177-3AD203B41FA5}">
                      <a16:colId xmlns:a16="http://schemas.microsoft.com/office/drawing/2014/main" val="1372371725"/>
                    </a:ext>
                  </a:extLst>
                </a:gridCol>
                <a:gridCol w="1559363">
                  <a:extLst>
                    <a:ext uri="{9D8B030D-6E8A-4147-A177-3AD203B41FA5}">
                      <a16:colId xmlns:a16="http://schemas.microsoft.com/office/drawing/2014/main" val="685619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Sol·licituds presentades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Atorgats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Desestimats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0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191031"/>
                  </a:ext>
                </a:extLst>
              </a:tr>
            </a:tbl>
          </a:graphicData>
        </a:graphic>
      </p:graphicFrame>
      <p:graphicFrame>
        <p:nvGraphicFramePr>
          <p:cNvPr id="7" name="Taula 6">
            <a:extLst>
              <a:ext uri="{FF2B5EF4-FFF2-40B4-BE49-F238E27FC236}">
                <a16:creationId xmlns:a16="http://schemas.microsoft.com/office/drawing/2014/main" id="{FB0AB1F8-3D78-A760-13D7-72FFDB4AA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76620"/>
              </p:ext>
            </p:extLst>
          </p:nvPr>
        </p:nvGraphicFramePr>
        <p:xfrm>
          <a:off x="6428620" y="1811705"/>
          <a:ext cx="4888309" cy="442739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73649">
                  <a:extLst>
                    <a:ext uri="{9D8B030D-6E8A-4147-A177-3AD203B41FA5}">
                      <a16:colId xmlns:a16="http://schemas.microsoft.com/office/drawing/2014/main" val="592916886"/>
                    </a:ext>
                  </a:extLst>
                </a:gridCol>
                <a:gridCol w="1214660">
                  <a:extLst>
                    <a:ext uri="{9D8B030D-6E8A-4147-A177-3AD203B41FA5}">
                      <a16:colId xmlns:a16="http://schemas.microsoft.com/office/drawing/2014/main" val="2789490710"/>
                    </a:ext>
                  </a:extLst>
                </a:gridCol>
              </a:tblGrid>
              <a:tr h="4225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 dirty="0">
                          <a:solidFill>
                            <a:schemeClr val="bg1"/>
                          </a:solidFill>
                          <a:effectLst/>
                        </a:rPr>
                        <a:t>AJUTS ATORGATS- CENTRES ESPORTIUS</a:t>
                      </a:r>
                      <a:endParaRPr lang="ca-E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592099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C.E. STA. EULÀLIA 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12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66263143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ESCOLA DE DANSA TRACKDANCE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16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79382241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 dirty="0">
                          <a:effectLst/>
                        </a:rPr>
                        <a:t>FIT TIME</a:t>
                      </a:r>
                      <a:endParaRPr lang="ca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 dirty="0">
                          <a:effectLst/>
                        </a:rPr>
                        <a:t>                2</a:t>
                      </a:r>
                      <a:endParaRPr lang="ca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34997484"/>
                  </a:ext>
                </a:extLst>
              </a:tr>
              <a:tr h="2485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TELES BIGUES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1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22633073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IWA DOJO GRANOLLERS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1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23292020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VOLEIBALL AMETLLA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1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8580485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HOQUEI BIGUES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1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47297706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CLUB PATINATGE ARTISTIC RONÇANA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5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60618750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 dirty="0">
                          <a:effectLst/>
                        </a:rPr>
                        <a:t>FUTBOL BIGUES</a:t>
                      </a:r>
                      <a:endParaRPr lang="ca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1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07556254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 dirty="0">
                          <a:effectLst/>
                        </a:rPr>
                        <a:t>PADEL CAN JULI</a:t>
                      </a:r>
                      <a:endParaRPr lang="ca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2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35913164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AFA PAU VILA PARETS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1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56315661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MOTOFFROAD ACADEMY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1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11775555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MERCANTIL C.E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5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72614954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C.E GRANOLLERS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1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14956336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FUTBOL LES FRANQUESES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1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26145589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>
                          <a:effectLst/>
                        </a:rPr>
                        <a:t>PADEL PINEDES CASTELLET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900" dirty="0">
                          <a:effectLst/>
                        </a:rPr>
                        <a:t>1</a:t>
                      </a:r>
                      <a:endParaRPr lang="ca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47909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73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064583"/>
              </p:ext>
            </p:extLst>
          </p:nvPr>
        </p:nvGraphicFramePr>
        <p:xfrm>
          <a:off x="2237173" y="1410025"/>
          <a:ext cx="6120284" cy="28941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24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219">
                <a:tc>
                  <a:txBody>
                    <a:bodyPr/>
                    <a:lstStyle/>
                    <a:p>
                      <a:pPr algn="l"/>
                      <a:r>
                        <a:rPr lang="ca-ES" noProof="0" dirty="0">
                          <a:solidFill>
                            <a:schemeClr val="bg1"/>
                          </a:solidFill>
                        </a:rPr>
                        <a:t>  Total tràmits altres administracions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>
                          <a:solidFill>
                            <a:schemeClr val="bg1"/>
                          </a:solidFill>
                        </a:rPr>
                        <a:t>475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35">
                <a:tc>
                  <a:txBody>
                    <a:bodyPr/>
                    <a:lstStyle/>
                    <a:p>
                      <a:r>
                        <a:rPr lang="ca-ES" noProof="0" dirty="0"/>
                        <a:t>Reconeixement Discapacitat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Revisió Discapacitat</a:t>
                      </a:r>
                      <a:endParaRPr kumimoji="0" lang="ca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916">
                <a:tc>
                  <a:txBody>
                    <a:bodyPr/>
                    <a:lstStyle/>
                    <a:p>
                      <a:r>
                        <a:rPr lang="ca-ES" noProof="0" dirty="0"/>
                        <a:t>Targeta aparcament Discapacitat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812">
                <a:tc>
                  <a:txBody>
                    <a:bodyPr/>
                    <a:lstStyle/>
                    <a:p>
                      <a:r>
                        <a:rPr lang="ca-ES" noProof="0" dirty="0"/>
                        <a:t>Targeta acreditativa discapacitat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812">
                <a:tc>
                  <a:txBody>
                    <a:bodyPr/>
                    <a:lstStyle/>
                    <a:p>
                      <a:r>
                        <a:rPr lang="ca-ES" noProof="0" dirty="0"/>
                        <a:t>Sol·licituds a Habitatge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812">
                <a:tc>
                  <a:txBody>
                    <a:bodyPr/>
                    <a:lstStyle/>
                    <a:p>
                      <a:r>
                        <a:rPr lang="ca-ES" noProof="0" dirty="0"/>
                        <a:t>Enviament documentació requerida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75996"/>
                  </a:ext>
                </a:extLst>
              </a:tr>
            </a:tbl>
          </a:graphicData>
        </a:graphic>
      </p:graphicFrame>
      <p:sp>
        <p:nvSpPr>
          <p:cNvPr id="3" name="Títol 1"/>
          <p:cNvSpPr txBox="1">
            <a:spLocks/>
          </p:cNvSpPr>
          <p:nvPr/>
        </p:nvSpPr>
        <p:spPr>
          <a:xfrm>
            <a:off x="614148" y="465267"/>
            <a:ext cx="10727141" cy="87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SOL·LICITUDS  TRAMITADES 2025 </a:t>
            </a:r>
          </a:p>
        </p:txBody>
      </p:sp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942859"/>
              </p:ext>
            </p:extLst>
          </p:nvPr>
        </p:nvGraphicFramePr>
        <p:xfrm>
          <a:off x="2237173" y="4304147"/>
          <a:ext cx="6129161" cy="24688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31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79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ca-ES" sz="1800" b="0" kern="1200" noProof="0" dirty="0">
                          <a:solidFill>
                            <a:schemeClr val="dk1"/>
                          </a:solidFill>
                        </a:rPr>
                        <a:t>Reconeixement  Dependència</a:t>
                      </a:r>
                      <a:endParaRPr lang="ca-ES" sz="18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a-ES" sz="18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791">
                <a:tc>
                  <a:txBody>
                    <a:bodyPr/>
                    <a:lstStyle/>
                    <a:p>
                      <a:r>
                        <a:rPr lang="ca-ES" noProof="0" dirty="0"/>
                        <a:t>Revisió Dependència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231953"/>
                  </a:ext>
                </a:extLst>
              </a:tr>
              <a:tr h="233791">
                <a:tc>
                  <a:txBody>
                    <a:bodyPr/>
                    <a:lstStyle/>
                    <a:p>
                      <a:r>
                        <a:rPr lang="ca-ES" noProof="0" dirty="0"/>
                        <a:t>Comunicació</a:t>
                      </a:r>
                      <a:r>
                        <a:rPr lang="ca-ES" baseline="0" noProof="0" dirty="0"/>
                        <a:t> </a:t>
                      </a:r>
                      <a:r>
                        <a:rPr lang="ca-ES" baseline="0" noProof="0" dirty="0" err="1"/>
                        <a:t>modif</a:t>
                      </a:r>
                      <a:r>
                        <a:rPr lang="ca-ES" baseline="0" noProof="0" dirty="0"/>
                        <a:t>. dades Dependència</a:t>
                      </a:r>
                      <a:endParaRPr lang="ca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791">
                <a:tc>
                  <a:txBody>
                    <a:bodyPr/>
                    <a:lstStyle/>
                    <a:p>
                      <a:r>
                        <a:rPr lang="ca-ES" noProof="0" dirty="0" err="1"/>
                        <a:t>Imserso</a:t>
                      </a:r>
                      <a:endParaRPr lang="ca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791">
                <a:tc>
                  <a:txBody>
                    <a:bodyPr/>
                    <a:lstStyle/>
                    <a:p>
                      <a:r>
                        <a:rPr lang="ca-ES" noProof="0" dirty="0"/>
                        <a:t>Servei primera acollida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758886"/>
                  </a:ext>
                </a:extLst>
              </a:tr>
              <a:tr h="233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/>
                        <a:t>Altres tràmits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53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48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777237" y="456461"/>
            <a:ext cx="10906763" cy="10086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PROJECTE SOCIOEDUCATIU ESPAI RAJOLER 2025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06770"/>
              </p:ext>
            </p:extLst>
          </p:nvPr>
        </p:nvGraphicFramePr>
        <p:xfrm>
          <a:off x="777237" y="2240833"/>
          <a:ext cx="4944251" cy="236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10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207">
                <a:tc>
                  <a:txBody>
                    <a:bodyPr/>
                    <a:lstStyle/>
                    <a:p>
                      <a:r>
                        <a:rPr lang="es-ES" dirty="0"/>
                        <a:t>EDAT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HOMES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DONES</a:t>
                      </a:r>
                      <a:endParaRPr lang="ca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34">
                <a:tc>
                  <a:txBody>
                    <a:bodyPr/>
                    <a:lstStyle/>
                    <a:p>
                      <a:r>
                        <a:rPr lang="ca-ES" noProof="0" dirty="0"/>
                        <a:t>De</a:t>
                      </a:r>
                      <a:r>
                        <a:rPr lang="ca-ES" baseline="0" noProof="0" dirty="0"/>
                        <a:t> 4 a 9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/>
                        <a:t>De</a:t>
                      </a:r>
                      <a:r>
                        <a:rPr lang="ca-ES" baseline="0" noProof="0" dirty="0"/>
                        <a:t> 10 a 12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/>
                        <a:t>De</a:t>
                      </a:r>
                      <a:r>
                        <a:rPr lang="ca-ES" baseline="0" noProof="0" dirty="0"/>
                        <a:t> 13 a 16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734">
                <a:tc>
                  <a:txBody>
                    <a:bodyPr/>
                    <a:lstStyle/>
                    <a:p>
                      <a:r>
                        <a:rPr lang="es-ES" dirty="0"/>
                        <a:t>TOTAL</a:t>
                      </a:r>
                      <a:r>
                        <a:rPr lang="es-ES" baseline="0" dirty="0"/>
                        <a:t> </a:t>
                      </a:r>
                      <a:endParaRPr lang="ca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44062535"/>
              </p:ext>
            </p:extLst>
          </p:nvPr>
        </p:nvGraphicFramePr>
        <p:xfrm>
          <a:off x="6470514" y="1344642"/>
          <a:ext cx="4239736" cy="418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50549"/>
              </p:ext>
            </p:extLst>
          </p:nvPr>
        </p:nvGraphicFramePr>
        <p:xfrm>
          <a:off x="777236" y="5046260"/>
          <a:ext cx="4581573" cy="481083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119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083">
                <a:tc>
                  <a:txBody>
                    <a:bodyPr/>
                    <a:lstStyle/>
                    <a:p>
                      <a:r>
                        <a:rPr lang="ca-ES" noProof="0" dirty="0"/>
                        <a:t>  COST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15.030,35€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06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442258" y="357356"/>
            <a:ext cx="3705199" cy="7681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1800" b="1" dirty="0">
                <a:solidFill>
                  <a:schemeClr val="bg1"/>
                </a:solidFill>
              </a:rPr>
              <a:t>PREVENCIÓ CONDUCTES DE RISC PER A INFANTS </a:t>
            </a:r>
          </a:p>
          <a:p>
            <a:pPr algn="ctr"/>
            <a:r>
              <a:rPr lang="ca-ES" sz="1800" b="1" dirty="0">
                <a:solidFill>
                  <a:schemeClr val="bg1"/>
                </a:solidFill>
              </a:rPr>
              <a:t>I ADOLESCENTS 2025_ok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68239"/>
              </p:ext>
            </p:extLst>
          </p:nvPr>
        </p:nvGraphicFramePr>
        <p:xfrm>
          <a:off x="442257" y="1175644"/>
          <a:ext cx="3705199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0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062">
                <a:tc>
                  <a:txBody>
                    <a:bodyPr/>
                    <a:lstStyle/>
                    <a:p>
                      <a:r>
                        <a:rPr lang="es-ES" dirty="0"/>
                        <a:t>EDAT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HOMES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DONES</a:t>
                      </a:r>
                      <a:endParaRPr lang="ca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noProof="0" dirty="0"/>
                        <a:t>De</a:t>
                      </a:r>
                      <a:r>
                        <a:rPr lang="ca-ES" sz="1400" baseline="0" noProof="0" dirty="0"/>
                        <a:t> 7 a 12 anys</a:t>
                      </a:r>
                      <a:endParaRPr lang="ca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noProof="0" dirty="0"/>
                        <a:t>De</a:t>
                      </a:r>
                      <a:r>
                        <a:rPr lang="ca-ES" sz="1400" baseline="0" noProof="0" dirty="0"/>
                        <a:t> 13 a 16 anys</a:t>
                      </a:r>
                      <a:endParaRPr lang="ca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39">
                <a:tc>
                  <a:txBody>
                    <a:bodyPr/>
                    <a:lstStyle/>
                    <a:p>
                      <a:r>
                        <a:rPr lang="es-ES" sz="1400" dirty="0"/>
                        <a:t>TOTAL</a:t>
                      </a:r>
                      <a:r>
                        <a:rPr lang="es-ES" sz="1400" baseline="0" dirty="0"/>
                        <a:t> </a:t>
                      </a:r>
                      <a:endParaRPr lang="ca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54998"/>
              </p:ext>
            </p:extLst>
          </p:nvPr>
        </p:nvGraphicFramePr>
        <p:xfrm>
          <a:off x="442258" y="2643046"/>
          <a:ext cx="3705198" cy="36576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46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363">
                <a:tc>
                  <a:txBody>
                    <a:bodyPr/>
                    <a:lstStyle/>
                    <a:p>
                      <a:r>
                        <a:rPr lang="ca-ES" noProof="0" dirty="0"/>
                        <a:t>COST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2.538 €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2 Tabla">
            <a:extLst>
              <a:ext uri="{FF2B5EF4-FFF2-40B4-BE49-F238E27FC236}">
                <a16:creationId xmlns:a16="http://schemas.microsoft.com/office/drawing/2014/main" id="{BD3C6E88-56DD-A90A-42EA-64B5D894D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18505"/>
              </p:ext>
            </p:extLst>
          </p:nvPr>
        </p:nvGraphicFramePr>
        <p:xfrm>
          <a:off x="778401" y="4417390"/>
          <a:ext cx="7543800" cy="13150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062">
                <a:tc>
                  <a:txBody>
                    <a:bodyPr/>
                    <a:lstStyle/>
                    <a:p>
                      <a:r>
                        <a:rPr lang="ca-ES" dirty="0"/>
                        <a:t>ACTIVITATS REALITZADES EN ELS CENTRES ESCOLARS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57">
                <a:tc>
                  <a:txBody>
                    <a:bodyPr/>
                    <a:lstStyle/>
                    <a:p>
                      <a:r>
                        <a:rPr lang="ca-ES" sz="1400" b="0" u="none" strike="noStrike" kern="1200" baseline="0" dirty="0">
                          <a:solidFill>
                            <a:schemeClr val="dk1"/>
                          </a:solidFill>
                        </a:rPr>
                        <a:t>DROGODEPENDÈNCIES                                                                                      10 XERRADES</a:t>
                      </a:r>
                      <a:endParaRPr lang="ca-ES" sz="1400" b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0" noProof="0" dirty="0"/>
                        <a:t>SALUT                                                                                                                    12 XERRADES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118385"/>
                  </a:ext>
                </a:extLst>
              </a:tr>
              <a:tr h="30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0" noProof="0" dirty="0"/>
                        <a:t>PREVENCIÓ ASSETJAMENT                                                                                  4 ACTIVITATS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355306"/>
                  </a:ext>
                </a:extLst>
              </a:tr>
            </a:tbl>
          </a:graphicData>
        </a:graphic>
      </p:graphicFrame>
      <p:graphicFrame>
        <p:nvGraphicFramePr>
          <p:cNvPr id="5" name="2 Tabla">
            <a:extLst>
              <a:ext uri="{FF2B5EF4-FFF2-40B4-BE49-F238E27FC236}">
                <a16:creationId xmlns:a16="http://schemas.microsoft.com/office/drawing/2014/main" id="{77FF8D3F-3D5C-C77F-B794-F924D6705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747"/>
              </p:ext>
            </p:extLst>
          </p:nvPr>
        </p:nvGraphicFramePr>
        <p:xfrm>
          <a:off x="4327142" y="1212666"/>
          <a:ext cx="3705197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0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062">
                <a:tc>
                  <a:txBody>
                    <a:bodyPr/>
                    <a:lstStyle/>
                    <a:p>
                      <a:r>
                        <a:rPr lang="es-ES" dirty="0"/>
                        <a:t>EDAT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HOMES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DONES</a:t>
                      </a:r>
                      <a:endParaRPr lang="ca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baseline="0" noProof="0" dirty="0"/>
                        <a:t>- 18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baseline="0" noProof="0" dirty="0"/>
                        <a:t>+ 18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39">
                <a:tc>
                  <a:txBody>
                    <a:bodyPr/>
                    <a:lstStyle/>
                    <a:p>
                      <a:r>
                        <a:rPr lang="es-ES" dirty="0"/>
                        <a:t>TOTAL</a:t>
                      </a:r>
                      <a:r>
                        <a:rPr lang="es-ES" baseline="0" dirty="0"/>
                        <a:t> </a:t>
                      </a:r>
                      <a:endParaRPr lang="ca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ítol 1">
            <a:extLst>
              <a:ext uri="{FF2B5EF4-FFF2-40B4-BE49-F238E27FC236}">
                <a16:creationId xmlns:a16="http://schemas.microsoft.com/office/drawing/2014/main" id="{78E55E51-5A28-5A20-76A5-069974EF043D}"/>
              </a:ext>
            </a:extLst>
          </p:cNvPr>
          <p:cNvSpPr txBox="1">
            <a:spLocks/>
          </p:cNvSpPr>
          <p:nvPr/>
        </p:nvSpPr>
        <p:spPr>
          <a:xfrm>
            <a:off x="4306680" y="357356"/>
            <a:ext cx="3705200" cy="8008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1800" b="1" dirty="0">
                <a:solidFill>
                  <a:schemeClr val="bg1"/>
                </a:solidFill>
              </a:rPr>
              <a:t>SERVEI D’ORIENTACIÓ PSICOLÒGICA (SOP) 2025_ok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D8771389-47EC-D87C-7BAC-B8C43C4F3C42}"/>
              </a:ext>
            </a:extLst>
          </p:cNvPr>
          <p:cNvSpPr txBox="1">
            <a:spLocks/>
          </p:cNvSpPr>
          <p:nvPr/>
        </p:nvSpPr>
        <p:spPr>
          <a:xfrm>
            <a:off x="8171103" y="357356"/>
            <a:ext cx="3781410" cy="7681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1800" b="1" dirty="0">
                <a:solidFill>
                  <a:schemeClr val="bg1"/>
                </a:solidFill>
              </a:rPr>
              <a:t>SERVEI D’ORIENTACIÓ A LES FAMILIES (SOAF) 2025_ok</a:t>
            </a:r>
          </a:p>
        </p:txBody>
      </p:sp>
      <p:graphicFrame>
        <p:nvGraphicFramePr>
          <p:cNvPr id="9" name="2 Tabla">
            <a:extLst>
              <a:ext uri="{FF2B5EF4-FFF2-40B4-BE49-F238E27FC236}">
                <a16:creationId xmlns:a16="http://schemas.microsoft.com/office/drawing/2014/main" id="{EC22BD74-A324-A26F-0660-188A095AF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758316"/>
              </p:ext>
            </p:extLst>
          </p:nvPr>
        </p:nvGraphicFramePr>
        <p:xfrm>
          <a:off x="8179487" y="1229595"/>
          <a:ext cx="3781409" cy="365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81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49">
                <a:tc>
                  <a:txBody>
                    <a:bodyPr/>
                    <a:lstStyle/>
                    <a:p>
                      <a:r>
                        <a:rPr lang="es-ES" b="0" dirty="0"/>
                        <a:t>4 ADULTS/FAMILIES </a:t>
                      </a:r>
                      <a:endParaRPr lang="ca-E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20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1142998" y="814401"/>
            <a:ext cx="8163922" cy="7823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DEPENDÈNCIA 2025 </a:t>
            </a:r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16503"/>
              </p:ext>
            </p:extLst>
          </p:nvPr>
        </p:nvGraphicFramePr>
        <p:xfrm>
          <a:off x="1142998" y="1804899"/>
          <a:ext cx="8163922" cy="28791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81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811">
                <a:tc gridSpan="2">
                  <a:txBody>
                    <a:bodyPr/>
                    <a:lstStyle/>
                    <a:p>
                      <a:r>
                        <a:rPr lang="ca-ES" noProof="0" dirty="0"/>
                        <a:t>Tràmits dependència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 err="1"/>
                        <a:t>PIA’s</a:t>
                      </a:r>
                      <a:r>
                        <a:rPr lang="ca-ES" noProof="0" dirty="0"/>
                        <a:t> tramitats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829">
                <a:tc>
                  <a:txBody>
                    <a:bodyPr/>
                    <a:lstStyle/>
                    <a:p>
                      <a:r>
                        <a:rPr lang="ca-ES" noProof="0" dirty="0"/>
                        <a:t>Modificacions </a:t>
                      </a:r>
                      <a:r>
                        <a:rPr lang="ca-ES" noProof="0" dirty="0" err="1"/>
                        <a:t>PIA’s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805">
                <a:tc>
                  <a:txBody>
                    <a:bodyPr/>
                    <a:lstStyle/>
                    <a:p>
                      <a:r>
                        <a:rPr lang="ca-ES" noProof="0" dirty="0" err="1"/>
                        <a:t>PIA’s</a:t>
                      </a:r>
                      <a:r>
                        <a:rPr lang="ca-ES" noProof="0" dirty="0"/>
                        <a:t> tancats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858">
                <a:tc>
                  <a:txBody>
                    <a:bodyPr/>
                    <a:lstStyle/>
                    <a:p>
                      <a:r>
                        <a:rPr lang="ca-ES" noProof="0" dirty="0"/>
                        <a:t>Desistiments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/>
                        <a:t>6</a:t>
                      </a:r>
                      <a:endParaRPr lang="ca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24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1142996" y="601745"/>
            <a:ext cx="9875520" cy="8176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200" dirty="0">
                <a:solidFill>
                  <a:schemeClr val="bg1"/>
                </a:solidFill>
              </a:rPr>
              <a:t>SAD  (SERVEI D’ATENCIÓ DOMICILIÀRIA)  2025 </a:t>
            </a:r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94749"/>
              </p:ext>
            </p:extLst>
          </p:nvPr>
        </p:nvGraphicFramePr>
        <p:xfrm>
          <a:off x="1136248" y="1702268"/>
          <a:ext cx="5324842" cy="1740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7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030">
                <a:tc gridSpan="2">
                  <a:txBody>
                    <a:bodyPr/>
                    <a:lstStyle/>
                    <a:p>
                      <a:r>
                        <a:rPr lang="ca-ES" noProof="0" dirty="0"/>
                        <a:t>Persones ateses </a:t>
                      </a:r>
                      <a:endParaRPr lang="ca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SAD Dependència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SAD Social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84">
                <a:tc>
                  <a:txBody>
                    <a:bodyPr/>
                    <a:lstStyle/>
                    <a:p>
                      <a:r>
                        <a:rPr lang="ca-ES" noProof="0" dirty="0"/>
                        <a:t>Dones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84">
                <a:tc>
                  <a:txBody>
                    <a:bodyPr/>
                    <a:lstStyle/>
                    <a:p>
                      <a:r>
                        <a:rPr lang="es-ES" dirty="0"/>
                        <a:t>Homes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84">
                <a:tc>
                  <a:txBody>
                    <a:bodyPr/>
                    <a:lstStyle/>
                    <a:p>
                      <a:r>
                        <a:rPr lang="ca-E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691777963"/>
              </p:ext>
            </p:extLst>
          </p:nvPr>
        </p:nvGraphicFramePr>
        <p:xfrm>
          <a:off x="6080756" y="1153682"/>
          <a:ext cx="4967785" cy="426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4 Marcador de contenido">
            <a:extLst>
              <a:ext uri="{FF2B5EF4-FFF2-40B4-BE49-F238E27FC236}">
                <a16:creationId xmlns:a16="http://schemas.microsoft.com/office/drawing/2014/main" id="{AE5ED5E9-6B18-57D5-B933-982D6E67E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651257"/>
              </p:ext>
            </p:extLst>
          </p:nvPr>
        </p:nvGraphicFramePr>
        <p:xfrm>
          <a:off x="1136248" y="3677422"/>
          <a:ext cx="5324842" cy="1740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7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030">
                <a:tc gridSpan="2">
                  <a:txBody>
                    <a:bodyPr/>
                    <a:lstStyle/>
                    <a:p>
                      <a:r>
                        <a:rPr lang="ca-ES" noProof="0" dirty="0"/>
                        <a:t>Serveis SAD</a:t>
                      </a:r>
                      <a:endParaRPr lang="ca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Atenció persona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Atenció llar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84">
                <a:tc>
                  <a:txBody>
                    <a:bodyPr/>
                    <a:lstStyle/>
                    <a:p>
                      <a:r>
                        <a:rPr lang="ca-ES" noProof="0" dirty="0"/>
                        <a:t>Dones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84">
                <a:tc>
                  <a:txBody>
                    <a:bodyPr/>
                    <a:lstStyle/>
                    <a:p>
                      <a:r>
                        <a:rPr lang="es-ES" dirty="0"/>
                        <a:t>Homes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84">
                <a:tc>
                  <a:txBody>
                    <a:bodyPr/>
                    <a:lstStyle/>
                    <a:p>
                      <a:r>
                        <a:rPr lang="ca-E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/>
                        <a:t>34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91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1085669" y="668466"/>
            <a:ext cx="9875520" cy="7539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sz="3600" dirty="0">
                <a:solidFill>
                  <a:schemeClr val="bg1"/>
                </a:solidFill>
              </a:rPr>
              <a:t>SERVEI DE </a:t>
            </a:r>
            <a:r>
              <a:rPr lang="ca-ES" sz="3600" dirty="0">
                <a:solidFill>
                  <a:schemeClr val="bg1"/>
                </a:solidFill>
              </a:rPr>
              <a:t>TELEASSISTÈNCIA  2025 </a:t>
            </a:r>
            <a:endParaRPr lang="ca-ES" dirty="0">
              <a:solidFill>
                <a:schemeClr val="bg1"/>
              </a:solidFill>
            </a:endParaRPr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948657"/>
              </p:ext>
            </p:extLst>
          </p:nvPr>
        </p:nvGraphicFramePr>
        <p:xfrm>
          <a:off x="1085669" y="1855216"/>
          <a:ext cx="5113715" cy="39636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1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7344">
                <a:tc gridSpan="3">
                  <a:txBody>
                    <a:bodyPr/>
                    <a:lstStyle/>
                    <a:p>
                      <a:r>
                        <a:rPr lang="ca-ES" dirty="0"/>
                        <a:t>Persones</a:t>
                      </a:r>
                      <a:r>
                        <a:rPr lang="ca-ES" baseline="0" dirty="0"/>
                        <a:t> amb servei de teleassistència durant l’any 2025</a:t>
                      </a:r>
                      <a:endParaRPr lang="ca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360">
                <a:tc rowSpan="4">
                  <a:txBody>
                    <a:bodyPr/>
                    <a:lstStyle/>
                    <a:p>
                      <a:r>
                        <a:rPr lang="ca-ES" sz="1600" noProof="0" dirty="0"/>
                        <a:t>Dones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baseline="0" noProof="0" dirty="0"/>
                        <a:t>0 a17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/>
                        <a:t>0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ES" dirty="0"/>
                        <a:t>170</a:t>
                      </a:r>
                      <a:endParaRPr lang="ca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2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18 a 64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2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65 a 84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70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2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+ 85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97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273">
                <a:tc rowSpan="4">
                  <a:txBody>
                    <a:bodyPr/>
                    <a:lstStyle/>
                    <a:p>
                      <a:r>
                        <a:rPr lang="ca-ES" sz="1600" noProof="0" dirty="0"/>
                        <a:t>Homes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baseline="0" noProof="0" dirty="0"/>
                        <a:t>0 a17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ES" dirty="0"/>
                        <a:t>85</a:t>
                      </a:r>
                      <a:endParaRPr lang="ca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273">
                <a:tc v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18 a 64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73">
                <a:tc v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65 a 84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355">
                <a:tc v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+ 85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52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067697391"/>
              </p:ext>
            </p:extLst>
          </p:nvPr>
        </p:nvGraphicFramePr>
        <p:xfrm>
          <a:off x="5859530" y="1242457"/>
          <a:ext cx="5760872" cy="425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7 Tabla">
            <a:extLst>
              <a:ext uri="{FF2B5EF4-FFF2-40B4-BE49-F238E27FC236}">
                <a16:creationId xmlns:a16="http://schemas.microsoft.com/office/drawing/2014/main" id="{7E4B7A01-33C1-A87A-C2C8-F5979A346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157999"/>
              </p:ext>
            </p:extLst>
          </p:nvPr>
        </p:nvGraphicFramePr>
        <p:xfrm>
          <a:off x="1085668" y="6226843"/>
          <a:ext cx="4020486" cy="33528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69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122"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  COST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17.468,88 €</a:t>
                      </a:r>
                      <a:endParaRPr lang="ca-E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93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1142998" y="465268"/>
            <a:ext cx="9875520" cy="790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ÀPATS</a:t>
            </a:r>
            <a:r>
              <a:rPr lang="es-ES" sz="3600" dirty="0">
                <a:solidFill>
                  <a:schemeClr val="bg1"/>
                </a:solidFill>
              </a:rPr>
              <a:t> A </a:t>
            </a:r>
            <a:r>
              <a:rPr lang="ca-ES" sz="3600" dirty="0">
                <a:solidFill>
                  <a:schemeClr val="bg1"/>
                </a:solidFill>
              </a:rPr>
              <a:t>DOMICILI  2025 </a:t>
            </a:r>
            <a:endParaRPr lang="ca-ES" dirty="0">
              <a:solidFill>
                <a:schemeClr val="bg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334059"/>
              </p:ext>
            </p:extLst>
          </p:nvPr>
        </p:nvGraphicFramePr>
        <p:xfrm>
          <a:off x="1142998" y="5031049"/>
          <a:ext cx="3722342" cy="14433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83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864">
                <a:tc>
                  <a:txBody>
                    <a:bodyPr/>
                    <a:lstStyle/>
                    <a:p>
                      <a:r>
                        <a:rPr lang="ca-ES" dirty="0"/>
                        <a:t>Àpats lliurats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1.925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716">
                <a:tc>
                  <a:txBody>
                    <a:bodyPr/>
                    <a:lstStyle/>
                    <a:p>
                      <a:r>
                        <a:rPr lang="ca-ES" noProof="0" dirty="0"/>
                        <a:t>Dones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r>
                        <a:rPr lang="es-ES" dirty="0"/>
                        <a:t>Homes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1.556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42702132"/>
              </p:ext>
            </p:extLst>
          </p:nvPr>
        </p:nvGraphicFramePr>
        <p:xfrm>
          <a:off x="5970170" y="1477108"/>
          <a:ext cx="4550454" cy="3838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4 Marcador de contenido">
            <a:extLst>
              <a:ext uri="{FF2B5EF4-FFF2-40B4-BE49-F238E27FC236}">
                <a16:creationId xmlns:a16="http://schemas.microsoft.com/office/drawing/2014/main" id="{51D0E4C2-F6F9-7078-B619-335DA47A3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543589"/>
              </p:ext>
            </p:extLst>
          </p:nvPr>
        </p:nvGraphicFramePr>
        <p:xfrm>
          <a:off x="1142998" y="1344788"/>
          <a:ext cx="5227509" cy="3291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20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158">
                <a:tc gridSpan="3">
                  <a:txBody>
                    <a:bodyPr/>
                    <a:lstStyle/>
                    <a:p>
                      <a:r>
                        <a:rPr lang="ca-ES" dirty="0"/>
                        <a:t>Persones</a:t>
                      </a:r>
                      <a:r>
                        <a:rPr lang="ca-ES" baseline="0" dirty="0"/>
                        <a:t> beneficiàries l’any 2025</a:t>
                      </a:r>
                      <a:endParaRPr lang="ca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09">
                <a:tc rowSpan="4">
                  <a:txBody>
                    <a:bodyPr/>
                    <a:lstStyle/>
                    <a:p>
                      <a:r>
                        <a:rPr lang="ca-ES" sz="1600" noProof="0" dirty="0"/>
                        <a:t>Dones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baseline="0" noProof="0" dirty="0"/>
                        <a:t>0 a17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0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0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18 a 64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10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65 a 84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10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+ 85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109">
                <a:tc rowSpan="4">
                  <a:txBody>
                    <a:bodyPr/>
                    <a:lstStyle/>
                    <a:p>
                      <a:r>
                        <a:rPr lang="ca-ES" sz="1600" noProof="0" dirty="0"/>
                        <a:t>Homes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baseline="0" noProof="0" dirty="0"/>
                        <a:t>0 a17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ca-ES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109">
                <a:tc v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18 a 64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109">
                <a:tc v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65 a 84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109">
                <a:tc v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+ 85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581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1142998" y="465268"/>
            <a:ext cx="9875520" cy="790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AJUTS IBI 2025 </a:t>
            </a:r>
            <a:endParaRPr lang="ca-ES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17765"/>
              </p:ext>
            </p:extLst>
          </p:nvPr>
        </p:nvGraphicFramePr>
        <p:xfrm>
          <a:off x="1375008" y="1678676"/>
          <a:ext cx="4720987" cy="1321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31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512"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Sol·licituds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Atorgats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Desestimats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448"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073227539"/>
              </p:ext>
            </p:extLst>
          </p:nvPr>
        </p:nvGraphicFramePr>
        <p:xfrm>
          <a:off x="6277970" y="1610435"/>
          <a:ext cx="4740548" cy="408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96872"/>
              </p:ext>
            </p:extLst>
          </p:nvPr>
        </p:nvGraphicFramePr>
        <p:xfrm>
          <a:off x="1418683" y="5005318"/>
          <a:ext cx="4231491" cy="481083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880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083">
                <a:tc>
                  <a:txBody>
                    <a:bodyPr/>
                    <a:lstStyle/>
                    <a:p>
                      <a:r>
                        <a:rPr lang="ca-ES" noProof="0" dirty="0"/>
                        <a:t>  COST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6.086,06€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6773"/>
              </p:ext>
            </p:extLst>
          </p:nvPr>
        </p:nvGraphicFramePr>
        <p:xfrm>
          <a:off x="1405718" y="3396555"/>
          <a:ext cx="3498436" cy="11305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1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1400" baseline="0" noProof="0" dirty="0"/>
                        <a:t>Un o més membres de la unitat familiar amb  discapacitat</a:t>
                      </a:r>
                      <a:endParaRPr lang="ca-ES" sz="1400" b="0" i="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a-ES" sz="1400" b="0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r>
                        <a:rPr lang="ca-ES" sz="1400" baseline="0" noProof="0" dirty="0"/>
                        <a:t>Família </a:t>
                      </a:r>
                      <a:r>
                        <a:rPr lang="ca-ES" sz="1400" baseline="0" noProof="0" dirty="0" err="1"/>
                        <a:t>monomarental</a:t>
                      </a:r>
                      <a:endParaRPr lang="ca-ES" sz="1400" b="0" i="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a-ES" sz="1400" b="0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7 Conector recto de flecha"/>
          <p:cNvCxnSpPr/>
          <p:nvPr/>
        </p:nvCxnSpPr>
        <p:spPr>
          <a:xfrm>
            <a:off x="2204309" y="2944511"/>
            <a:ext cx="0" cy="369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01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 idx="4294967295"/>
          </p:nvPr>
        </p:nvSpPr>
        <p:spPr>
          <a:xfrm>
            <a:off x="1087582" y="558892"/>
            <a:ext cx="9875520" cy="8780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PERSONES ATESES 2025</a:t>
            </a:r>
            <a:endParaRPr lang="ca-E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idor de contingut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2719894"/>
              </p:ext>
            </p:extLst>
          </p:nvPr>
        </p:nvGraphicFramePr>
        <p:xfrm>
          <a:off x="1087582" y="2158716"/>
          <a:ext cx="4314940" cy="2682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3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178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a-ES" sz="1800" b="1" kern="1200" dirty="0">
                          <a:solidFill>
                            <a:schemeClr val="bg1"/>
                          </a:solidFill>
                        </a:rPr>
                        <a:t>Nombre usuaris/àries ateses</a:t>
                      </a:r>
                      <a:endParaRPr lang="ca-E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348" marR="27834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marL="278348" marR="2783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14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ca-ES" sz="1800" b="1" kern="1200" dirty="0">
                          <a:solidFill>
                            <a:schemeClr val="bg1"/>
                          </a:solidFill>
                        </a:rPr>
                        <a:t>Dones</a:t>
                      </a:r>
                      <a:endParaRPr lang="ca-E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348" marR="2783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689</a:t>
                      </a:r>
                    </a:p>
                  </a:txBody>
                  <a:tcPr marL="278348" marR="27834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17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ca-ES" sz="1800" b="1" kern="1200" dirty="0">
                          <a:solidFill>
                            <a:schemeClr val="bg1"/>
                          </a:solidFill>
                        </a:rPr>
                        <a:t>Homes</a:t>
                      </a:r>
                      <a:endParaRPr lang="ca-E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348" marR="2783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515</a:t>
                      </a:r>
                    </a:p>
                  </a:txBody>
                  <a:tcPr marL="278348" marR="27834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17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ca-ES" sz="1800" b="1" kern="1200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ca-E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348" marR="2783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1.204</a:t>
                      </a:r>
                    </a:p>
                  </a:txBody>
                  <a:tcPr marL="278348" marR="278348" anchor="ctr"/>
                </a:tc>
                <a:extLst>
                  <a:ext uri="{0D108BD9-81ED-4DB2-BD59-A6C34878D82A}">
                    <a16:rowId xmlns:a16="http://schemas.microsoft.com/office/drawing/2014/main" val="238041517"/>
                  </a:ext>
                </a:extLst>
              </a:tr>
            </a:tbl>
          </a:graphicData>
        </a:graphic>
      </p:graphicFrame>
      <p:graphicFrame>
        <p:nvGraphicFramePr>
          <p:cNvPr id="5" name="4 Gráfico" title="USUARIS/USUÀRIES ATESOS/ES"/>
          <p:cNvGraphicFramePr/>
          <p:nvPr>
            <p:extLst>
              <p:ext uri="{D42A27DB-BD31-4B8C-83A1-F6EECF244321}">
                <p14:modId xmlns:p14="http://schemas.microsoft.com/office/powerpoint/2010/main" val="2634778152"/>
              </p:ext>
            </p:extLst>
          </p:nvPr>
        </p:nvGraphicFramePr>
        <p:xfrm>
          <a:off x="5853326" y="1346437"/>
          <a:ext cx="5820229" cy="400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QuadreDeText 2"/>
          <p:cNvSpPr txBox="1"/>
          <p:nvPr/>
        </p:nvSpPr>
        <p:spPr>
          <a:xfrm>
            <a:off x="1087582" y="5429183"/>
            <a:ext cx="553620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</a:rPr>
              <a:t>El 15%* de la població del municipi és atesa pels Serveis Socials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C47F8DAA-332B-4F54-AAE5-4DAA7EA14552}"/>
              </a:ext>
            </a:extLst>
          </p:cNvPr>
          <p:cNvSpPr txBox="1"/>
          <p:nvPr/>
        </p:nvSpPr>
        <p:spPr>
          <a:xfrm>
            <a:off x="1006100" y="6289964"/>
            <a:ext cx="2439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i="1" dirty="0">
                <a:solidFill>
                  <a:schemeClr val="bg1"/>
                </a:solidFill>
              </a:rPr>
              <a:t>*</a:t>
            </a:r>
            <a:r>
              <a:rPr lang="ca-ES" sz="1000" b="1" i="1" dirty="0">
                <a:solidFill>
                  <a:schemeClr val="bg1"/>
                </a:solidFill>
              </a:rPr>
              <a:t>8.068 habitants segons padró 2025</a:t>
            </a:r>
          </a:p>
        </p:txBody>
      </p:sp>
    </p:spTree>
    <p:extLst>
      <p:ext uri="{BB962C8B-B14F-4D97-AF65-F5344CB8AC3E}">
        <p14:creationId xmlns:p14="http://schemas.microsoft.com/office/powerpoint/2010/main" val="1661320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27132"/>
              </p:ext>
            </p:extLst>
          </p:nvPr>
        </p:nvGraphicFramePr>
        <p:xfrm>
          <a:off x="1538784" y="1654246"/>
          <a:ext cx="4056799" cy="18688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69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099">
                <a:tc>
                  <a:txBody>
                    <a:bodyPr/>
                    <a:lstStyle/>
                    <a:p>
                      <a:r>
                        <a:rPr lang="ca-ES" dirty="0"/>
                        <a:t>Persones</a:t>
                      </a:r>
                      <a:r>
                        <a:rPr lang="ca-ES" baseline="0" dirty="0"/>
                        <a:t> beneficiàries </a:t>
                      </a:r>
                      <a:endParaRPr lang="ca-ES" sz="18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864">
                <a:tc>
                  <a:txBody>
                    <a:bodyPr/>
                    <a:lstStyle/>
                    <a:p>
                      <a:r>
                        <a:rPr lang="ca-ES" noProof="0" dirty="0"/>
                        <a:t>Homes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62">
                <a:tc>
                  <a:txBody>
                    <a:bodyPr/>
                    <a:lstStyle/>
                    <a:p>
                      <a:r>
                        <a:rPr lang="es-ES" dirty="0"/>
                        <a:t>Dones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491029"/>
              </p:ext>
            </p:extLst>
          </p:nvPr>
        </p:nvGraphicFramePr>
        <p:xfrm>
          <a:off x="6335875" y="1662307"/>
          <a:ext cx="3893865" cy="18688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9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1713">
                <a:tc>
                  <a:txBody>
                    <a:bodyPr/>
                    <a:lstStyle/>
                    <a:p>
                      <a:r>
                        <a:rPr lang="ca-ES" dirty="0"/>
                        <a:t>Noves sol·licituds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308">
                <a:tc>
                  <a:txBody>
                    <a:bodyPr/>
                    <a:lstStyle/>
                    <a:p>
                      <a:r>
                        <a:rPr lang="ca-ES" noProof="0" dirty="0"/>
                        <a:t>Homes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803">
                <a:tc>
                  <a:txBody>
                    <a:bodyPr/>
                    <a:lstStyle/>
                    <a:p>
                      <a:r>
                        <a:rPr lang="es-ES" dirty="0"/>
                        <a:t>Dones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ítol 1"/>
          <p:cNvSpPr txBox="1">
            <a:spLocks/>
          </p:cNvSpPr>
          <p:nvPr/>
        </p:nvSpPr>
        <p:spPr>
          <a:xfrm>
            <a:off x="1142998" y="465268"/>
            <a:ext cx="9875520" cy="790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PORTA’M  2025    </a:t>
            </a:r>
            <a:endParaRPr lang="ca-ES" dirty="0">
              <a:solidFill>
                <a:schemeClr val="bg1"/>
              </a:solidFill>
            </a:endParaRPr>
          </a:p>
        </p:txBody>
      </p:sp>
      <p:graphicFrame>
        <p:nvGraphicFramePr>
          <p:cNvPr id="4" name="5 Tabla">
            <a:extLst>
              <a:ext uri="{FF2B5EF4-FFF2-40B4-BE49-F238E27FC236}">
                <a16:creationId xmlns:a16="http://schemas.microsoft.com/office/drawing/2014/main" id="{117297B5-DE86-E824-DEC4-6DEAC5C3A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110673"/>
              </p:ext>
            </p:extLst>
          </p:nvPr>
        </p:nvGraphicFramePr>
        <p:xfrm>
          <a:off x="491613" y="4145854"/>
          <a:ext cx="10795816" cy="17829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6860">
                  <a:extLst>
                    <a:ext uri="{9D8B030D-6E8A-4147-A177-3AD203B41FA5}">
                      <a16:colId xmlns:a16="http://schemas.microsoft.com/office/drawing/2014/main" val="896566212"/>
                    </a:ext>
                  </a:extLst>
                </a:gridCol>
                <a:gridCol w="985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8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8238">
                  <a:extLst>
                    <a:ext uri="{9D8B030D-6E8A-4147-A177-3AD203B41FA5}">
                      <a16:colId xmlns:a16="http://schemas.microsoft.com/office/drawing/2014/main" val="3810101639"/>
                    </a:ext>
                  </a:extLst>
                </a:gridCol>
                <a:gridCol w="9925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3002">
                <a:tc rowSpan="2">
                  <a:txBody>
                    <a:bodyPr/>
                    <a:lstStyle/>
                    <a:p>
                      <a:pPr algn="ctr"/>
                      <a:r>
                        <a:rPr lang="ca-ES" noProof="0" dirty="0">
                          <a:solidFill>
                            <a:schemeClr val="bg1"/>
                          </a:solidFill>
                        </a:rPr>
                        <a:t>Tipologia</a:t>
                      </a:r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a-ES" noProof="0" dirty="0">
                          <a:solidFill>
                            <a:schemeClr val="bg1"/>
                          </a:solidFill>
                        </a:rPr>
                        <a:t>serveis</a:t>
                      </a:r>
                    </a:p>
                  </a:txBody>
                  <a:tcPr anchor="ctr">
                    <a:solidFill>
                      <a:srgbClr val="FFF3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CAP</a:t>
                      </a:r>
                      <a:endParaRPr lang="ca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3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COMERÇ</a:t>
                      </a:r>
                      <a:endParaRPr lang="ca-E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3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FARMÀCIA</a:t>
                      </a:r>
                      <a:endParaRPr lang="ca-E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3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PODÒLEG</a:t>
                      </a:r>
                      <a:endParaRPr lang="ca-E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3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PRÈSTEC DE LLIBRES</a:t>
                      </a:r>
                    </a:p>
                  </a:txBody>
                  <a:tcPr anchor="ctr">
                    <a:solidFill>
                      <a:srgbClr val="FFF3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SOCIALITZADOR</a:t>
                      </a:r>
                    </a:p>
                  </a:txBody>
                  <a:tcPr anchor="ctr">
                    <a:solidFill>
                      <a:srgbClr val="FFF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rgbClr val="FF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993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CASAL AVIS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TALLERS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VISITES A DOMICILI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003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2025</a:t>
                      </a:r>
                      <a:endParaRPr lang="ca-E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312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236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301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38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146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627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1703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060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11">
            <a:extLst>
              <a:ext uri="{FF2B5EF4-FFF2-40B4-BE49-F238E27FC236}">
                <a16:creationId xmlns:a16="http://schemas.microsoft.com/office/drawing/2014/main" id="{DDFCD6ED-7709-4FAF-A468-80DA72FC5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691155"/>
              </p:ext>
            </p:extLst>
          </p:nvPr>
        </p:nvGraphicFramePr>
        <p:xfrm>
          <a:off x="1274184" y="2448460"/>
          <a:ext cx="7669552" cy="5404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1944">
                  <a:extLst>
                    <a:ext uri="{9D8B030D-6E8A-4147-A177-3AD203B41FA5}">
                      <a16:colId xmlns:a16="http://schemas.microsoft.com/office/drawing/2014/main" val="2349592764"/>
                    </a:ext>
                  </a:extLst>
                </a:gridCol>
                <a:gridCol w="1938401">
                  <a:extLst>
                    <a:ext uri="{9D8B030D-6E8A-4147-A177-3AD203B41FA5}">
                      <a16:colId xmlns:a16="http://schemas.microsoft.com/office/drawing/2014/main" val="1578242607"/>
                    </a:ext>
                  </a:extLst>
                </a:gridCol>
                <a:gridCol w="1407743">
                  <a:extLst>
                    <a:ext uri="{9D8B030D-6E8A-4147-A177-3AD203B41FA5}">
                      <a16:colId xmlns:a16="http://schemas.microsoft.com/office/drawing/2014/main" val="74658439"/>
                    </a:ext>
                  </a:extLst>
                </a:gridCol>
                <a:gridCol w="1427024">
                  <a:extLst>
                    <a:ext uri="{9D8B030D-6E8A-4147-A177-3AD203B41FA5}">
                      <a16:colId xmlns:a16="http://schemas.microsoft.com/office/drawing/2014/main" val="419263310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215127286"/>
                    </a:ext>
                  </a:extLst>
                </a:gridCol>
              </a:tblGrid>
              <a:tr h="540431">
                <a:tc>
                  <a:txBody>
                    <a:bodyPr/>
                    <a:lstStyle/>
                    <a:p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Número de persones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Citades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Compareixen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Vulnerables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356235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AA61982D-F6F3-46C8-889A-ADB10AB72E66}"/>
              </a:ext>
            </a:extLst>
          </p:cNvPr>
          <p:cNvGrpSpPr/>
          <p:nvPr/>
        </p:nvGrpSpPr>
        <p:grpSpPr>
          <a:xfrm>
            <a:off x="1274162" y="3160836"/>
            <a:ext cx="7669561" cy="1198881"/>
            <a:chOff x="6009813" y="2163690"/>
            <a:chExt cx="4039377" cy="1198881"/>
          </a:xfrm>
        </p:grpSpPr>
        <p:graphicFrame>
          <p:nvGraphicFramePr>
            <p:cNvPr id="7" name="Tabla 11">
              <a:extLst>
                <a:ext uri="{FF2B5EF4-FFF2-40B4-BE49-F238E27FC236}">
                  <a16:creationId xmlns:a16="http://schemas.microsoft.com/office/drawing/2014/main" id="{A24DBFD3-C990-47E4-9F80-4C5491258CD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99872892"/>
                </p:ext>
              </p:extLst>
            </p:nvPr>
          </p:nvGraphicFramePr>
          <p:xfrm>
            <a:off x="6009817" y="2163690"/>
            <a:ext cx="4039373" cy="4572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671090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929384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408176">
                    <a:extLst>
                      <a:ext uri="{9D8B030D-6E8A-4147-A177-3AD203B41FA5}">
                        <a16:colId xmlns:a16="http://schemas.microsoft.com/office/drawing/2014/main" val="1892343195"/>
                      </a:ext>
                    </a:extLst>
                  </a:gridCol>
                  <a:gridCol w="1426464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34439">
                    <a:extLst>
                      <a:ext uri="{9D8B030D-6E8A-4147-A177-3AD203B41FA5}">
                        <a16:colId xmlns:a16="http://schemas.microsoft.com/office/drawing/2014/main" val="2519335374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ca-ES" sz="1200" b="0" dirty="0">
                            <a:solidFill>
                              <a:schemeClr val="bg1"/>
                            </a:solidFill>
                          </a:rPr>
                          <a:t>ENDESA /</a:t>
                        </a:r>
                        <a:r>
                          <a:rPr lang="ca-ES" sz="1200" dirty="0">
                            <a:solidFill>
                              <a:schemeClr val="bg1"/>
                            </a:solidFill>
                          </a:rPr>
                          <a:t> </a:t>
                        </a:r>
                        <a:r>
                          <a:rPr lang="ca-ES" sz="1200" b="0" dirty="0">
                            <a:solidFill>
                              <a:schemeClr val="bg1"/>
                            </a:solidFill>
                          </a:rPr>
                          <a:t>ENERGIAXXI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53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14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1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6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  <p:graphicFrame>
          <p:nvGraphicFramePr>
            <p:cNvPr id="8" name="Tabla 11">
              <a:extLst>
                <a:ext uri="{FF2B5EF4-FFF2-40B4-BE49-F238E27FC236}">
                  <a16:creationId xmlns:a16="http://schemas.microsoft.com/office/drawing/2014/main" id="{343C8B01-7638-4642-845D-53D692621FA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2262883"/>
                </p:ext>
              </p:extLst>
            </p:nvPr>
          </p:nvGraphicFramePr>
          <p:xfrm>
            <a:off x="6009813" y="2620890"/>
            <a:ext cx="4039372" cy="37084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659814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932940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425048">
                    <a:extLst>
                      <a:ext uri="{9D8B030D-6E8A-4147-A177-3AD203B41FA5}">
                        <a16:colId xmlns:a16="http://schemas.microsoft.com/office/drawing/2014/main" val="1608260885"/>
                      </a:ext>
                    </a:extLst>
                  </a:gridCol>
                  <a:gridCol w="1417320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34429">
                    <a:extLst>
                      <a:ext uri="{9D8B030D-6E8A-4147-A177-3AD203B41FA5}">
                        <a16:colId xmlns:a16="http://schemas.microsoft.com/office/drawing/2014/main" val="2658054165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ca-ES" sz="1200" b="0" dirty="0">
                            <a:solidFill>
                              <a:schemeClr val="bg1"/>
                            </a:solidFill>
                          </a:rPr>
                          <a:t>NATURGY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25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18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1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0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  <p:graphicFrame>
          <p:nvGraphicFramePr>
            <p:cNvPr id="9" name="Tabla 11">
              <a:extLst>
                <a:ext uri="{FF2B5EF4-FFF2-40B4-BE49-F238E27FC236}">
                  <a16:creationId xmlns:a16="http://schemas.microsoft.com/office/drawing/2014/main" id="{27CBD9F6-261A-4D4B-8CA1-D2F50FDEB47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71952841"/>
                </p:ext>
              </p:extLst>
            </p:nvPr>
          </p:nvGraphicFramePr>
          <p:xfrm>
            <a:off x="6009815" y="2991731"/>
            <a:ext cx="4039371" cy="37084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655883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936245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425670">
                    <a:extLst>
                      <a:ext uri="{9D8B030D-6E8A-4147-A177-3AD203B41FA5}">
                        <a16:colId xmlns:a16="http://schemas.microsoft.com/office/drawing/2014/main" val="560898058"/>
                      </a:ext>
                    </a:extLst>
                  </a:gridCol>
                  <a:gridCol w="1426464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25287">
                    <a:extLst>
                      <a:ext uri="{9D8B030D-6E8A-4147-A177-3AD203B41FA5}">
                        <a16:colId xmlns:a16="http://schemas.microsoft.com/office/drawing/2014/main" val="376103536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ca-ES" sz="1200" b="0" dirty="0">
                            <a:solidFill>
                              <a:schemeClr val="bg1"/>
                            </a:solidFill>
                          </a:rPr>
                          <a:t>IBERDROLA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0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0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0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0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</p:grpSp>
      <p:graphicFrame>
        <p:nvGraphicFramePr>
          <p:cNvPr id="10" name="Tabla 11">
            <a:extLst>
              <a:ext uri="{FF2B5EF4-FFF2-40B4-BE49-F238E27FC236}">
                <a16:creationId xmlns:a16="http://schemas.microsoft.com/office/drawing/2014/main" id="{EDD19E56-CA21-4284-B752-C6DEFD5295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244204"/>
              </p:ext>
            </p:extLst>
          </p:nvPr>
        </p:nvGraphicFramePr>
        <p:xfrm>
          <a:off x="1274162" y="4382473"/>
          <a:ext cx="766954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973">
                  <a:extLst>
                    <a:ext uri="{9D8B030D-6E8A-4147-A177-3AD203B41FA5}">
                      <a16:colId xmlns:a16="http://schemas.microsoft.com/office/drawing/2014/main" val="2349592764"/>
                    </a:ext>
                  </a:extLst>
                </a:gridCol>
                <a:gridCol w="1948502">
                  <a:extLst>
                    <a:ext uri="{9D8B030D-6E8A-4147-A177-3AD203B41FA5}">
                      <a16:colId xmlns:a16="http://schemas.microsoft.com/office/drawing/2014/main" val="1578242607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2102013826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4192633106"/>
                    </a:ext>
                  </a:extLst>
                </a:gridCol>
                <a:gridCol w="1225286">
                  <a:extLst>
                    <a:ext uri="{9D8B030D-6E8A-4147-A177-3AD203B41FA5}">
                      <a16:colId xmlns:a16="http://schemas.microsoft.com/office/drawing/2014/main" val="1656083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1200" b="0" dirty="0">
                          <a:solidFill>
                            <a:schemeClr val="bg1"/>
                          </a:solidFill>
                        </a:rPr>
                        <a:t>HOLALUZ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356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200" b="0" dirty="0">
                          <a:solidFill>
                            <a:schemeClr val="bg1"/>
                          </a:solidFill>
                        </a:rPr>
                        <a:t>TOTALENERGIES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44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200" b="0" dirty="0">
                          <a:solidFill>
                            <a:schemeClr val="bg1"/>
                          </a:solidFill>
                        </a:rPr>
                        <a:t>REPSOL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815737"/>
                  </a:ext>
                </a:extLst>
              </a:tr>
            </a:tbl>
          </a:graphicData>
        </a:graphic>
      </p:graphicFrame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10E7B2BC-087F-4863-9314-766F653559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708010"/>
              </p:ext>
            </p:extLst>
          </p:nvPr>
        </p:nvGraphicFramePr>
        <p:xfrm>
          <a:off x="1274184" y="1982075"/>
          <a:ext cx="7669539" cy="365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69539">
                  <a:extLst>
                    <a:ext uri="{9D8B030D-6E8A-4147-A177-3AD203B41FA5}">
                      <a16:colId xmlns:a16="http://schemas.microsoft.com/office/drawing/2014/main" val="2349592764"/>
                    </a:ext>
                  </a:extLst>
                </a:gridCol>
              </a:tblGrid>
              <a:tr h="223002">
                <a:tc>
                  <a:txBody>
                    <a:bodyPr/>
                    <a:lstStyle/>
                    <a:p>
                      <a:r>
                        <a:rPr lang="ca-ES" dirty="0"/>
                        <a:t>LLUM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356235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AEAE6341-2FED-4E0B-A5E7-7774DFDD4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87063"/>
              </p:ext>
            </p:extLst>
          </p:nvPr>
        </p:nvGraphicFramePr>
        <p:xfrm>
          <a:off x="1274168" y="5654812"/>
          <a:ext cx="766953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1102">
                  <a:extLst>
                    <a:ext uri="{9D8B030D-6E8A-4147-A177-3AD203B41FA5}">
                      <a16:colId xmlns:a16="http://schemas.microsoft.com/office/drawing/2014/main" val="2349592764"/>
                    </a:ext>
                  </a:extLst>
                </a:gridCol>
                <a:gridCol w="1947672">
                  <a:extLst>
                    <a:ext uri="{9D8B030D-6E8A-4147-A177-3AD203B41FA5}">
                      <a16:colId xmlns:a16="http://schemas.microsoft.com/office/drawing/2014/main" val="1578242607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2102013826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4192633106"/>
                    </a:ext>
                  </a:extLst>
                </a:gridCol>
                <a:gridCol w="1206981">
                  <a:extLst>
                    <a:ext uri="{9D8B030D-6E8A-4147-A177-3AD203B41FA5}">
                      <a16:colId xmlns:a16="http://schemas.microsoft.com/office/drawing/2014/main" val="1656083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1200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356235"/>
                  </a:ext>
                </a:extLst>
              </a:tr>
            </a:tbl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F9DA563B-FD3F-4C57-96EA-586CFCF8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210" y="667177"/>
            <a:ext cx="8596668" cy="863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a-ES" sz="3600" dirty="0">
                <a:solidFill>
                  <a:schemeClr val="bg1"/>
                </a:solidFill>
              </a:rPr>
              <a:t>POBRESA ENERGÈTICA 2025 </a:t>
            </a:r>
          </a:p>
        </p:txBody>
      </p:sp>
    </p:spTree>
    <p:extLst>
      <p:ext uri="{BB962C8B-B14F-4D97-AF65-F5344CB8AC3E}">
        <p14:creationId xmlns:p14="http://schemas.microsoft.com/office/powerpoint/2010/main" val="529031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1A9AA-429E-4D2C-B5B0-7D86F83F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66" y="639745"/>
            <a:ext cx="8596668" cy="8900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a-ES" sz="3600" dirty="0">
                <a:solidFill>
                  <a:schemeClr val="bg1"/>
                </a:solidFill>
              </a:rPr>
              <a:t>POBRESA ENERGÈTICA 2025 </a:t>
            </a:r>
          </a:p>
        </p:txBody>
      </p:sp>
      <p:graphicFrame>
        <p:nvGraphicFramePr>
          <p:cNvPr id="31" name="Tabla 11">
            <a:extLst>
              <a:ext uri="{FF2B5EF4-FFF2-40B4-BE49-F238E27FC236}">
                <a16:creationId xmlns:a16="http://schemas.microsoft.com/office/drawing/2014/main" id="{0994E30D-33AA-4816-B019-25EFEB752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51207"/>
              </p:ext>
            </p:extLst>
          </p:nvPr>
        </p:nvGraphicFramePr>
        <p:xfrm>
          <a:off x="1583573" y="1929680"/>
          <a:ext cx="7131520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31520">
                  <a:extLst>
                    <a:ext uri="{9D8B030D-6E8A-4147-A177-3AD203B41FA5}">
                      <a16:colId xmlns:a16="http://schemas.microsoft.com/office/drawing/2014/main" val="2349592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1800" b="1" kern="1200" dirty="0">
                          <a:solidFill>
                            <a:schemeClr val="bg1"/>
                          </a:solidFill>
                        </a:rPr>
                        <a:t>AIGUA</a:t>
                      </a:r>
                      <a:endParaRPr lang="ca-E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7" marR="89637"/>
                </a:tc>
                <a:extLst>
                  <a:ext uri="{0D108BD9-81ED-4DB2-BD59-A6C34878D82A}">
                    <a16:rowId xmlns:a16="http://schemas.microsoft.com/office/drawing/2014/main" val="3700356235"/>
                  </a:ext>
                </a:extLst>
              </a:tr>
            </a:tbl>
          </a:graphicData>
        </a:graphic>
      </p:graphicFrame>
      <p:graphicFrame>
        <p:nvGraphicFramePr>
          <p:cNvPr id="33" name="Tabla 24">
            <a:extLst>
              <a:ext uri="{FF2B5EF4-FFF2-40B4-BE49-F238E27FC236}">
                <a16:creationId xmlns:a16="http://schemas.microsoft.com/office/drawing/2014/main" id="{23432330-46DA-4FD9-AA42-C54D6151D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061208"/>
              </p:ext>
            </p:extLst>
          </p:nvPr>
        </p:nvGraphicFramePr>
        <p:xfrm>
          <a:off x="1600216" y="3621327"/>
          <a:ext cx="7098788" cy="365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098788">
                  <a:extLst>
                    <a:ext uri="{9D8B030D-6E8A-4147-A177-3AD203B41FA5}">
                      <a16:colId xmlns:a16="http://schemas.microsoft.com/office/drawing/2014/main" val="2288931621"/>
                    </a:ext>
                  </a:extLst>
                </a:gridCol>
              </a:tblGrid>
              <a:tr h="305632">
                <a:tc>
                  <a:txBody>
                    <a:bodyPr/>
                    <a:lstStyle/>
                    <a:p>
                      <a:r>
                        <a:rPr lang="ca-ES" dirty="0"/>
                        <a:t>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196253"/>
                  </a:ext>
                </a:extLst>
              </a:tr>
            </a:tbl>
          </a:graphicData>
        </a:graphic>
      </p:graphicFrame>
      <p:grpSp>
        <p:nvGrpSpPr>
          <p:cNvPr id="34" name="Grupo 33">
            <a:extLst>
              <a:ext uri="{FF2B5EF4-FFF2-40B4-BE49-F238E27FC236}">
                <a16:creationId xmlns:a16="http://schemas.microsoft.com/office/drawing/2014/main" id="{2D052B1B-0979-468C-9825-B9644B0C52C4}"/>
              </a:ext>
            </a:extLst>
          </p:cNvPr>
          <p:cNvGrpSpPr/>
          <p:nvPr/>
        </p:nvGrpSpPr>
        <p:grpSpPr>
          <a:xfrm>
            <a:off x="1583573" y="2300519"/>
            <a:ext cx="7132075" cy="916901"/>
            <a:chOff x="1063439" y="1442722"/>
            <a:chExt cx="6867006" cy="872921"/>
          </a:xfrm>
          <a:solidFill>
            <a:schemeClr val="accent2">
              <a:lumMod val="20000"/>
              <a:lumOff val="80000"/>
            </a:schemeClr>
          </a:solidFill>
        </p:grpSpPr>
        <p:graphicFrame>
          <p:nvGraphicFramePr>
            <p:cNvPr id="35" name="Tabla 11">
              <a:extLst>
                <a:ext uri="{FF2B5EF4-FFF2-40B4-BE49-F238E27FC236}">
                  <a16:creationId xmlns:a16="http://schemas.microsoft.com/office/drawing/2014/main" id="{2EC6FDB5-B62C-45C7-A69C-9184630E69A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23477130"/>
                </p:ext>
              </p:extLst>
            </p:nvPr>
          </p:nvGraphicFramePr>
          <p:xfrm>
            <a:off x="1063439" y="1442722"/>
            <a:ext cx="6867006" cy="512003"/>
          </p:xfrm>
          <a:graphic>
            <a:graphicData uri="http://schemas.openxmlformats.org/drawingml/2006/table">
              <a:tbl>
                <a:tblPr firstRow="1" bandRow="1">
                  <a:tableStyleId>{69CF1AB2-1976-4502-BF36-3FF5EA218861}</a:tableStyleId>
                </a:tblPr>
                <a:tblGrid>
                  <a:gridCol w="1457261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738360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206796">
                    <a:extLst>
                      <a:ext uri="{9D8B030D-6E8A-4147-A177-3AD203B41FA5}">
                        <a16:colId xmlns:a16="http://schemas.microsoft.com/office/drawing/2014/main" val="4176053068"/>
                      </a:ext>
                    </a:extLst>
                  </a:gridCol>
                  <a:gridCol w="1436661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92997">
                    <a:extLst>
                      <a:ext uri="{9D8B030D-6E8A-4147-A177-3AD203B41FA5}">
                        <a16:colId xmlns:a16="http://schemas.microsoft.com/office/drawing/2014/main" val="3645265343"/>
                      </a:ext>
                    </a:extLst>
                  </a:gridCol>
                </a:tblGrid>
                <a:tr h="537799"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Empresa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Número de persones 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Citades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Compareixen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Vulnerables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  <p:graphicFrame>
          <p:nvGraphicFramePr>
            <p:cNvPr id="36" name="Tabla 11">
              <a:extLst>
                <a:ext uri="{FF2B5EF4-FFF2-40B4-BE49-F238E27FC236}">
                  <a16:creationId xmlns:a16="http://schemas.microsoft.com/office/drawing/2014/main" id="{064E14D8-8D71-4F98-9868-A45E7060943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34886746"/>
                </p:ext>
              </p:extLst>
            </p:nvPr>
          </p:nvGraphicFramePr>
          <p:xfrm>
            <a:off x="1063440" y="1962591"/>
            <a:ext cx="6857951" cy="35305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453390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728546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224965">
                    <a:extLst>
                      <a:ext uri="{9D8B030D-6E8A-4147-A177-3AD203B41FA5}">
                        <a16:colId xmlns:a16="http://schemas.microsoft.com/office/drawing/2014/main" val="263250785"/>
                      </a:ext>
                    </a:extLst>
                  </a:gridCol>
                  <a:gridCol w="1435608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80161">
                    <a:extLst>
                      <a:ext uri="{9D8B030D-6E8A-4147-A177-3AD203B41FA5}">
                        <a16:colId xmlns:a16="http://schemas.microsoft.com/office/drawing/2014/main" val="1923841028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AGBAR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93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90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3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3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6E94E352-3F7A-4BD1-80D6-2B46E32BA281}"/>
              </a:ext>
            </a:extLst>
          </p:cNvPr>
          <p:cNvGrpSpPr/>
          <p:nvPr/>
        </p:nvGrpSpPr>
        <p:grpSpPr>
          <a:xfrm>
            <a:off x="1600216" y="3930674"/>
            <a:ext cx="7098788" cy="895911"/>
            <a:chOff x="1127483" y="2949976"/>
            <a:chExt cx="1425089" cy="884117"/>
          </a:xfrm>
        </p:grpSpPr>
        <p:graphicFrame>
          <p:nvGraphicFramePr>
            <p:cNvPr id="38" name="Tabla 11">
              <a:extLst>
                <a:ext uri="{FF2B5EF4-FFF2-40B4-BE49-F238E27FC236}">
                  <a16:creationId xmlns:a16="http://schemas.microsoft.com/office/drawing/2014/main" id="{EE886BC1-15F5-4513-A550-DBC96ACC71F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94940505"/>
                </p:ext>
              </p:extLst>
            </p:nvPr>
          </p:nvGraphicFramePr>
          <p:xfrm>
            <a:off x="1127483" y="3468135"/>
            <a:ext cx="1425089" cy="365958"/>
          </p:xfrm>
          <a:graphic>
            <a:graphicData uri="http://schemas.openxmlformats.org/drawingml/2006/table">
              <a:tbl>
                <a:tblPr firstRow="1" bandRow="1">
                  <a:tableStyleId>{69CF1AB2-1976-4502-BF36-3FF5EA218861}</a:tableStyleId>
                </a:tblPr>
                <a:tblGrid>
                  <a:gridCol w="1472365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731079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243584">
                    <a:extLst>
                      <a:ext uri="{9D8B030D-6E8A-4147-A177-3AD203B41FA5}">
                        <a16:colId xmlns:a16="http://schemas.microsoft.com/office/drawing/2014/main" val="263250785"/>
                      </a:ext>
                    </a:extLst>
                  </a:gridCol>
                  <a:gridCol w="1446353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05409">
                    <a:extLst>
                      <a:ext uri="{9D8B030D-6E8A-4147-A177-3AD203B41FA5}">
                        <a16:colId xmlns:a16="http://schemas.microsoft.com/office/drawing/2014/main" val="389482585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VITOGAS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  <p:graphicFrame>
          <p:nvGraphicFramePr>
            <p:cNvPr id="39" name="Tabla 11">
              <a:extLst>
                <a:ext uri="{FF2B5EF4-FFF2-40B4-BE49-F238E27FC236}">
                  <a16:creationId xmlns:a16="http://schemas.microsoft.com/office/drawing/2014/main" id="{98161B0D-C5DD-40D8-89CA-B63D494D8B6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655587"/>
                </p:ext>
              </p:extLst>
            </p:nvPr>
          </p:nvGraphicFramePr>
          <p:xfrm>
            <a:off x="1127483" y="2949976"/>
            <a:ext cx="1425089" cy="511339"/>
          </p:xfrm>
          <a:graphic>
            <a:graphicData uri="http://schemas.openxmlformats.org/drawingml/2006/table">
              <a:tbl>
                <a:tblPr firstRow="1" bandRow="1">
                  <a:tableStyleId>{69CF1AB2-1976-4502-BF36-3FF5EA218861}</a:tableStyleId>
                </a:tblPr>
                <a:tblGrid>
                  <a:gridCol w="1466715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735494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231640">
                    <a:extLst>
                      <a:ext uri="{9D8B030D-6E8A-4147-A177-3AD203B41FA5}">
                        <a16:colId xmlns:a16="http://schemas.microsoft.com/office/drawing/2014/main" val="4176053068"/>
                      </a:ext>
                    </a:extLst>
                  </a:gridCol>
                  <a:gridCol w="1446245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18694">
                    <a:extLst>
                      <a:ext uri="{9D8B030D-6E8A-4147-A177-3AD203B41FA5}">
                        <a16:colId xmlns:a16="http://schemas.microsoft.com/office/drawing/2014/main" val="1258339151"/>
                      </a:ext>
                    </a:extLst>
                  </a:gridCol>
                </a:tblGrid>
                <a:tr h="516013"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Empresa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Número de persones 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Citades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Compareixen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Vulnerables</a:t>
                        </a:r>
                      </a:p>
                      <a:p>
                        <a:endParaRPr lang="ca-ES" sz="1400" dirty="0">
                          <a:solidFill>
                            <a:schemeClr val="bg1"/>
                          </a:solidFill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7B24B45C-5935-484B-8832-D66D30C9D236}"/>
              </a:ext>
            </a:extLst>
          </p:cNvPr>
          <p:cNvGrpSpPr/>
          <p:nvPr/>
        </p:nvGrpSpPr>
        <p:grpSpPr>
          <a:xfrm>
            <a:off x="1600216" y="5463295"/>
            <a:ext cx="7147066" cy="891272"/>
            <a:chOff x="1127482" y="3386952"/>
            <a:chExt cx="1423263" cy="891272"/>
          </a:xfrm>
        </p:grpSpPr>
        <p:graphicFrame>
          <p:nvGraphicFramePr>
            <p:cNvPr id="41" name="Tabla 11">
              <a:extLst>
                <a:ext uri="{FF2B5EF4-FFF2-40B4-BE49-F238E27FC236}">
                  <a16:creationId xmlns:a16="http://schemas.microsoft.com/office/drawing/2014/main" id="{35C7C2E1-FD6B-4C36-93B6-BAE4762A972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53064801"/>
                </p:ext>
              </p:extLst>
            </p:nvPr>
          </p:nvGraphicFramePr>
          <p:xfrm>
            <a:off x="1127483" y="3907384"/>
            <a:ext cx="1423262" cy="370840"/>
          </p:xfrm>
          <a:graphic>
            <a:graphicData uri="http://schemas.openxmlformats.org/drawingml/2006/table">
              <a:tbl>
                <a:tblPr firstRow="1" bandRow="1">
                  <a:tableStyleId>{69CF1AB2-1976-4502-BF36-3FF5EA218861}</a:tableStyleId>
                </a:tblPr>
                <a:tblGrid>
                  <a:gridCol w="1466715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739281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225296">
                    <a:extLst>
                      <a:ext uri="{9D8B030D-6E8A-4147-A177-3AD203B41FA5}">
                        <a16:colId xmlns:a16="http://schemas.microsoft.com/office/drawing/2014/main" val="263250785"/>
                      </a:ext>
                    </a:extLst>
                  </a:gridCol>
                  <a:gridCol w="1453896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61872">
                    <a:extLst>
                      <a:ext uri="{9D8B030D-6E8A-4147-A177-3AD203B41FA5}">
                        <a16:colId xmlns:a16="http://schemas.microsoft.com/office/drawing/2014/main" val="389482585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endParaRPr lang="ca-ES" sz="1400" dirty="0">
                          <a:solidFill>
                            <a:schemeClr val="bg1"/>
                          </a:solidFill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174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124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9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  <p:graphicFrame>
          <p:nvGraphicFramePr>
            <p:cNvPr id="42" name="Tabla 11">
              <a:extLst>
                <a:ext uri="{FF2B5EF4-FFF2-40B4-BE49-F238E27FC236}">
                  <a16:creationId xmlns:a16="http://schemas.microsoft.com/office/drawing/2014/main" id="{8D6AF183-E12D-47D2-AC9E-9C200F1D9A3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66274433"/>
                </p:ext>
              </p:extLst>
            </p:nvPr>
          </p:nvGraphicFramePr>
          <p:xfrm>
            <a:off x="1127482" y="3386952"/>
            <a:ext cx="1421442" cy="518160"/>
          </p:xfrm>
          <a:graphic>
            <a:graphicData uri="http://schemas.openxmlformats.org/drawingml/2006/table">
              <a:tbl>
                <a:tblPr firstRow="1" bandRow="1">
                  <a:tableStyleId>{69CF1AB2-1976-4502-BF36-3FF5EA218861}</a:tableStyleId>
                </a:tblPr>
                <a:tblGrid>
                  <a:gridCol w="1466715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735494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231640">
                    <a:extLst>
                      <a:ext uri="{9D8B030D-6E8A-4147-A177-3AD203B41FA5}">
                        <a16:colId xmlns:a16="http://schemas.microsoft.com/office/drawing/2014/main" val="4176053068"/>
                      </a:ext>
                    </a:extLst>
                  </a:gridCol>
                  <a:gridCol w="1446245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57827">
                    <a:extLst>
                      <a:ext uri="{9D8B030D-6E8A-4147-A177-3AD203B41FA5}">
                        <a16:colId xmlns:a16="http://schemas.microsoft.com/office/drawing/2014/main" val="1258339151"/>
                      </a:ext>
                    </a:extLst>
                  </a:gridCol>
                </a:tblGrid>
                <a:tr h="309563"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Nº Empreses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Número de persones 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Citades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Compareixen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Vulnerables</a:t>
                        </a:r>
                      </a:p>
                      <a:p>
                        <a:endParaRPr lang="ca-ES" sz="1400" dirty="0">
                          <a:solidFill>
                            <a:schemeClr val="bg1"/>
                          </a:solidFill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</p:grpSp>
      <p:graphicFrame>
        <p:nvGraphicFramePr>
          <p:cNvPr id="43" name="Tabla 24">
            <a:extLst>
              <a:ext uri="{FF2B5EF4-FFF2-40B4-BE49-F238E27FC236}">
                <a16:creationId xmlns:a16="http://schemas.microsoft.com/office/drawing/2014/main" id="{FA63E17B-6030-4179-86DE-B15B0755F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242441"/>
              </p:ext>
            </p:extLst>
          </p:nvPr>
        </p:nvGraphicFramePr>
        <p:xfrm>
          <a:off x="1600216" y="5085544"/>
          <a:ext cx="7147065" cy="365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47065">
                  <a:extLst>
                    <a:ext uri="{9D8B030D-6E8A-4147-A177-3AD203B41FA5}">
                      <a16:colId xmlns:a16="http://schemas.microsoft.com/office/drawing/2014/main" val="2288931621"/>
                    </a:ext>
                  </a:extLst>
                </a:gridCol>
              </a:tblGrid>
              <a:tr h="356766">
                <a:tc>
                  <a:txBody>
                    <a:bodyPr/>
                    <a:lstStyle/>
                    <a:p>
                      <a:r>
                        <a:rPr lang="ca-ES" dirty="0"/>
                        <a:t>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196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739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F77EF78-929E-8C63-F2B2-8583F06C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07" y="507582"/>
            <a:ext cx="9404723" cy="12846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a-ES" sz="3600" dirty="0">
                <a:solidFill>
                  <a:schemeClr val="bg1"/>
                </a:solidFill>
              </a:rPr>
              <a:t>PROCEDIMENTS JUDICIALS HABITATGE 2025 </a:t>
            </a:r>
          </a:p>
        </p:txBody>
      </p:sp>
      <p:graphicFrame>
        <p:nvGraphicFramePr>
          <p:cNvPr id="9" name="Contenidor de contingut 8">
            <a:extLst>
              <a:ext uri="{FF2B5EF4-FFF2-40B4-BE49-F238E27FC236}">
                <a16:creationId xmlns:a16="http://schemas.microsoft.com/office/drawing/2014/main" id="{7ABC5879-C9AB-A734-5801-9D253B63140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0261992"/>
              </p:ext>
            </p:extLst>
          </p:nvPr>
        </p:nvGraphicFramePr>
        <p:xfrm>
          <a:off x="1101083" y="2315582"/>
          <a:ext cx="8839623" cy="14701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72947">
                  <a:extLst>
                    <a:ext uri="{9D8B030D-6E8A-4147-A177-3AD203B41FA5}">
                      <a16:colId xmlns:a16="http://schemas.microsoft.com/office/drawing/2014/main" val="1428157328"/>
                    </a:ext>
                  </a:extLst>
                </a:gridCol>
                <a:gridCol w="1766669">
                  <a:extLst>
                    <a:ext uri="{9D8B030D-6E8A-4147-A177-3AD203B41FA5}">
                      <a16:colId xmlns:a16="http://schemas.microsoft.com/office/drawing/2014/main" val="3516557273"/>
                    </a:ext>
                  </a:extLst>
                </a:gridCol>
                <a:gridCol w="1766669">
                  <a:extLst>
                    <a:ext uri="{9D8B030D-6E8A-4147-A177-3AD203B41FA5}">
                      <a16:colId xmlns:a16="http://schemas.microsoft.com/office/drawing/2014/main" val="1292020068"/>
                    </a:ext>
                  </a:extLst>
                </a:gridCol>
                <a:gridCol w="1766669">
                  <a:extLst>
                    <a:ext uri="{9D8B030D-6E8A-4147-A177-3AD203B41FA5}">
                      <a16:colId xmlns:a16="http://schemas.microsoft.com/office/drawing/2014/main" val="2265127735"/>
                    </a:ext>
                  </a:extLst>
                </a:gridCol>
                <a:gridCol w="1766669">
                  <a:extLst>
                    <a:ext uri="{9D8B030D-6E8A-4147-A177-3AD203B41FA5}">
                      <a16:colId xmlns:a16="http://schemas.microsoft.com/office/drawing/2014/main" val="1274718548"/>
                    </a:ext>
                  </a:extLst>
                </a:gridCol>
              </a:tblGrid>
              <a:tr h="76277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a-ES" sz="1600" kern="1200" baseline="0" dirty="0">
                          <a:solidFill>
                            <a:schemeClr val="bg1"/>
                          </a:solidFill>
                        </a:rPr>
                        <a:t>Oficis rebuts</a:t>
                      </a:r>
                      <a:endParaRPr lang="ca-ES" sz="16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a-ES" sz="1600" kern="1200" baseline="0" dirty="0">
                          <a:solidFill>
                            <a:schemeClr val="bg1"/>
                          </a:solidFill>
                        </a:rPr>
                        <a:t>Oficis amb ordre de desnonament</a:t>
                      </a:r>
                      <a:endParaRPr lang="ca-ES" sz="16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a-ES" sz="1600" kern="1200" baseline="0" dirty="0">
                          <a:solidFill>
                            <a:schemeClr val="bg1"/>
                          </a:solidFill>
                        </a:rPr>
                        <a:t>Informes enviats</a:t>
                      </a:r>
                      <a:endParaRPr lang="ca-ES" sz="16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a-ES" sz="1600" kern="1200" baseline="0" dirty="0">
                          <a:solidFill>
                            <a:schemeClr val="bg1"/>
                          </a:solidFill>
                        </a:rPr>
                        <a:t>Procediments aturats i posposats</a:t>
                      </a:r>
                      <a:endParaRPr lang="ca-ES" sz="16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a-ES" sz="1600" kern="1200" baseline="0" dirty="0">
                          <a:solidFill>
                            <a:schemeClr val="bg1"/>
                          </a:solidFill>
                        </a:rPr>
                        <a:t>Desallotjaments executats</a:t>
                      </a:r>
                      <a:endParaRPr lang="ca-ES" sz="16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17692"/>
                  </a:ext>
                </a:extLst>
              </a:tr>
              <a:tr h="647171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92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427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AA4F979-B15C-4BFF-AC89-098BEBC9CB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ACTIVITATS PER SENSIBILITZACIÓ D’IGUALTAT 2025 </a:t>
            </a:r>
          </a:p>
        </p:txBody>
      </p:sp>
      <p:graphicFrame>
        <p:nvGraphicFramePr>
          <p:cNvPr id="10" name="Taula 10">
            <a:extLst>
              <a:ext uri="{FF2B5EF4-FFF2-40B4-BE49-F238E27FC236}">
                <a16:creationId xmlns:a16="http://schemas.microsoft.com/office/drawing/2014/main" id="{30DDDA56-1FE0-4C67-AEFC-E569D4A0468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9079966"/>
              </p:ext>
            </p:extLst>
          </p:nvPr>
        </p:nvGraphicFramePr>
        <p:xfrm>
          <a:off x="677864" y="2061976"/>
          <a:ext cx="8596312" cy="3351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39924">
                  <a:extLst>
                    <a:ext uri="{9D8B030D-6E8A-4147-A177-3AD203B41FA5}">
                      <a16:colId xmlns:a16="http://schemas.microsoft.com/office/drawing/2014/main" val="3663952574"/>
                    </a:ext>
                  </a:extLst>
                </a:gridCol>
                <a:gridCol w="1639924">
                  <a:extLst>
                    <a:ext uri="{9D8B030D-6E8A-4147-A177-3AD203B41FA5}">
                      <a16:colId xmlns:a16="http://schemas.microsoft.com/office/drawing/2014/main" val="4000656667"/>
                    </a:ext>
                  </a:extLst>
                </a:gridCol>
                <a:gridCol w="1639924">
                  <a:extLst>
                    <a:ext uri="{9D8B030D-6E8A-4147-A177-3AD203B41FA5}">
                      <a16:colId xmlns:a16="http://schemas.microsoft.com/office/drawing/2014/main" val="537769281"/>
                    </a:ext>
                  </a:extLst>
                </a:gridCol>
                <a:gridCol w="1838270">
                  <a:extLst>
                    <a:ext uri="{9D8B030D-6E8A-4147-A177-3AD203B41FA5}">
                      <a16:colId xmlns:a16="http://schemas.microsoft.com/office/drawing/2014/main" val="653095783"/>
                    </a:ext>
                  </a:extLst>
                </a:gridCol>
                <a:gridCol w="1838270">
                  <a:extLst>
                    <a:ext uri="{9D8B030D-6E8A-4147-A177-3AD203B41FA5}">
                      <a16:colId xmlns:a16="http://schemas.microsoft.com/office/drawing/2014/main" val="3111541616"/>
                    </a:ext>
                  </a:extLst>
                </a:gridCol>
              </a:tblGrid>
              <a:tr h="927952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DADES SIGNIFICATIVES 8M I 25N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2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/>
                        <a:t>POBLACIÓ GENERAL</a:t>
                      </a:r>
                    </a:p>
                    <a:p>
                      <a:pPr algn="ctr"/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2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/>
                        <a:t>CENTRE ESCOLAR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/>
                        <a:t>ENTITATS</a:t>
                      </a:r>
                    </a:p>
                    <a:p>
                      <a:pPr algn="ctr"/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200" b="1" kern="1200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1" kern="1200" dirty="0">
                          <a:solidFill>
                            <a:schemeClr val="bg1"/>
                          </a:solidFill>
                        </a:rPr>
                        <a:t>INFANTIL (MARES/PARES)</a:t>
                      </a:r>
                    </a:p>
                    <a:p>
                      <a:pPr algn="ctr"/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dirty="0"/>
                    </a:p>
                    <a:p>
                      <a:pPr algn="ctr"/>
                      <a:r>
                        <a:rPr lang="ca-E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65459"/>
                  </a:ext>
                </a:extLst>
              </a:tr>
              <a:tr h="401413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ACTIVITATS</a:t>
                      </a:r>
                    </a:p>
                    <a:p>
                      <a:pPr algn="ctr"/>
                      <a:r>
                        <a:rPr lang="ca-ES" sz="1050" dirty="0"/>
                        <a:t>(EXPOSICIONS, TAULA RODONA...)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endParaRPr lang="ca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417026"/>
                  </a:ext>
                </a:extLst>
              </a:tr>
              <a:tr h="302734"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  <a:p>
                      <a:pPr algn="ctr"/>
                      <a:r>
                        <a:rPr lang="ca-ES" sz="1200" dirty="0"/>
                        <a:t>XERRADES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endParaRPr lang="ca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endParaRPr lang="ca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747652"/>
                  </a:ext>
                </a:extLst>
              </a:tr>
              <a:tr h="423828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ESPECTACLE CONTA CONTES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endParaRPr lang="ca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6547"/>
                  </a:ext>
                </a:extLst>
              </a:tr>
              <a:tr h="302734"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  <a:p>
                      <a:pPr algn="ctr"/>
                      <a:r>
                        <a:rPr lang="ca-ES" sz="1200" dirty="0"/>
                        <a:t>TALLERS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180785"/>
                  </a:ext>
                </a:extLst>
              </a:tr>
              <a:tr h="302734"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  <a:p>
                      <a:pPr algn="ctr"/>
                      <a:r>
                        <a:rPr lang="ca-ES" sz="12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60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202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5EE68FF-0D57-4DAA-AEE7-615FD8B95B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0" y="408524"/>
            <a:ext cx="8596312" cy="734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a-ES" sz="3600" dirty="0">
                <a:solidFill>
                  <a:schemeClr val="bg1"/>
                </a:solidFill>
              </a:rPr>
              <a:t>GENT GRAN  2025 </a:t>
            </a:r>
            <a:br>
              <a:rPr lang="ca-ES" sz="3600" dirty="0"/>
            </a:b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F5298586-1CF2-D09B-0C83-E6648763DE9C}"/>
              </a:ext>
            </a:extLst>
          </p:cNvPr>
          <p:cNvSpPr txBox="1"/>
          <p:nvPr/>
        </p:nvSpPr>
        <p:spPr>
          <a:xfrm>
            <a:off x="3049524" y="3295073"/>
            <a:ext cx="60990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DES SIGNIFICATIVES 8M I 25N</a:t>
            </a:r>
          </a:p>
        </p:txBody>
      </p:sp>
      <p:graphicFrame>
        <p:nvGraphicFramePr>
          <p:cNvPr id="9" name="Taula 8">
            <a:extLst>
              <a:ext uri="{FF2B5EF4-FFF2-40B4-BE49-F238E27FC236}">
                <a16:creationId xmlns:a16="http://schemas.microsoft.com/office/drawing/2014/main" id="{451B8745-7F3A-4B57-F6B7-857C25F0F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33943"/>
              </p:ext>
            </p:extLst>
          </p:nvPr>
        </p:nvGraphicFramePr>
        <p:xfrm>
          <a:off x="677860" y="1632345"/>
          <a:ext cx="8596311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2256500061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4092165688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8525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TALLERS O 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Nº tallers o 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Persones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199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Taller qualitat de vida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 (anual)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440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Taller de memòria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 (trimestral)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611149"/>
                  </a:ext>
                </a:extLst>
              </a:tr>
            </a:tbl>
          </a:graphicData>
        </a:graphic>
      </p:graphicFrame>
      <p:graphicFrame>
        <p:nvGraphicFramePr>
          <p:cNvPr id="10" name="Taula 9">
            <a:extLst>
              <a:ext uri="{FF2B5EF4-FFF2-40B4-BE49-F238E27FC236}">
                <a16:creationId xmlns:a16="http://schemas.microsoft.com/office/drawing/2014/main" id="{B787A321-10DC-4432-3B8C-22884F84B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368949"/>
              </p:ext>
            </p:extLst>
          </p:nvPr>
        </p:nvGraphicFramePr>
        <p:xfrm>
          <a:off x="677860" y="3019969"/>
          <a:ext cx="8596312" cy="147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3341649231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659844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Actes homenatge i festius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Persones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06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Homenatge majors de 90 anys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9 persones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6101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a-ES" dirty="0"/>
                        <a:t>Medalla centenària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97698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a-ES" dirty="0"/>
                        <a:t>Dinar de la gent gran 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406 persones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686116"/>
                  </a:ext>
                </a:extLst>
              </a:tr>
            </a:tbl>
          </a:graphicData>
        </a:graphic>
      </p:graphicFrame>
      <p:graphicFrame>
        <p:nvGraphicFramePr>
          <p:cNvPr id="11" name="Taula 10">
            <a:extLst>
              <a:ext uri="{FF2B5EF4-FFF2-40B4-BE49-F238E27FC236}">
                <a16:creationId xmlns:a16="http://schemas.microsoft.com/office/drawing/2014/main" id="{E057E601-DAEC-8FEF-166C-F9A218079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12019"/>
              </p:ext>
            </p:extLst>
          </p:nvPr>
        </p:nvGraphicFramePr>
        <p:xfrm>
          <a:off x="677861" y="4768273"/>
          <a:ext cx="8596310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98155">
                  <a:extLst>
                    <a:ext uri="{9D8B030D-6E8A-4147-A177-3AD203B41FA5}">
                      <a16:colId xmlns:a16="http://schemas.microsoft.com/office/drawing/2014/main" val="558200145"/>
                    </a:ext>
                  </a:extLst>
                </a:gridCol>
                <a:gridCol w="4298155">
                  <a:extLst>
                    <a:ext uri="{9D8B030D-6E8A-4147-A177-3AD203B41FA5}">
                      <a16:colId xmlns:a16="http://schemas.microsoft.com/office/drawing/2014/main" val="1170024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184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Vitalitza’t  (maig 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768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956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874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40B13-62E1-5B04-ABE3-907EAD1CD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8E35DF8-67D2-1A95-3638-B81AE3F03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0" y="408524"/>
            <a:ext cx="8596312" cy="734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a-ES" sz="3600" dirty="0">
                <a:solidFill>
                  <a:schemeClr val="bg1"/>
                </a:solidFill>
              </a:rPr>
              <a:t>AGERMANAMENT  2025 </a:t>
            </a:r>
            <a:br>
              <a:rPr lang="ca-ES" sz="3600" dirty="0"/>
            </a:b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55238173-8E4D-501B-861F-440E0D0EE31E}"/>
              </a:ext>
            </a:extLst>
          </p:cNvPr>
          <p:cNvSpPr txBox="1"/>
          <p:nvPr/>
        </p:nvSpPr>
        <p:spPr>
          <a:xfrm>
            <a:off x="3049524" y="3295073"/>
            <a:ext cx="60990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DES SIGNIFICATIVES 8M I 25N</a:t>
            </a:r>
          </a:p>
        </p:txBody>
      </p:sp>
      <p:graphicFrame>
        <p:nvGraphicFramePr>
          <p:cNvPr id="10" name="Taula 9">
            <a:extLst>
              <a:ext uri="{FF2B5EF4-FFF2-40B4-BE49-F238E27FC236}">
                <a16:creationId xmlns:a16="http://schemas.microsoft.com/office/drawing/2014/main" id="{282540DD-9440-10B3-6903-A609E51D3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859257"/>
              </p:ext>
            </p:extLst>
          </p:nvPr>
        </p:nvGraphicFramePr>
        <p:xfrm>
          <a:off x="914400" y="3019969"/>
          <a:ext cx="8359772" cy="1010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38430">
                  <a:extLst>
                    <a:ext uri="{9D8B030D-6E8A-4147-A177-3AD203B41FA5}">
                      <a16:colId xmlns:a16="http://schemas.microsoft.com/office/drawing/2014/main" val="3341649231"/>
                    </a:ext>
                  </a:extLst>
                </a:gridCol>
                <a:gridCol w="2121342">
                  <a:extLst>
                    <a:ext uri="{9D8B030D-6E8A-4147-A177-3AD203B41FA5}">
                      <a16:colId xmlns:a16="http://schemas.microsoft.com/office/drawing/2014/main" val="1659844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Actes de sensibilització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06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Concert “Sons </a:t>
                      </a:r>
                      <a:r>
                        <a:rPr lang="ca-ES" dirty="0" err="1"/>
                        <a:t>d’amistat:Santa</a:t>
                      </a:r>
                      <a:r>
                        <a:rPr lang="ca-ES" dirty="0"/>
                        <a:t> Eulàlia toca per </a:t>
                      </a:r>
                      <a:r>
                        <a:rPr lang="ca-ES" dirty="0" err="1"/>
                        <a:t>Blangoua</a:t>
                      </a:r>
                      <a:r>
                        <a:rPr lang="ca-ES" dirty="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11 maig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61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260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a 3">
            <a:extLst>
              <a:ext uri="{FF2B5EF4-FFF2-40B4-BE49-F238E27FC236}">
                <a16:creationId xmlns:a16="http://schemas.microsoft.com/office/drawing/2014/main" id="{727A2117-4961-0300-E5C7-8BCC0AF11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352054"/>
              </p:ext>
            </p:extLst>
          </p:nvPr>
        </p:nvGraphicFramePr>
        <p:xfrm>
          <a:off x="914400" y="3019969"/>
          <a:ext cx="8359772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38430">
                  <a:extLst>
                    <a:ext uri="{9D8B030D-6E8A-4147-A177-3AD203B41FA5}">
                      <a16:colId xmlns:a16="http://schemas.microsoft.com/office/drawing/2014/main" val="3341649231"/>
                    </a:ext>
                  </a:extLst>
                </a:gridCol>
                <a:gridCol w="2121342">
                  <a:extLst>
                    <a:ext uri="{9D8B030D-6E8A-4147-A177-3AD203B41FA5}">
                      <a16:colId xmlns:a16="http://schemas.microsoft.com/office/drawing/2014/main" val="1659844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Nous projectes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06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Guia de Benestar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Desembre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61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Licitació 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Octubre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819794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4B4EA8DC-692D-1BA0-C646-E957F5DEDA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0" y="408524"/>
            <a:ext cx="8596312" cy="734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a-ES" sz="3600" dirty="0">
                <a:solidFill>
                  <a:schemeClr val="bg1"/>
                </a:solidFill>
              </a:rPr>
              <a:t>NOUS PROJECTES 2025 </a:t>
            </a:r>
            <a:br>
              <a:rPr lang="ca-ES" sz="3600" dirty="0"/>
            </a:b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1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887239" y="465268"/>
            <a:ext cx="10464383" cy="9645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dirty="0">
                <a:solidFill>
                  <a:prstClr val="white"/>
                </a:solidFill>
              </a:rPr>
              <a:t> </a:t>
            </a:r>
            <a:r>
              <a:rPr lang="es-ES" sz="3600" cap="all" dirty="0">
                <a:solidFill>
                  <a:schemeClr val="bg1"/>
                </a:solidFill>
              </a:rPr>
              <a:t>Visites/</a:t>
            </a:r>
            <a:r>
              <a:rPr lang="ca-ES" sz="3600" cap="all" dirty="0">
                <a:solidFill>
                  <a:schemeClr val="bg1"/>
                </a:solidFill>
              </a:rPr>
              <a:t>trucades</a:t>
            </a:r>
            <a:r>
              <a:rPr lang="es-ES" sz="3600" cap="all" dirty="0">
                <a:solidFill>
                  <a:schemeClr val="bg1"/>
                </a:solidFill>
              </a:rPr>
              <a:t>  Serveis Socials 2025 </a:t>
            </a:r>
            <a:endParaRPr lang="ca-ES" sz="3600" cap="all" dirty="0">
              <a:solidFill>
                <a:schemeClr val="bg1"/>
              </a:solidFill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533223175"/>
              </p:ext>
            </p:extLst>
          </p:nvPr>
        </p:nvGraphicFramePr>
        <p:xfrm>
          <a:off x="6871580" y="1602833"/>
          <a:ext cx="4853764" cy="433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7 Conector recto de flecha"/>
          <p:cNvCxnSpPr/>
          <p:nvPr/>
        </p:nvCxnSpPr>
        <p:spPr>
          <a:xfrm>
            <a:off x="2662762" y="3866605"/>
            <a:ext cx="0" cy="738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469426"/>
              </p:ext>
            </p:extLst>
          </p:nvPr>
        </p:nvGraphicFramePr>
        <p:xfrm>
          <a:off x="887239" y="2100404"/>
          <a:ext cx="3573625" cy="38404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66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173">
                <a:tc gridSpan="2"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Visites / trucades </a:t>
                      </a:r>
                    </a:p>
                    <a:p>
                      <a:pPr algn="ctr"/>
                      <a:r>
                        <a:rPr lang="ca-ES" noProof="0" dirty="0"/>
                        <a:t>Oficines Serveis Socials 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6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a-ES" sz="1800" kern="1200" noProof="0" dirty="0">
                          <a:solidFill>
                            <a:schemeClr val="dk1"/>
                          </a:solidFill>
                        </a:rPr>
                        <a:t>Trucades rebudes</a:t>
                      </a:r>
                      <a:endParaRPr lang="ca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noProof="0" dirty="0">
                          <a:solidFill>
                            <a:schemeClr val="dk1"/>
                          </a:solidFill>
                        </a:rPr>
                        <a:t>3.692</a:t>
                      </a:r>
                      <a:endParaRPr lang="ca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550">
                <a:tc>
                  <a:txBody>
                    <a:bodyPr/>
                    <a:lstStyle/>
                    <a:p>
                      <a:r>
                        <a:rPr lang="ca-ES" noProof="0" dirty="0"/>
                        <a:t>Trucades realitzades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2.328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165">
                <a:tc>
                  <a:txBody>
                    <a:bodyPr/>
                    <a:lstStyle/>
                    <a:p>
                      <a:r>
                        <a:rPr lang="ca-ES" noProof="0" dirty="0"/>
                        <a:t>Recepció de visites</a:t>
                      </a:r>
                    </a:p>
                    <a:p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3.437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5 Tabla">
            <a:extLst>
              <a:ext uri="{FF2B5EF4-FFF2-40B4-BE49-F238E27FC236}">
                <a16:creationId xmlns:a16="http://schemas.microsoft.com/office/drawing/2014/main" id="{92616826-C475-41B3-A809-593288BF6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44267"/>
              </p:ext>
            </p:extLst>
          </p:nvPr>
        </p:nvGraphicFramePr>
        <p:xfrm>
          <a:off x="4460864" y="4807390"/>
          <a:ext cx="2482108" cy="11335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3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910">
                <a:tc>
                  <a:txBody>
                    <a:bodyPr/>
                    <a:lstStyle/>
                    <a:p>
                      <a:r>
                        <a:rPr lang="ca-ES" sz="1400" b="0" baseline="0" noProof="0" dirty="0"/>
                        <a:t>Servei Orient.</a:t>
                      </a:r>
                      <a:r>
                        <a:rPr lang="es-ES" sz="1400" b="0" baseline="0" dirty="0"/>
                        <a:t> Jurídica</a:t>
                      </a:r>
                      <a:endParaRPr lang="ca-ES" sz="1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baseline="0" dirty="0">
                          <a:solidFill>
                            <a:schemeClr val="bg1"/>
                          </a:solidFill>
                        </a:rPr>
                        <a:t>89</a:t>
                      </a:r>
                      <a:endParaRPr lang="ca-ES" sz="1400" b="0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03">
                <a:tc>
                  <a:txBody>
                    <a:bodyPr/>
                    <a:lstStyle/>
                    <a:p>
                      <a:r>
                        <a:rPr lang="es-ES" sz="1400" baseline="0" dirty="0"/>
                        <a:t>Serveis Socials</a:t>
                      </a:r>
                      <a:endParaRPr lang="ca-ES" sz="1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baseline="0" dirty="0">
                          <a:solidFill>
                            <a:schemeClr val="bg1"/>
                          </a:solidFill>
                        </a:rPr>
                        <a:t>3.348</a:t>
                      </a:r>
                      <a:endParaRPr lang="ca-ES" sz="1400" b="0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82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0918627"/>
              </p:ext>
            </p:extLst>
          </p:nvPr>
        </p:nvGraphicFramePr>
        <p:xfrm>
          <a:off x="813600" y="1479082"/>
          <a:ext cx="4917243" cy="46705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35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061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Problemàtiques ateses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925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100%  </a:t>
                      </a:r>
                      <a:endParaRPr lang="ca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Econòmiques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/>
                        <a:t>36,76%</a:t>
                      </a:r>
                      <a:endParaRPr lang="ca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Laborals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5,08%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457134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Infància i aprenentatge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/>
                        <a:t>5,30%</a:t>
                      </a:r>
                      <a:endParaRPr lang="ca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Habitatge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/>
                        <a:t>5,62%</a:t>
                      </a:r>
                      <a:endParaRPr lang="ca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Sospita maltractament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/>
                        <a:t>0,97%</a:t>
                      </a:r>
                      <a:endParaRPr lang="ca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Mancances socials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/>
                        <a:t>23,78%</a:t>
                      </a:r>
                      <a:endParaRPr lang="ca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Discapacitat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/>
                        <a:t>7,25%</a:t>
                      </a:r>
                      <a:endParaRPr lang="ca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/>
                        <a:t>Salut i Drogodependències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132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/>
                        <a:t>14,27%</a:t>
                      </a:r>
                      <a:endParaRPr lang="ca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Altres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/>
                        <a:t>0,97%</a:t>
                      </a:r>
                      <a:endParaRPr lang="ca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ítol 1"/>
          <p:cNvSpPr txBox="1">
            <a:spLocks/>
          </p:cNvSpPr>
          <p:nvPr/>
        </p:nvSpPr>
        <p:spPr>
          <a:xfrm>
            <a:off x="813601" y="477672"/>
            <a:ext cx="10759699" cy="8159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PROBLEMÀTIQUES ATESES 2025</a:t>
            </a: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598275413"/>
              </p:ext>
            </p:extLst>
          </p:nvPr>
        </p:nvGraphicFramePr>
        <p:xfrm>
          <a:off x="5613149" y="1479082"/>
          <a:ext cx="5690641" cy="5089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891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790414" y="465268"/>
            <a:ext cx="10228104" cy="954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AJUTS D’URGÈNCIA SOCIAL 2025 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34264"/>
              </p:ext>
            </p:extLst>
          </p:nvPr>
        </p:nvGraphicFramePr>
        <p:xfrm>
          <a:off x="790414" y="1781618"/>
          <a:ext cx="4542077" cy="36964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2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1976">
                <a:tc>
                  <a:txBody>
                    <a:bodyPr/>
                    <a:lstStyle/>
                    <a:p>
                      <a:r>
                        <a:rPr lang="ca-ES" sz="1800" noProof="0" dirty="0">
                          <a:latin typeface="+mn-lt"/>
                        </a:rPr>
                        <a:t>Tipologia ajut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>
                          <a:latin typeface="+mn-lt"/>
                        </a:rPr>
                        <a:t>Nº</a:t>
                      </a:r>
                    </a:p>
                    <a:p>
                      <a:pPr algn="ctr"/>
                      <a:r>
                        <a:rPr lang="ca-ES" sz="1800" noProof="0" dirty="0">
                          <a:latin typeface="+mn-lt"/>
                        </a:rPr>
                        <a:t>Ajuts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>
                          <a:latin typeface="+mn-lt"/>
                        </a:rPr>
                        <a:t>Import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35">
                <a:tc>
                  <a:txBody>
                    <a:bodyPr/>
                    <a:lstStyle/>
                    <a:p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Manutenció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132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33.319,15 €</a:t>
                      </a:r>
                      <a:endParaRPr lang="ca-ES" sz="180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933">
                <a:tc>
                  <a:txBody>
                    <a:bodyPr/>
                    <a:lstStyle/>
                    <a:p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Habitatge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2.598,01 €</a:t>
                      </a:r>
                      <a:endParaRPr lang="ca-ES" sz="180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788">
                <a:tc>
                  <a:txBody>
                    <a:bodyPr/>
                    <a:lstStyle/>
                    <a:p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Desplaçaments</a:t>
                      </a:r>
                      <a:r>
                        <a:rPr lang="ca-ES" sz="180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 i transport</a:t>
                      </a:r>
                      <a:endParaRPr lang="ca-ES" sz="180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21</a:t>
                      </a:r>
                      <a:endParaRPr lang="ca-ES" sz="180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238,47€</a:t>
                      </a:r>
                      <a:endParaRPr lang="ca-ES" sz="180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Subministraments</a:t>
                      </a:r>
                      <a:endParaRPr lang="ca-ES" sz="180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ca-ES" sz="180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1.955,00€</a:t>
                      </a:r>
                      <a:endParaRPr lang="ca-ES" sz="180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Casals d’estiu per infants</a:t>
                      </a:r>
                      <a:endParaRPr lang="ca-ES" sz="1800" b="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23</a:t>
                      </a:r>
                      <a:endParaRPr lang="ca-ES" sz="1800" b="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6.718,00€</a:t>
                      </a:r>
                      <a:endParaRPr lang="ca-ES" sz="1800" b="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168830"/>
                  </a:ext>
                </a:extLst>
              </a:tr>
              <a:tr h="544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1" noProof="0" dirty="0">
                          <a:latin typeface="+mn-lt"/>
                        </a:rPr>
                        <a:t>Total</a:t>
                      </a:r>
                      <a:endParaRPr lang="ca-ES" sz="1800" b="1" i="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181</a:t>
                      </a:r>
                      <a:endParaRPr lang="ca-ES" sz="1800" b="1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44.828,63€</a:t>
                      </a:r>
                      <a:endParaRPr lang="ca-ES" sz="1800" b="1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153258553"/>
              </p:ext>
            </p:extLst>
          </p:nvPr>
        </p:nvGraphicFramePr>
        <p:xfrm>
          <a:off x="5504508" y="1781618"/>
          <a:ext cx="5676522" cy="461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215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790414" y="465268"/>
            <a:ext cx="10228104" cy="954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AJUTS SUBMINISTRAMENTS 2025</a:t>
            </a: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1668DD07-D3EE-4D8D-840B-BAA8450F5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755642"/>
              </p:ext>
            </p:extLst>
          </p:nvPr>
        </p:nvGraphicFramePr>
        <p:xfrm>
          <a:off x="1840466" y="1605029"/>
          <a:ext cx="8128000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0857901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807133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025907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8762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Llum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Aigua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Gas/Gas-</a:t>
                      </a:r>
                      <a:r>
                        <a:rPr lang="ca-ES" dirty="0" err="1"/>
                        <a:t>oil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050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Nº Ajuts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05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Imports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1.995,00€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487875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A149BF65-3CEB-4844-82F9-F6F0941C2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478379"/>
              </p:ext>
            </p:extLst>
          </p:nvPr>
        </p:nvGraphicFramePr>
        <p:xfrm>
          <a:off x="1048379" y="3015817"/>
          <a:ext cx="4360985" cy="365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1DCE55E3-648F-464D-8C96-409EA0EA9F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570825"/>
              </p:ext>
            </p:extLst>
          </p:nvPr>
        </p:nvGraphicFramePr>
        <p:xfrm>
          <a:off x="5409364" y="3241030"/>
          <a:ext cx="552659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699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777237" y="354842"/>
            <a:ext cx="10777453" cy="7627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BANC D’ALIMENTS 2025 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59912"/>
              </p:ext>
            </p:extLst>
          </p:nvPr>
        </p:nvGraphicFramePr>
        <p:xfrm>
          <a:off x="777237" y="1412005"/>
          <a:ext cx="4879643" cy="5120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1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816">
                <a:tc>
                  <a:txBody>
                    <a:bodyPr/>
                    <a:lstStyle/>
                    <a:p>
                      <a:r>
                        <a:rPr lang="ca-ES" noProof="0" dirty="0"/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/>
                        <a:t>Beneficiaris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/>
                        <a:t>Famílies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/>
                        <a:t>Lliuraments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Gener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Febrer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Març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Maig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Juny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Juliol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Agost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Setembre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Octubre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Novembre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Desembre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es-ES" dirty="0"/>
                        <a:t>TOTAL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QuadreDeText 4"/>
          <p:cNvSpPr txBox="1"/>
          <p:nvPr/>
        </p:nvSpPr>
        <p:spPr>
          <a:xfrm>
            <a:off x="6656176" y="1429163"/>
            <a:ext cx="464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bg1"/>
                </a:solidFill>
              </a:rPr>
              <a:t>FAMÍLIES BENEFICIÀRIES 2015-2024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416778939"/>
              </p:ext>
            </p:extLst>
          </p:nvPr>
        </p:nvGraphicFramePr>
        <p:xfrm>
          <a:off x="5982345" y="1798495"/>
          <a:ext cx="5749871" cy="473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982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777237" y="439784"/>
            <a:ext cx="10777453" cy="9268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TARGETA MONEDER SOCIAL 2025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77237" y="1662545"/>
            <a:ext cx="750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graphicFrame>
        <p:nvGraphicFramePr>
          <p:cNvPr id="8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469154"/>
              </p:ext>
            </p:extLst>
          </p:nvPr>
        </p:nvGraphicFramePr>
        <p:xfrm>
          <a:off x="1652099" y="5919453"/>
          <a:ext cx="8679444" cy="4987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96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2775">
                  <a:extLst>
                    <a:ext uri="{9D8B030D-6E8A-4147-A177-3AD203B41FA5}">
                      <a16:colId xmlns:a16="http://schemas.microsoft.com/office/drawing/2014/main" val="438116261"/>
                    </a:ext>
                  </a:extLst>
                </a:gridCol>
              </a:tblGrid>
              <a:tr h="498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noProof="0" dirty="0"/>
                        <a:t>TOTAL FAMÍLIES BENEFICIÀRIES</a:t>
                      </a:r>
                      <a:endParaRPr lang="ca-ES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/>
                        <a:t>24,900 €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80323347"/>
              </p:ext>
            </p:extLst>
          </p:nvPr>
        </p:nvGraphicFramePr>
        <p:xfrm>
          <a:off x="7244598" y="1501255"/>
          <a:ext cx="4310092" cy="439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4216751357"/>
              </p:ext>
            </p:extLst>
          </p:nvPr>
        </p:nvGraphicFramePr>
        <p:xfrm>
          <a:off x="490464" y="1662545"/>
          <a:ext cx="4037892" cy="400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045225641"/>
              </p:ext>
            </p:extLst>
          </p:nvPr>
        </p:nvGraphicFramePr>
        <p:xfrm>
          <a:off x="3855049" y="1634400"/>
          <a:ext cx="4481901" cy="418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9223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720087" y="465267"/>
            <a:ext cx="10777453" cy="10086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AJUTS MATERIAL I SORTIDES ESCOLARS 2025/2026_ok</a:t>
            </a:r>
            <a:endParaRPr lang="ca-ES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958776"/>
              </p:ext>
            </p:extLst>
          </p:nvPr>
        </p:nvGraphicFramePr>
        <p:xfrm>
          <a:off x="777239" y="1726164"/>
          <a:ext cx="5958539" cy="27044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50">
                <a:tc>
                  <a:txBody>
                    <a:bodyPr/>
                    <a:lstStyle/>
                    <a:p>
                      <a:r>
                        <a:rPr lang="ca-ES" noProof="0" dirty="0"/>
                        <a:t>Centre escolar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Sol·licituds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Atorgats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Desestimats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57">
                <a:tc>
                  <a:txBody>
                    <a:bodyPr/>
                    <a:lstStyle/>
                    <a:p>
                      <a:r>
                        <a:rPr lang="ca-ES" noProof="0" dirty="0"/>
                        <a:t>La Sagrera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57">
                <a:tc>
                  <a:txBody>
                    <a:bodyPr/>
                    <a:lstStyle/>
                    <a:p>
                      <a:r>
                        <a:rPr lang="ca-ES" noProof="0" dirty="0"/>
                        <a:t>Ronçana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57">
                <a:tc>
                  <a:txBody>
                    <a:bodyPr/>
                    <a:lstStyle/>
                    <a:p>
                      <a:r>
                        <a:rPr lang="ca-ES" noProof="0" dirty="0"/>
                        <a:t>IES Vall Tenes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57">
                <a:tc>
                  <a:txBody>
                    <a:bodyPr/>
                    <a:lstStyle/>
                    <a:p>
                      <a:r>
                        <a:rPr lang="ca-ES" noProof="0" dirty="0"/>
                        <a:t>Altres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132690"/>
                  </a:ext>
                </a:extLst>
              </a:tr>
              <a:tr h="400657">
                <a:tc>
                  <a:txBody>
                    <a:bodyPr/>
                    <a:lstStyle/>
                    <a:p>
                      <a:r>
                        <a:rPr lang="ca-ES" b="1" noProof="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noProof="0" dirty="0"/>
                        <a:t>109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noProof="0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noProof="0" dirty="0"/>
                        <a:t>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019854"/>
                  </a:ext>
                </a:extLst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242353981"/>
              </p:ext>
            </p:extLst>
          </p:nvPr>
        </p:nvGraphicFramePr>
        <p:xfrm>
          <a:off x="7041735" y="1726163"/>
          <a:ext cx="4455805" cy="401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214938"/>
              </p:ext>
            </p:extLst>
          </p:nvPr>
        </p:nvGraphicFramePr>
        <p:xfrm>
          <a:off x="777239" y="4686239"/>
          <a:ext cx="4804696" cy="128016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271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990">
                <a:tc>
                  <a:txBody>
                    <a:bodyPr/>
                    <a:lstStyle/>
                    <a:p>
                      <a:r>
                        <a:rPr lang="ca-ES" noProof="0" dirty="0"/>
                        <a:t>Import ajuts sortides escolars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b="1" dirty="0">
                          <a:solidFill>
                            <a:schemeClr val="bg1"/>
                          </a:solidFill>
                        </a:rPr>
                        <a:t>14.985,41 €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61">
                <a:tc>
                  <a:txBody>
                    <a:bodyPr/>
                    <a:lstStyle/>
                    <a:p>
                      <a:r>
                        <a:rPr lang="ca-ES" noProof="0" dirty="0"/>
                        <a:t>Import ajuts material escolar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b="1" dirty="0"/>
                        <a:t>6.674 €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451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">
  <a:themeElements>
    <a:clrScheme name="Ió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Disseny personalitzat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12779</TotalTime>
  <Words>1209</Words>
  <Application>Microsoft Office PowerPoint</Application>
  <PresentationFormat>Pantalla panoràmica</PresentationFormat>
  <Paragraphs>674</Paragraphs>
  <Slides>27</Slides>
  <Notes>5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27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Century Gothic</vt:lpstr>
      <vt:lpstr>Trebuchet MS</vt:lpstr>
      <vt:lpstr>Wingdings 3</vt:lpstr>
      <vt:lpstr>Ió</vt:lpstr>
      <vt:lpstr>Disseny personalitzat</vt:lpstr>
      <vt:lpstr>Presentació del PowerPoint</vt:lpstr>
      <vt:lpstr> PERSONES ATESES 2025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POBRESA ENERGÈTICA 2025 </vt:lpstr>
      <vt:lpstr>POBRESA ENERGÈTICA 2025 </vt:lpstr>
      <vt:lpstr>PROCEDIMENTS JUDICIALS HABITATGE 2025 </vt:lpstr>
      <vt:lpstr>ACTIVITATS PER SENSIBILITZACIÓ D’IGUALTAT 2025 </vt:lpstr>
      <vt:lpstr>GENT GRAN  2025  </vt:lpstr>
      <vt:lpstr>AGERMANAMENT  2025  </vt:lpstr>
      <vt:lpstr>NOUS PROJECTES 2025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MÈMORIA 2015</dc:title>
  <dc:creator>Montse Iglesias</dc:creator>
  <cp:lastModifiedBy>Jaume Sans</cp:lastModifiedBy>
  <cp:revision>861</cp:revision>
  <cp:lastPrinted>2026-02-09T12:15:11Z</cp:lastPrinted>
  <dcterms:created xsi:type="dcterms:W3CDTF">2016-04-22T11:12:21Z</dcterms:created>
  <dcterms:modified xsi:type="dcterms:W3CDTF">2026-03-05T13:28:57Z</dcterms:modified>
</cp:coreProperties>
</file>