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4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1.xml" ContentType="application/vnd.openxmlformats-officedocument.drawingml.chartshapes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21" r:id="rId1"/>
    <p:sldMasterId id="2147483939" r:id="rId2"/>
  </p:sldMasterIdLst>
  <p:notesMasterIdLst>
    <p:notesMasterId r:id="rId29"/>
  </p:notesMasterIdLst>
  <p:sldIdLst>
    <p:sldId id="256" r:id="rId3"/>
    <p:sldId id="257" r:id="rId4"/>
    <p:sldId id="273" r:id="rId5"/>
    <p:sldId id="258" r:id="rId6"/>
    <p:sldId id="276" r:id="rId7"/>
    <p:sldId id="290" r:id="rId8"/>
    <p:sldId id="277" r:id="rId9"/>
    <p:sldId id="278" r:id="rId10"/>
    <p:sldId id="274" r:id="rId11"/>
    <p:sldId id="275" r:id="rId12"/>
    <p:sldId id="282" r:id="rId13"/>
    <p:sldId id="279" r:id="rId14"/>
    <p:sldId id="284" r:id="rId15"/>
    <p:sldId id="285" r:id="rId16"/>
    <p:sldId id="280" r:id="rId17"/>
    <p:sldId id="259" r:id="rId18"/>
    <p:sldId id="260" r:id="rId19"/>
    <p:sldId id="261" r:id="rId20"/>
    <p:sldId id="288" r:id="rId21"/>
    <p:sldId id="287" r:id="rId22"/>
    <p:sldId id="294" r:id="rId23"/>
    <p:sldId id="293" r:id="rId24"/>
    <p:sldId id="300" r:id="rId25"/>
    <p:sldId id="298" r:id="rId26"/>
    <p:sldId id="299" r:id="rId27"/>
    <p:sldId id="302" r:id="rId28"/>
  </p:sldIdLst>
  <p:sldSz cx="12192000" cy="6858000"/>
  <p:notesSz cx="6797675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rveis Socials | SER.CAT" initials="SS|S" lastIdx="1" clrIdx="0">
    <p:extLst>
      <p:ext uri="{19B8F6BF-5375-455C-9EA6-DF929625EA0E}">
        <p15:presenceInfo xmlns:p15="http://schemas.microsoft.com/office/powerpoint/2012/main" userId="Serveis Socials | SER.CA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CCCC"/>
    <a:srgbClr val="FF6600"/>
    <a:srgbClr val="3FE143"/>
    <a:srgbClr val="4BB7E7"/>
    <a:srgbClr val="3366FF"/>
    <a:srgbClr val="74ADEC"/>
    <a:srgbClr val="5DA0E9"/>
    <a:srgbClr val="DE4D42"/>
    <a:srgbClr val="FA06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 mitjà 2 - èmfasi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Estilo temático 2 - Énfasis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660B408-B3CF-4A94-85FC-2B1E0A45F4A2}" styleName="Estil fosc 2 - èmfasi 1/èmfasi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DCAF9ED-07DC-4A11-8D7F-57B35C25682E}" styleName="Estil mitjà 1 - èmfasi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Estil mitjà 1 - èmfasi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Estil mitjà 4 - èmfasi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803" autoAdjust="0"/>
    <p:restoredTop sz="94660" autoAdjust="0"/>
  </p:normalViewPr>
  <p:slideViewPr>
    <p:cSldViewPr snapToGrid="0">
      <p:cViewPr varScale="1">
        <p:scale>
          <a:sx n="91" d="100"/>
          <a:sy n="91" d="100"/>
        </p:scale>
        <p:origin x="90" y="6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commentAuthors" Target="commentAuthor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a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052655144668708"/>
          <c:y val="0.16315648271736397"/>
          <c:w val="0.50675686400994291"/>
          <c:h val="0.77679669932431816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tint val="98000"/>
                      <a:lumMod val="114000"/>
                    </a:schemeClr>
                  </a:gs>
                  <a:gs pos="100000">
                    <a:schemeClr val="accent2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1-1279-459C-A759-FC0918B8492B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tint val="98000"/>
                      <a:lumMod val="114000"/>
                    </a:schemeClr>
                  </a:gs>
                  <a:gs pos="100000">
                    <a:schemeClr val="accent4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3-C855-477D-8FF7-B936D514F88C}"/>
              </c:ext>
            </c:extLst>
          </c:dPt>
          <c:dLbls>
            <c:dLbl>
              <c:idx val="0"/>
              <c:layout>
                <c:manualLayout>
                  <c:x val="-0.15710722035163915"/>
                  <c:y val="-0.1693020124610281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279-459C-A759-FC0918B8492B}"/>
                </c:ext>
              </c:extLst>
            </c:dLbl>
            <c:dLbl>
              <c:idx val="1"/>
              <c:layout>
                <c:manualLayout>
                  <c:x val="0.16583539926006347"/>
                  <c:y val="-7.0542505192095015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855-477D-8FF7-B936D514F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dones</c:v>
                </c:pt>
                <c:pt idx="1">
                  <c:v>homes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705</c:v>
                </c:pt>
                <c:pt idx="1">
                  <c:v>498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279-459C-A759-FC0918B8492B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9352922367831229"/>
          <c:y val="0.90435352793066626"/>
          <c:w val="0.26396177882347927"/>
          <c:h val="6.46278094362324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ca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a-E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a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chemeClr val="bg1"/>
                </a:solidFill>
              </a:rPr>
              <a:t>Per edats</a:t>
            </a:r>
          </a:p>
        </c:rich>
      </c:tx>
      <c:layout>
        <c:manualLayout>
          <c:xMode val="edge"/>
          <c:yMode val="edge"/>
          <c:x val="0.3670337143128248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ca-ES"/>
        </a:p>
      </c:txPr>
    </c:title>
    <c:autoTitleDeleted val="0"/>
    <c:plotArea>
      <c:layout>
        <c:manualLayout>
          <c:layoutTarget val="inner"/>
          <c:xMode val="edge"/>
          <c:yMode val="edge"/>
          <c:x val="0.25149345617455621"/>
          <c:y val="0.17698218077429609"/>
          <c:w val="0.53718198680164742"/>
          <c:h val="0.60522496371552981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Per edats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tint val="98000"/>
                      <a:lumMod val="114000"/>
                    </a:schemeClr>
                  </a:gs>
                  <a:gs pos="100000">
                    <a:schemeClr val="accent2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0-F26C-42D8-BA8E-7C2699029643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tint val="98000"/>
                      <a:lumMod val="114000"/>
                    </a:schemeClr>
                  </a:gs>
                  <a:gs pos="100000">
                    <a:schemeClr val="accent4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1-F26C-42D8-BA8E-7C2699029643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6">
                      <a:tint val="98000"/>
                      <a:lumMod val="114000"/>
                    </a:schemeClr>
                  </a:gs>
                  <a:gs pos="100000">
                    <a:schemeClr val="accent6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2-F26C-42D8-BA8E-7C2699029643}"/>
              </c:ext>
            </c:extLst>
          </c:dPt>
          <c:dLbls>
            <c:dLbl>
              <c:idx val="0"/>
              <c:layout>
                <c:manualLayout>
                  <c:x val="-0.18444618655268158"/>
                  <c:y val="6.350356303776197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26C-42D8-BA8E-7C2699029643}"/>
                </c:ext>
              </c:extLst>
            </c:dLbl>
            <c:dLbl>
              <c:idx val="1"/>
              <c:layout>
                <c:manualLayout>
                  <c:x val="0.17442158366675628"/>
                  <c:y val="-4.303894835929112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26C-42D8-BA8E-7C2699029643}"/>
                </c:ext>
              </c:extLst>
            </c:dLbl>
            <c:dLbl>
              <c:idx val="2"/>
              <c:layout>
                <c:manualLayout>
                  <c:x val="2.762662353066098E-2"/>
                  <c:y val="0.1213436075368362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26C-42D8-BA8E-7C26990296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2"/>
                <c:pt idx="0">
                  <c:v>Menors 13 anys</c:v>
                </c:pt>
                <c:pt idx="1">
                  <c:v>Entre 13 i 65 anys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29</c:v>
                </c:pt>
                <c:pt idx="1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26C-42D8-BA8E-7C269902964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265376008974763"/>
          <c:y val="0.82885688540020741"/>
          <c:w val="0.40632200488141085"/>
          <c:h val="0.1650704370821597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ca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a-E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a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57444560475481"/>
          <c:y val="0.21431336747408833"/>
          <c:w val="0.67742590806308567"/>
          <c:h val="0.61996892038865725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tint val="98000"/>
                      <a:lumMod val="114000"/>
                    </a:schemeClr>
                  </a:gs>
                  <a:gs pos="100000">
                    <a:schemeClr val="accent2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2-7926-4074-9B8E-8ED7BE75C5D2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tint val="98000"/>
                      <a:lumMod val="114000"/>
                    </a:schemeClr>
                  </a:gs>
                  <a:gs pos="100000">
                    <a:schemeClr val="accent4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1-7926-4074-9B8E-8ED7BE75C5D2}"/>
              </c:ext>
            </c:extLst>
          </c:dPt>
          <c:dLbls>
            <c:dLbl>
              <c:idx val="0"/>
              <c:layout>
                <c:manualLayout>
                  <c:x val="-8.6281057225817651E-2"/>
                  <c:y val="-0.16189645951727566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926-4074-9B8E-8ED7BE75C5D2}"/>
                </c:ext>
              </c:extLst>
            </c:dLbl>
            <c:dLbl>
              <c:idx val="1"/>
              <c:layout>
                <c:manualLayout>
                  <c:x val="0.11221735471211979"/>
                  <c:y val="0.1198890155362043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926-4074-9B8E-8ED7BE75C5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Aprovats</c:v>
                </c:pt>
                <c:pt idx="1">
                  <c:v>Denegats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100</c:v>
                </c:pt>
                <c:pt idx="1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926-4074-9B8E-8ED7BE75C5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ca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a-ES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a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5446125917599"/>
          <c:y val="0.13915874383004923"/>
          <c:w val="0.51319109436532528"/>
          <c:h val="0.65554059390974995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tint val="98000"/>
                      <a:lumMod val="114000"/>
                    </a:schemeClr>
                  </a:gs>
                  <a:gs pos="100000">
                    <a:schemeClr val="accent2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1-0BAD-4C97-99BA-D6BD4AB59151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tint val="98000"/>
                      <a:lumMod val="114000"/>
                    </a:schemeClr>
                  </a:gs>
                  <a:gs pos="100000">
                    <a:schemeClr val="accent4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2-0BAD-4C97-99BA-D6BD4AB59151}"/>
              </c:ext>
            </c:extLst>
          </c:dPt>
          <c:dLbls>
            <c:dLbl>
              <c:idx val="0"/>
              <c:layout>
                <c:manualLayout>
                  <c:x val="-0.10466856121184391"/>
                  <c:y val="-0.19528553685306976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BAD-4C97-99BA-D6BD4AB59151}"/>
                </c:ext>
              </c:extLst>
            </c:dLbl>
            <c:dLbl>
              <c:idx val="1"/>
              <c:layout>
                <c:manualLayout>
                  <c:x val="0.10483683672396202"/>
                  <c:y val="0.16050161190044046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BAD-4C97-99BA-D6BD4AB591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Aprovats</c:v>
                </c:pt>
                <c:pt idx="1">
                  <c:v>Denegats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94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BAD-4C97-99BA-D6BD4AB591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ca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a-E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a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25713637427561"/>
          <c:y val="0.22336402538938188"/>
          <c:w val="0.59472305669624181"/>
          <c:h val="0.74285343261579895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PROJECTE SOCIOEDUCATIU ESPAI RAJOLER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tint val="98000"/>
                      <a:lumMod val="114000"/>
                    </a:schemeClr>
                  </a:gs>
                  <a:gs pos="100000">
                    <a:schemeClr val="accent2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1-81CA-466F-A9A3-C02DFA407F3D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tint val="98000"/>
                      <a:lumMod val="114000"/>
                    </a:schemeClr>
                  </a:gs>
                  <a:gs pos="100000">
                    <a:schemeClr val="accent4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3-81CA-466F-A9A3-C02DFA407F3D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6">
                      <a:tint val="98000"/>
                      <a:lumMod val="114000"/>
                    </a:schemeClr>
                  </a:gs>
                  <a:gs pos="100000">
                    <a:schemeClr val="accent6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5-81CA-466F-A9A3-C02DFA407F3D}"/>
              </c:ext>
            </c:extLst>
          </c:dPt>
          <c:dLbls>
            <c:dLbl>
              <c:idx val="0"/>
              <c:layout>
                <c:manualLayout>
                  <c:x val="-0.19156798017835686"/>
                  <c:y val="-4.019276120168153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1CA-466F-A9A3-C02DFA407F3D}"/>
                </c:ext>
              </c:extLst>
            </c:dLbl>
            <c:dLbl>
              <c:idx val="1"/>
              <c:layout>
                <c:manualLayout>
                  <c:x val="-4.6823735708586701E-2"/>
                  <c:y val="-0.20089828454453637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1CA-466F-A9A3-C02DFA407F3D}"/>
                </c:ext>
              </c:extLst>
            </c:dLbl>
            <c:dLbl>
              <c:idx val="2"/>
              <c:layout>
                <c:manualLayout>
                  <c:x val="0.13568699212411836"/>
                  <c:y val="0.1374120009518116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1CA-466F-A9A3-C02DFA407F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4  a 9 anys</c:v>
                </c:pt>
                <c:pt idx="1">
                  <c:v>10 a 12 anys</c:v>
                </c:pt>
                <c:pt idx="2">
                  <c:v>13 a 16 anys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10</c:v>
                </c:pt>
                <c:pt idx="1">
                  <c:v>9</c:v>
                </c:pt>
                <c:pt idx="2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1CA-466F-A9A3-C02DFA407F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4171637101932758E-2"/>
          <c:y val="0.9381655537892859"/>
          <c:w val="0.8817926399190894"/>
          <c:h val="6.18344462107140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ca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a-E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a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64678655570999"/>
          <c:y val="0.23828090945782321"/>
          <c:w val="0.53983418353591905"/>
          <c:h val="0.71387838019642136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SERVEI D'ATENCIÓ DOMICILIÀRIA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tint val="98000"/>
                      <a:lumMod val="114000"/>
                    </a:schemeClr>
                  </a:gs>
                  <a:gs pos="100000">
                    <a:schemeClr val="accent2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1-E65A-4D0F-8A59-C223BE29D3DD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tint val="98000"/>
                      <a:lumMod val="114000"/>
                    </a:schemeClr>
                  </a:gs>
                  <a:gs pos="100000">
                    <a:schemeClr val="accent4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2-E65A-4D0F-8A59-C223BE29D3DD}"/>
              </c:ext>
            </c:extLst>
          </c:dPt>
          <c:dLbls>
            <c:dLbl>
              <c:idx val="0"/>
              <c:layout>
                <c:manualLayout>
                  <c:x val="-0.15500606241140119"/>
                  <c:y val="-0.15378958697699449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67%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E65A-4D0F-8A59-C223BE29D3DD}"/>
                </c:ext>
              </c:extLst>
            </c:dLbl>
            <c:dLbl>
              <c:idx val="1"/>
              <c:layout>
                <c:manualLayout>
                  <c:x val="0.15233367740239456"/>
                  <c:y val="0.1136746939324633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65A-4D0F-8A59-C223BE29D3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Dones</c:v>
                </c:pt>
                <c:pt idx="1">
                  <c:v>Homes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26</c:v>
                </c:pt>
                <c:pt idx="1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65A-4D0F-8A59-C223BE29D3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ca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a-E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a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414233123041095"/>
          <c:y val="0.16784872166181392"/>
          <c:w val="0.53053010030425951"/>
          <c:h val="0.78640261091607466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TELEASSISTÈNCIA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tint val="98000"/>
                      <a:lumMod val="114000"/>
                    </a:schemeClr>
                  </a:gs>
                  <a:gs pos="100000">
                    <a:schemeClr val="accent2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1-E9E3-47FE-AFC7-ED0304BAF343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tint val="98000"/>
                      <a:lumMod val="114000"/>
                    </a:schemeClr>
                  </a:gs>
                  <a:gs pos="100000">
                    <a:schemeClr val="accent4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3-2351-4776-98CB-D3C05AF88B6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Dones</c:v>
                </c:pt>
                <c:pt idx="1">
                  <c:v>Homes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172</c:v>
                </c:pt>
                <c:pt idx="1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9E3-47FE-AFC7-ED0304BAF34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ca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a-E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a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877046282412918"/>
          <c:y val="0.15012371709525932"/>
          <c:w val="0.61136455110253074"/>
          <c:h val="0.71022532758625334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ÀPATS A DOMICILI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tint val="98000"/>
                      <a:lumMod val="114000"/>
                    </a:schemeClr>
                  </a:gs>
                  <a:gs pos="100000">
                    <a:schemeClr val="accent2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2-EC8B-42EF-9664-A30DFDC529E6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tint val="98000"/>
                      <a:lumMod val="114000"/>
                    </a:schemeClr>
                  </a:gs>
                  <a:gs pos="100000">
                    <a:schemeClr val="accent4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1-EC8B-42EF-9664-A30DFDC529E6}"/>
              </c:ext>
            </c:extLst>
          </c:dPt>
          <c:dLbls>
            <c:dLbl>
              <c:idx val="0"/>
              <c:layout>
                <c:manualLayout>
                  <c:x val="-0.13547357816016206"/>
                  <c:y val="-0.1101083373093853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C8B-42EF-9664-A30DFDC529E6}"/>
                </c:ext>
              </c:extLst>
            </c:dLbl>
            <c:dLbl>
              <c:idx val="1"/>
              <c:layout>
                <c:manualLayout>
                  <c:x val="0.17298042336033725"/>
                  <c:y val="0.11959057814124652"/>
                </c:manualLayout>
              </c:layout>
              <c:tx>
                <c:rich>
                  <a:bodyPr/>
                  <a:lstStyle/>
                  <a:p>
                    <a:fld id="{1FEA7C5A-7439-4900-B1F3-E79B688FFBA0}" type="PERCENTAGE">
                      <a:rPr lang="en-US" smtClean="0"/>
                      <a:pPr/>
                      <a:t>[PERCENTATGE]</a:t>
                    </a:fld>
                    <a:endParaRPr lang="ca-E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C8B-42EF-9664-A30DFDC529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Dones</c:v>
                </c:pt>
                <c:pt idx="1">
                  <c:v>Homes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710</c:v>
                </c:pt>
                <c:pt idx="1">
                  <c:v>1486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C8B-42EF-9664-A30DFDC529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ca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a-E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a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/>
              <a:t>AJUTS IBI</a:t>
            </a:r>
          </a:p>
        </c:rich>
      </c:tx>
      <c:layout>
        <c:manualLayout>
          <c:xMode val="edge"/>
          <c:yMode val="edge"/>
          <c:x val="0.39736017861226169"/>
          <c:y val="3.112225630966988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a-ES"/>
        </a:p>
      </c:txPr>
    </c:title>
    <c:autoTitleDeleted val="0"/>
    <c:plotArea>
      <c:layout>
        <c:manualLayout>
          <c:layoutTarget val="inner"/>
          <c:xMode val="edge"/>
          <c:yMode val="edge"/>
          <c:x val="0.15877046282412918"/>
          <c:y val="0.15012371709525932"/>
          <c:w val="0.61136455110253074"/>
          <c:h val="0.71022532758625334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ÀPATS A DOMICILI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tint val="98000"/>
                      <a:lumMod val="114000"/>
                    </a:schemeClr>
                  </a:gs>
                  <a:gs pos="100000">
                    <a:schemeClr val="accent2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1-6D8D-4F96-B6FA-01407C956AA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tint val="98000"/>
                      <a:lumMod val="114000"/>
                    </a:schemeClr>
                  </a:gs>
                  <a:gs pos="100000">
                    <a:schemeClr val="accent4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2-6D8D-4F96-B6FA-01407C956AA5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a-E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6D8D-4F96-B6FA-01407C956AA5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a-E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2-6D8D-4F96-B6FA-01407C956A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Aprovats</c:v>
                </c:pt>
                <c:pt idx="1">
                  <c:v>Desestimats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32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D8D-4F96-B6FA-01407C956AA5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ca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a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a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tint val="98000"/>
                      <a:lumMod val="114000"/>
                    </a:schemeClr>
                  </a:gs>
                  <a:gs pos="100000">
                    <a:schemeClr val="accent2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1-2956-4CA2-B26D-23D3879D724D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tint val="98000"/>
                      <a:lumMod val="114000"/>
                    </a:schemeClr>
                  </a:gs>
                  <a:gs pos="100000">
                    <a:schemeClr val="accent4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3-2956-4CA2-B26D-23D3879D724D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6">
                      <a:tint val="98000"/>
                      <a:lumMod val="114000"/>
                    </a:schemeClr>
                  </a:gs>
                  <a:gs pos="100000">
                    <a:schemeClr val="accent6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5-2956-4CA2-B26D-23D3879D724D}"/>
              </c:ext>
            </c:extLst>
          </c:dPt>
          <c:dLbls>
            <c:dLbl>
              <c:idx val="0"/>
              <c:layout>
                <c:manualLayout>
                  <c:x val="-0.13312541237581307"/>
                  <c:y val="-2.6848044858235158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956-4CA2-B26D-23D3879D724D}"/>
                </c:ext>
              </c:extLst>
            </c:dLbl>
            <c:dLbl>
              <c:idx val="1"/>
              <c:layout>
                <c:manualLayout>
                  <c:x val="1.7868743573034043E-2"/>
                  <c:y val="-0.1280566788293255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956-4CA2-B26D-23D3879D724D}"/>
                </c:ext>
              </c:extLst>
            </c:dLbl>
            <c:dLbl>
              <c:idx val="2"/>
              <c:layout>
                <c:manualLayout>
                  <c:x val="0.15046124381274195"/>
                  <c:y val="1.850354642359919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a-E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482127272772224"/>
                      <c:h val="0.1044411454863568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2956-4CA2-B26D-23D3879D72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Trucades rebudes</c:v>
                </c:pt>
                <c:pt idx="1">
                  <c:v>Trucades realitzades</c:v>
                </c:pt>
                <c:pt idx="2">
                  <c:v>Recepció de visites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3320</c:v>
                </c:pt>
                <c:pt idx="1">
                  <c:v>2311</c:v>
                </c:pt>
                <c:pt idx="2">
                  <c:v>3138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956-4CA2-B26D-23D3879D72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736714846457306"/>
          <c:y val="0.82512223177588195"/>
          <c:w val="0.68526570307085388"/>
          <c:h val="0.157312353189321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ca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a-E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a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403830253920438E-2"/>
          <c:y val="7.7418902980287099E-2"/>
          <c:w val="0.53929166165789699"/>
          <c:h val="0.79382305336832892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PROBLEMÀTIQUES ATESES</c:v>
                </c:pt>
              </c:strCache>
            </c:strRef>
          </c:tx>
          <c:explosion val="1"/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tint val="98000"/>
                      <a:lumMod val="114000"/>
                    </a:schemeClr>
                  </a:gs>
                  <a:gs pos="100000">
                    <a:schemeClr val="accent2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1-0651-4A1A-BD10-746113F57FF3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tint val="98000"/>
                      <a:lumMod val="114000"/>
                    </a:schemeClr>
                  </a:gs>
                  <a:gs pos="100000">
                    <a:schemeClr val="accent4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1-D69D-40B1-9494-578BC36F2B4E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6">
                      <a:tint val="98000"/>
                      <a:lumMod val="114000"/>
                    </a:schemeClr>
                  </a:gs>
                  <a:gs pos="100000">
                    <a:schemeClr val="accent6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3-D69D-40B1-9494-578BC36F2B4E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tint val="98000"/>
                      <a:lumMod val="114000"/>
                    </a:schemeClr>
                  </a:gs>
                  <a:gs pos="100000">
                    <a:schemeClr val="accent2">
                      <a:lumMod val="60000"/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5-D69D-40B1-9494-578BC36F2B4E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tint val="98000"/>
                      <a:lumMod val="114000"/>
                    </a:schemeClr>
                  </a:gs>
                  <a:gs pos="100000">
                    <a:schemeClr val="accent4">
                      <a:lumMod val="60000"/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7-D69D-40B1-9494-578BC36F2B4E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tint val="98000"/>
                      <a:lumMod val="114000"/>
                    </a:schemeClr>
                  </a:gs>
                  <a:gs pos="100000">
                    <a:schemeClr val="accent6">
                      <a:lumMod val="60000"/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9-D69D-40B1-9494-578BC36F2B4E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2">
                      <a:lumMod val="80000"/>
                      <a:lumOff val="20000"/>
                      <a:tint val="98000"/>
                      <a:lumMod val="114000"/>
                    </a:schemeClr>
                  </a:gs>
                  <a:gs pos="100000">
                    <a:schemeClr val="accent2">
                      <a:lumMod val="80000"/>
                      <a:lumOff val="20000"/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B-D69D-40B1-9494-578BC36F2B4E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4">
                      <a:lumMod val="80000"/>
                      <a:lumOff val="20000"/>
                      <a:tint val="98000"/>
                      <a:lumMod val="114000"/>
                    </a:schemeClr>
                  </a:gs>
                  <a:gs pos="100000">
                    <a:schemeClr val="accent4">
                      <a:lumMod val="80000"/>
                      <a:lumOff val="20000"/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F-0651-4A1A-BD10-746113F57FF3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6">
                      <a:lumMod val="80000"/>
                      <a:lumOff val="20000"/>
                      <a:tint val="98000"/>
                      <a:lumMod val="114000"/>
                    </a:schemeClr>
                  </a:gs>
                  <a:gs pos="100000">
                    <a:schemeClr val="accent6">
                      <a:lumMod val="80000"/>
                      <a:lumOff val="20000"/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11-0651-4A1A-BD10-746113F57FF3}"/>
              </c:ext>
            </c:extLst>
          </c:dPt>
          <c:dPt>
            <c:idx val="9"/>
            <c:bubble3D val="0"/>
            <c:spPr>
              <a:gradFill rotWithShape="1">
                <a:gsLst>
                  <a:gs pos="0">
                    <a:schemeClr val="accent2">
                      <a:lumMod val="80000"/>
                      <a:tint val="98000"/>
                      <a:lumMod val="114000"/>
                    </a:schemeClr>
                  </a:gs>
                  <a:gs pos="100000">
                    <a:schemeClr val="accent2">
                      <a:lumMod val="80000"/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13-4295-4F0E-9F91-5726F3C5755E}"/>
              </c:ext>
            </c:extLst>
          </c:dPt>
          <c:dLbls>
            <c:dLbl>
              <c:idx val="0"/>
              <c:layout>
                <c:manualLayout>
                  <c:x val="-0.12614465859681048"/>
                  <c:y val="0.1009296967266950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651-4A1A-BD10-746113F57FF3}"/>
                </c:ext>
              </c:extLst>
            </c:dLbl>
            <c:dLbl>
              <c:idx val="2"/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69D-40B1-9494-578BC36F2B4E}"/>
                </c:ext>
              </c:extLst>
            </c:dLbl>
            <c:dLbl>
              <c:idx val="3"/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69D-40B1-9494-578BC36F2B4E}"/>
                </c:ext>
              </c:extLst>
            </c:dLbl>
            <c:dLbl>
              <c:idx val="4"/>
              <c:layout>
                <c:manualLayout>
                  <c:x val="3.1142953276993711E-3"/>
                  <c:y val="-3.4963378958520809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69D-40B1-9494-578BC36F2B4E}"/>
                </c:ext>
              </c:extLst>
            </c:dLbl>
            <c:dLbl>
              <c:idx val="5"/>
              <c:layout>
                <c:manualLayout>
                  <c:x val="7.83280116430385E-2"/>
                  <c:y val="-0.13471530267966075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69D-40B1-9494-578BC36F2B4E}"/>
                </c:ext>
              </c:extLst>
            </c:dLbl>
            <c:dLbl>
              <c:idx val="6"/>
              <c:layout>
                <c:manualLayout>
                  <c:x val="9.560725849049409E-2"/>
                  <c:y val="1.304655014802180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69D-40B1-9494-578BC36F2B4E}"/>
                </c:ext>
              </c:extLst>
            </c:dLbl>
            <c:dLbl>
              <c:idx val="7"/>
              <c:layout>
                <c:manualLayout>
                  <c:x val="0.10589630215908646"/>
                  <c:y val="0.1012815580340836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651-4A1A-BD10-746113F57F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Hoja1!$A$2:$A$11</c:f>
              <c:strCache>
                <c:ptCount val="10"/>
                <c:pt idx="0">
                  <c:v>Econòmiques</c:v>
                </c:pt>
                <c:pt idx="1">
                  <c:v>Laborals</c:v>
                </c:pt>
                <c:pt idx="2">
                  <c:v>Infància i aprenentatge</c:v>
                </c:pt>
                <c:pt idx="3">
                  <c:v>Habitatge</c:v>
                </c:pt>
                <c:pt idx="4">
                  <c:v>Sospita maltractament</c:v>
                </c:pt>
                <c:pt idx="5">
                  <c:v>Mancances socials</c:v>
                </c:pt>
                <c:pt idx="6">
                  <c:v>Discapacitat</c:v>
                </c:pt>
                <c:pt idx="7">
                  <c:v>Salut</c:v>
                </c:pt>
                <c:pt idx="8">
                  <c:v>Drogodependències</c:v>
                </c:pt>
                <c:pt idx="9">
                  <c:v>Altres</c:v>
                </c:pt>
              </c:strCache>
            </c:strRef>
          </c:cat>
          <c:val>
            <c:numRef>
              <c:f>Hoja1!$B$2:$B$11</c:f>
              <c:numCache>
                <c:formatCode>General</c:formatCode>
                <c:ptCount val="10"/>
                <c:pt idx="0">
                  <c:v>302</c:v>
                </c:pt>
                <c:pt idx="1">
                  <c:v>49</c:v>
                </c:pt>
                <c:pt idx="2">
                  <c:v>46</c:v>
                </c:pt>
                <c:pt idx="3">
                  <c:v>45</c:v>
                </c:pt>
                <c:pt idx="4">
                  <c:v>14</c:v>
                </c:pt>
                <c:pt idx="5">
                  <c:v>228</c:v>
                </c:pt>
                <c:pt idx="6">
                  <c:v>61</c:v>
                </c:pt>
                <c:pt idx="7">
                  <c:v>117</c:v>
                </c:pt>
                <c:pt idx="8">
                  <c:v>39</c:v>
                </c:pt>
                <c:pt idx="9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69D-40B1-9494-578BC36F2B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1240218808390834"/>
          <c:y val="9.392465270129513E-2"/>
          <c:w val="0.35990989415779345"/>
          <c:h val="0.733887420967549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ca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a-E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a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414936321409594E-2"/>
          <c:y val="7.0435813138793088E-2"/>
          <c:w val="0.57661986910067009"/>
          <c:h val="0.80912766760573085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AJUTS D'URGÈNCIA SOCIAL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tint val="98000"/>
                      <a:lumMod val="114000"/>
                    </a:schemeClr>
                  </a:gs>
                  <a:gs pos="100000">
                    <a:schemeClr val="accent2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1-5A72-4C7A-BD8F-B0A78B3D31E8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tint val="98000"/>
                      <a:lumMod val="114000"/>
                    </a:schemeClr>
                  </a:gs>
                  <a:gs pos="100000">
                    <a:schemeClr val="accent4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3-5A72-4C7A-BD8F-B0A78B3D31E8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6">
                      <a:tint val="98000"/>
                      <a:lumMod val="114000"/>
                    </a:schemeClr>
                  </a:gs>
                  <a:gs pos="100000">
                    <a:schemeClr val="accent6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5-5A72-4C7A-BD8F-B0A78B3D31E8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tint val="98000"/>
                      <a:lumMod val="114000"/>
                    </a:schemeClr>
                  </a:gs>
                  <a:gs pos="100000">
                    <a:schemeClr val="accent2">
                      <a:lumMod val="60000"/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9-5A72-4C7A-BD8F-B0A78B3D31E8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tint val="98000"/>
                      <a:lumMod val="114000"/>
                    </a:schemeClr>
                  </a:gs>
                  <a:gs pos="100000">
                    <a:schemeClr val="accent4">
                      <a:lumMod val="60000"/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B-5A72-4C7A-BD8F-B0A78B3D31E8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tint val="98000"/>
                      <a:lumMod val="114000"/>
                    </a:schemeClr>
                  </a:gs>
                  <a:gs pos="100000">
                    <a:schemeClr val="accent6">
                      <a:lumMod val="60000"/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D-86E7-4858-BEC3-F547886040E4}"/>
              </c:ext>
            </c:extLst>
          </c:dPt>
          <c:dLbls>
            <c:dLbl>
              <c:idx val="0"/>
              <c:layout>
                <c:manualLayout>
                  <c:x val="-0.18226610262951112"/>
                  <c:y val="-0.16734136654932755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A72-4C7A-BD8F-B0A78B3D31E8}"/>
                </c:ext>
              </c:extLst>
            </c:dLbl>
            <c:dLbl>
              <c:idx val="1"/>
              <c:layout>
                <c:manualLayout>
                  <c:x val="6.6441428480248903E-3"/>
                  <c:y val="4.93169509883563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A72-4C7A-BD8F-B0A78B3D31E8}"/>
                </c:ext>
              </c:extLst>
            </c:dLbl>
            <c:dLbl>
              <c:idx val="2"/>
              <c:layout>
                <c:manualLayout>
                  <c:x val="1.2623871411247328E-3"/>
                  <c:y val="-4.1729849264374045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A72-4C7A-BD8F-B0A78B3D31E8}"/>
                </c:ext>
              </c:extLst>
            </c:dLbl>
            <c:dLbl>
              <c:idx val="3"/>
              <c:layout>
                <c:manualLayout>
                  <c:x val="-1.1275860276989259E-3"/>
                  <c:y val="-1.792828775160214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A72-4C7A-BD8F-B0A78B3D31E8}"/>
                </c:ext>
              </c:extLst>
            </c:dLbl>
            <c:dLbl>
              <c:idx val="4"/>
              <c:layout>
                <c:manualLayout>
                  <c:x val="4.3198786824856519E-2"/>
                  <c:y val="2.9352829677768751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A72-4C7A-BD8F-B0A78B3D31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Hoja1!$A$2:$A$7</c:f>
              <c:strCache>
                <c:ptCount val="6"/>
                <c:pt idx="0">
                  <c:v>Manutenció</c:v>
                </c:pt>
                <c:pt idx="1">
                  <c:v>Habitatge</c:v>
                </c:pt>
                <c:pt idx="2">
                  <c:v>Farmàcia</c:v>
                </c:pt>
                <c:pt idx="3">
                  <c:v>Desplaçaments i transports</c:v>
                </c:pt>
                <c:pt idx="4">
                  <c:v>Subministraments</c:v>
                </c:pt>
                <c:pt idx="5">
                  <c:v>Altres prestacions econòmiques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137</c:v>
                </c:pt>
                <c:pt idx="1">
                  <c:v>2</c:v>
                </c:pt>
                <c:pt idx="2">
                  <c:v>1</c:v>
                </c:pt>
                <c:pt idx="3">
                  <c:v>10</c:v>
                </c:pt>
                <c:pt idx="4">
                  <c:v>4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A72-4C7A-BD8F-B0A78B3D31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9456332592386683"/>
          <c:y val="0.19697326870974535"/>
          <c:w val="0.30543667407613323"/>
          <c:h val="0.579935256412063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ca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a-E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a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b="1">
                <a:solidFill>
                  <a:schemeClr val="bg1"/>
                </a:solidFill>
              </a:rPr>
              <a:t>Nº </a:t>
            </a:r>
            <a:r>
              <a:rPr lang="ca-ES" b="1">
                <a:solidFill>
                  <a:schemeClr val="bg1"/>
                </a:solidFill>
              </a:rPr>
              <a:t>Ajudes segons subministrament</a:t>
            </a:r>
          </a:p>
        </c:rich>
      </c:tx>
      <c:layout>
        <c:manualLayout>
          <c:xMode val="edge"/>
          <c:yMode val="edge"/>
          <c:x val="0.18434459187545935"/>
          <c:y val="1.81987202169112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ca-E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nº Ajudes segons subministrament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tint val="98000"/>
                      <a:lumMod val="114000"/>
                    </a:schemeClr>
                  </a:gs>
                  <a:gs pos="100000">
                    <a:schemeClr val="accent2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1-C059-4416-8429-DB9CCCDF1608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tint val="98000"/>
                      <a:lumMod val="114000"/>
                    </a:schemeClr>
                  </a:gs>
                  <a:gs pos="100000">
                    <a:schemeClr val="accent4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3-C059-4416-8429-DB9CCCDF1608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6">
                      <a:tint val="98000"/>
                      <a:lumMod val="114000"/>
                    </a:schemeClr>
                  </a:gs>
                  <a:gs pos="100000">
                    <a:schemeClr val="accent6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5-C059-4416-8429-DB9CCCDF1608}"/>
              </c:ext>
            </c:extLst>
          </c:dPt>
          <c:cat>
            <c:strRef>
              <c:f>Hoja1!$A$2:$A$4</c:f>
              <c:strCache>
                <c:ptCount val="3"/>
                <c:pt idx="0">
                  <c:v>Llum</c:v>
                </c:pt>
                <c:pt idx="1">
                  <c:v>Aigua</c:v>
                </c:pt>
                <c:pt idx="2">
                  <c:v>Gas-oil</c:v>
                </c:pt>
              </c:strCache>
            </c:strRef>
          </c:cat>
          <c:val>
            <c:numRef>
              <c:f>Hoja1!$B$2:$B$4</c:f>
              <c:numCache>
                <c:formatCode>0%</c:formatCode>
                <c:ptCount val="3"/>
                <c:pt idx="0">
                  <c:v>0.02</c:v>
                </c:pt>
                <c:pt idx="1">
                  <c:v>0</c:v>
                </c:pt>
                <c:pt idx="2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57-432A-8582-C53A42F34A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ca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a-E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a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bg1"/>
                </a:solidFill>
              </a:rPr>
              <a:t>Imports per </a:t>
            </a:r>
            <a:r>
              <a:rPr lang="en-US" b="1" dirty="0" err="1">
                <a:solidFill>
                  <a:schemeClr val="bg1"/>
                </a:solidFill>
              </a:rPr>
              <a:t>subministrament</a:t>
            </a:r>
            <a:endParaRPr lang="en-US" b="1" dirty="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0.2306708254668246"/>
          <c:y val="4.5010207057451165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Imports per subministre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tint val="98000"/>
                      <a:lumMod val="114000"/>
                    </a:schemeClr>
                  </a:gs>
                  <a:gs pos="100000">
                    <a:schemeClr val="accent2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2-D075-4D46-9163-E26488470417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tint val="98000"/>
                      <a:lumMod val="114000"/>
                    </a:schemeClr>
                  </a:gs>
                  <a:gs pos="100000">
                    <a:schemeClr val="accent4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3-C6FE-4B55-BE44-C503752682B8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6">
                      <a:tint val="98000"/>
                      <a:lumMod val="114000"/>
                    </a:schemeClr>
                  </a:gs>
                  <a:gs pos="100000">
                    <a:schemeClr val="accent6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5-C6FE-4B55-BE44-C503752682B8}"/>
              </c:ext>
            </c:extLst>
          </c:dPt>
          <c:cat>
            <c:strRef>
              <c:f>Hoja1!$A$2:$A$4</c:f>
              <c:strCache>
                <c:ptCount val="3"/>
                <c:pt idx="0">
                  <c:v>Llum</c:v>
                </c:pt>
                <c:pt idx="1">
                  <c:v>Aigua</c:v>
                </c:pt>
                <c:pt idx="2">
                  <c:v>Gas-oil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252.82</c:v>
                </c:pt>
                <c:pt idx="1">
                  <c:v>0</c:v>
                </c:pt>
                <c:pt idx="2">
                  <c:v>1890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75-4D46-9163-E264884704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ca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a-E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a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436075348473037"/>
          <c:y val="2.5045684028956426E-2"/>
          <c:w val="0.79071727362204725"/>
          <c:h val="0.869009850577642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2015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8000"/>
                    <a:lumMod val="114000"/>
                  </a:schemeClr>
                </a:gs>
                <a:gs pos="100000">
                  <a:schemeClr val="accent2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Hoja1!$A$2</c:f>
              <c:strCache>
                <c:ptCount val="1"/>
                <c:pt idx="0">
                  <c:v>Famílies</c:v>
                </c:pt>
              </c:strCache>
            </c:strRef>
          </c:cat>
          <c:val>
            <c:numRef>
              <c:f>Hoja1!$B$2</c:f>
              <c:numCache>
                <c:formatCode>General</c:formatCode>
                <c:ptCount val="1"/>
                <c:pt idx="0">
                  <c:v>367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34-43E2-982D-8D333D089B69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2016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98000"/>
                    <a:lumMod val="114000"/>
                  </a:schemeClr>
                </a:gs>
                <a:gs pos="100000">
                  <a:schemeClr val="accent4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Hoja1!$A$2</c:f>
              <c:strCache>
                <c:ptCount val="1"/>
                <c:pt idx="0">
                  <c:v>Famílies</c:v>
                </c:pt>
              </c:strCache>
            </c:strRef>
          </c:cat>
          <c:val>
            <c:numRef>
              <c:f>Hoja1!$C$2</c:f>
              <c:numCache>
                <c:formatCode>General</c:formatCode>
                <c:ptCount val="1"/>
                <c:pt idx="0">
                  <c:v>334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34-43E2-982D-8D333D089B69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2017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98000"/>
                    <a:lumMod val="114000"/>
                  </a:schemeClr>
                </a:gs>
                <a:gs pos="100000">
                  <a:schemeClr val="accent6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Hoja1!$A$2</c:f>
              <c:strCache>
                <c:ptCount val="1"/>
                <c:pt idx="0">
                  <c:v>Famílies</c:v>
                </c:pt>
              </c:strCache>
            </c:strRef>
          </c:cat>
          <c:val>
            <c:numRef>
              <c:f>Hoja1!$D$2</c:f>
              <c:numCache>
                <c:formatCode>General</c:formatCode>
                <c:ptCount val="1"/>
                <c:pt idx="0">
                  <c:v>291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A34-43E2-982D-8D333D089B69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2018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tint val="98000"/>
                    <a:lumMod val="114000"/>
                  </a:schemeClr>
                </a:gs>
                <a:gs pos="100000">
                  <a:schemeClr val="accent2">
                    <a:lumMod val="60000"/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Hoja1!$A$2</c:f>
              <c:strCache>
                <c:ptCount val="1"/>
                <c:pt idx="0">
                  <c:v>Famílies</c:v>
                </c:pt>
              </c:strCache>
            </c:strRef>
          </c:cat>
          <c:val>
            <c:numRef>
              <c:f>Hoja1!$E$2</c:f>
              <c:numCache>
                <c:formatCode>General</c:formatCode>
                <c:ptCount val="1"/>
                <c:pt idx="0">
                  <c:v>256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A34-43E2-982D-8D333D089B69}"/>
            </c:ext>
          </c:extLst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2019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60000"/>
                    <a:tint val="98000"/>
                    <a:lumMod val="114000"/>
                  </a:schemeClr>
                </a:gs>
                <a:gs pos="100000">
                  <a:schemeClr val="accent4">
                    <a:lumMod val="60000"/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Hoja1!$A$2</c:f>
              <c:strCache>
                <c:ptCount val="1"/>
                <c:pt idx="0">
                  <c:v>Famílies</c:v>
                </c:pt>
              </c:strCache>
            </c:strRef>
          </c:cat>
          <c:val>
            <c:numRef>
              <c:f>Hoja1!$F$2</c:f>
              <c:numCache>
                <c:formatCode>General</c:formatCode>
                <c:ptCount val="1"/>
                <c:pt idx="0">
                  <c:v>255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A34-43E2-982D-8D333D089B69}"/>
            </c:ext>
          </c:extLst>
        </c:ser>
        <c:ser>
          <c:idx val="5"/>
          <c:order val="5"/>
          <c:tx>
            <c:strRef>
              <c:f>Hoja1!$G$1</c:f>
              <c:strCache>
                <c:ptCount val="1"/>
                <c:pt idx="0">
                  <c:v>2020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lumMod val="60000"/>
                    <a:tint val="98000"/>
                    <a:lumMod val="114000"/>
                  </a:schemeClr>
                </a:gs>
                <a:gs pos="100000">
                  <a:schemeClr val="accent6">
                    <a:lumMod val="60000"/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Hoja1!$A$2</c:f>
              <c:strCache>
                <c:ptCount val="1"/>
                <c:pt idx="0">
                  <c:v>Famílies</c:v>
                </c:pt>
              </c:strCache>
            </c:strRef>
          </c:cat>
          <c:val>
            <c:numRef>
              <c:f>Hoja1!$G$2</c:f>
              <c:numCache>
                <c:formatCode>General</c:formatCode>
                <c:ptCount val="1"/>
                <c:pt idx="0">
                  <c:v>330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5F0-41BA-8609-D09600114891}"/>
            </c:ext>
          </c:extLst>
        </c:ser>
        <c:ser>
          <c:idx val="6"/>
          <c:order val="6"/>
          <c:tx>
            <c:strRef>
              <c:f>Hoja1!$H$1</c:f>
              <c:strCache>
                <c:ptCount val="1"/>
                <c:pt idx="0">
                  <c:v>2021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80000"/>
                    <a:lumOff val="20000"/>
                    <a:tint val="98000"/>
                    <a:lumMod val="114000"/>
                  </a:schemeClr>
                </a:gs>
                <a:gs pos="100000">
                  <a:schemeClr val="accent2">
                    <a:lumMod val="80000"/>
                    <a:lumOff val="20000"/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Hoja1!$A$2</c:f>
              <c:strCache>
                <c:ptCount val="1"/>
                <c:pt idx="0">
                  <c:v>Famílies</c:v>
                </c:pt>
              </c:strCache>
            </c:strRef>
          </c:cat>
          <c:val>
            <c:numRef>
              <c:f>Hoja1!$H$2</c:f>
              <c:numCache>
                <c:formatCode>General</c:formatCode>
                <c:ptCount val="1"/>
                <c:pt idx="0">
                  <c:v>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D7-4408-B6BC-3A9FBDCDFE96}"/>
            </c:ext>
          </c:extLst>
        </c:ser>
        <c:ser>
          <c:idx val="7"/>
          <c:order val="7"/>
          <c:tx>
            <c:strRef>
              <c:f>Hoja1!$I$1</c:f>
              <c:strCache>
                <c:ptCount val="1"/>
                <c:pt idx="0">
                  <c:v>2022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80000"/>
                    <a:lumOff val="20000"/>
                    <a:tint val="98000"/>
                    <a:lumMod val="114000"/>
                  </a:schemeClr>
                </a:gs>
                <a:gs pos="100000">
                  <a:schemeClr val="accent4">
                    <a:lumMod val="80000"/>
                    <a:lumOff val="20000"/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Hoja1!$A$2</c:f>
              <c:strCache>
                <c:ptCount val="1"/>
                <c:pt idx="0">
                  <c:v>Famílies</c:v>
                </c:pt>
              </c:strCache>
            </c:strRef>
          </c:cat>
          <c:val>
            <c:numRef>
              <c:f>Hoja1!$I$2</c:f>
              <c:numCache>
                <c:formatCode>General</c:formatCode>
                <c:ptCount val="1"/>
                <c:pt idx="0">
                  <c:v>252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B2-48DC-86C7-D3601D6189F7}"/>
            </c:ext>
          </c:extLst>
        </c:ser>
        <c:ser>
          <c:idx val="8"/>
          <c:order val="8"/>
          <c:tx>
            <c:strRef>
              <c:f>Hoja1!$J$1</c:f>
              <c:strCache>
                <c:ptCount val="1"/>
                <c:pt idx="0">
                  <c:v>2023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lumMod val="80000"/>
                    <a:lumOff val="20000"/>
                    <a:tint val="98000"/>
                    <a:lumMod val="114000"/>
                  </a:schemeClr>
                </a:gs>
                <a:gs pos="100000">
                  <a:schemeClr val="accent6">
                    <a:lumMod val="80000"/>
                    <a:lumOff val="20000"/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Hoja1!$A$2</c:f>
              <c:strCache>
                <c:ptCount val="1"/>
                <c:pt idx="0">
                  <c:v>Famílies</c:v>
                </c:pt>
              </c:strCache>
            </c:strRef>
          </c:cat>
          <c:val>
            <c:numRef>
              <c:f>Hoja1!$J$2</c:f>
              <c:numCache>
                <c:formatCode>General</c:formatCode>
                <c:ptCount val="1"/>
                <c:pt idx="0">
                  <c:v>235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EE-4D34-ABD9-EC9718034F27}"/>
            </c:ext>
          </c:extLst>
        </c:ser>
        <c:ser>
          <c:idx val="9"/>
          <c:order val="9"/>
          <c:tx>
            <c:strRef>
              <c:f>Hoja1!$K$1</c:f>
              <c:strCache>
                <c:ptCount val="1"/>
                <c:pt idx="0">
                  <c:v>2024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80000"/>
                    <a:tint val="98000"/>
                    <a:lumMod val="114000"/>
                  </a:schemeClr>
                </a:gs>
                <a:gs pos="100000">
                  <a:schemeClr val="accent2">
                    <a:lumMod val="80000"/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Hoja1!$A$2</c:f>
              <c:strCache>
                <c:ptCount val="1"/>
                <c:pt idx="0">
                  <c:v>Famílies</c:v>
                </c:pt>
              </c:strCache>
            </c:strRef>
          </c:cat>
          <c:val>
            <c:numRef>
              <c:f>Hoja1!$K$2</c:f>
              <c:numCache>
                <c:formatCode>General</c:formatCode>
                <c:ptCount val="1"/>
                <c:pt idx="0">
                  <c:v>299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75-48A3-8DEE-292272D702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906803184"/>
        <c:axId val="1906801552"/>
      </c:barChart>
      <c:catAx>
        <c:axId val="1906803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a-ES"/>
          </a:p>
        </c:txPr>
        <c:crossAx val="1906801552"/>
        <c:crosses val="autoZero"/>
        <c:auto val="1"/>
        <c:lblAlgn val="ctr"/>
        <c:lblOffset val="100"/>
        <c:noMultiLvlLbl val="0"/>
      </c:catAx>
      <c:valAx>
        <c:axId val="1906801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ca-ES"/>
          </a:p>
        </c:txPr>
        <c:crossAx val="1906803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ca-E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ca-E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ca-E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ca-ES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ca-ES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ca-ES"/>
          </a:p>
        </c:txPr>
      </c:legendEntry>
      <c:layout>
        <c:manualLayout>
          <c:xMode val="edge"/>
          <c:yMode val="edge"/>
          <c:x val="4.5582587852840521E-2"/>
          <c:y val="0.93001165285001752"/>
          <c:w val="0.89999984347474926"/>
          <c:h val="5.46317828188339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ca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a-E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a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chemeClr val="bg1"/>
                </a:solidFill>
              </a:rPr>
              <a:t>Tipus de família</a:t>
            </a:r>
          </a:p>
        </c:rich>
      </c:tx>
      <c:layout>
        <c:manualLayout>
          <c:xMode val="edge"/>
          <c:yMode val="edge"/>
          <c:x val="0.32043769795318833"/>
          <c:y val="3.28965876906893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ca-ES"/>
        </a:p>
      </c:txPr>
    </c:title>
    <c:autoTitleDeleted val="0"/>
    <c:plotArea>
      <c:layout>
        <c:manualLayout>
          <c:layoutTarget val="inner"/>
          <c:xMode val="edge"/>
          <c:yMode val="edge"/>
          <c:x val="0.2754463721469127"/>
          <c:y val="0.17820883815304026"/>
          <c:w val="0.53247836171110319"/>
          <c:h val="0.55625903763944884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Tipus de família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tint val="98000"/>
                      <a:lumMod val="114000"/>
                    </a:schemeClr>
                  </a:gs>
                  <a:gs pos="100000">
                    <a:schemeClr val="accent2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0-F277-41EA-A1A2-669C2E6F6B78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tint val="98000"/>
                      <a:lumMod val="114000"/>
                    </a:schemeClr>
                  </a:gs>
                  <a:gs pos="100000">
                    <a:schemeClr val="accent4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3-F277-41EA-A1A2-669C2E6F6B78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6">
                      <a:tint val="98000"/>
                      <a:lumMod val="114000"/>
                    </a:schemeClr>
                  </a:gs>
                  <a:gs pos="100000">
                    <a:schemeClr val="accent6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1-F277-41EA-A1A2-669C2E6F6B78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tint val="98000"/>
                      <a:lumMod val="114000"/>
                    </a:schemeClr>
                  </a:gs>
                  <a:gs pos="100000">
                    <a:schemeClr val="accent2">
                      <a:lumMod val="60000"/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2-F277-41EA-A1A2-669C2E6F6B78}"/>
              </c:ext>
            </c:extLst>
          </c:dPt>
          <c:dLbls>
            <c:dLbl>
              <c:idx val="0"/>
              <c:layout>
                <c:manualLayout>
                  <c:x val="-9.2167406171376393E-2"/>
                  <c:y val="0.1155186808053567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277-41EA-A1A2-669C2E6F6B7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277-41EA-A1A2-669C2E6F6B78}"/>
                </c:ext>
              </c:extLst>
            </c:dLbl>
            <c:dLbl>
              <c:idx val="2"/>
              <c:layout>
                <c:manualLayout>
                  <c:x val="-0.15836992624647789"/>
                  <c:y val="1.16541365924499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277-41EA-A1A2-669C2E6F6B78}"/>
                </c:ext>
              </c:extLst>
            </c:dLbl>
            <c:dLbl>
              <c:idx val="3"/>
              <c:layout>
                <c:manualLayout>
                  <c:x val="0.13767551355798444"/>
                  <c:y val="-0.1102687303389402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277-41EA-A1A2-669C2E6F6B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Unipersonal</c:v>
                </c:pt>
                <c:pt idx="1">
                  <c:v>Família sense fills</c:v>
                </c:pt>
                <c:pt idx="2">
                  <c:v>Monoparentals</c:v>
                </c:pt>
                <c:pt idx="3">
                  <c:v>Família amb fills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1</c:v>
                </c:pt>
                <c:pt idx="1">
                  <c:v>0</c:v>
                </c:pt>
                <c:pt idx="2">
                  <c:v>6</c:v>
                </c:pt>
                <c:pt idx="3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77-41EA-A1A2-669C2E6F6B7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ayout>
        <c:manualLayout>
          <c:xMode val="edge"/>
          <c:yMode val="edge"/>
          <c:x val="9.7145258152262187E-2"/>
          <c:y val="0.81987361235466871"/>
          <c:w val="0.56409051129303045"/>
          <c:h val="0.168573336969057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ca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a-E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a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chemeClr val="bg1"/>
                </a:solidFill>
              </a:rPr>
              <a:t>Noves Famílies 2024</a:t>
            </a:r>
          </a:p>
        </c:rich>
      </c:tx>
      <c:layout>
        <c:manualLayout>
          <c:xMode val="edge"/>
          <c:yMode val="edge"/>
          <c:x val="0.1810996926118876"/>
          <c:y val="7.6775508612752532E-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ca-ES"/>
        </a:p>
      </c:txPr>
    </c:title>
    <c:autoTitleDeleted val="0"/>
    <c:plotArea>
      <c:layout>
        <c:manualLayout>
          <c:layoutTarget val="inner"/>
          <c:xMode val="edge"/>
          <c:yMode val="edge"/>
          <c:x val="0.20360326625873101"/>
          <c:y val="0.17829959047426905"/>
          <c:w val="0.58021289326212788"/>
          <c:h val="0.61385286943124917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Noves famílies 2024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tint val="98000"/>
                      <a:lumMod val="114000"/>
                    </a:schemeClr>
                  </a:gs>
                  <a:gs pos="100000">
                    <a:schemeClr val="accent2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0-CD2F-43DB-8F6F-256E59082722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tint val="98000"/>
                      <a:lumMod val="114000"/>
                    </a:schemeClr>
                  </a:gs>
                  <a:gs pos="100000">
                    <a:schemeClr val="accent4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1-CD2F-43DB-8F6F-256E59082722}"/>
              </c:ext>
            </c:extLst>
          </c:dPt>
          <c:dLbls>
            <c:dLbl>
              <c:idx val="0"/>
              <c:layout>
                <c:manualLayout>
                  <c:x val="-0.13035712693653026"/>
                  <c:y val="-0.19755747916414665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D2F-43DB-8F6F-256E59082722}"/>
                </c:ext>
              </c:extLst>
            </c:dLbl>
            <c:dLbl>
              <c:idx val="1"/>
              <c:layout>
                <c:manualLayout>
                  <c:x val="0.12567683831068291"/>
                  <c:y val="0.1451024623145216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D2F-43DB-8F6F-256E590827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Resta</c:v>
                </c:pt>
                <c:pt idx="1">
                  <c:v>Noves 2024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15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D2F-43DB-8F6F-256E5908272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751528767980921"/>
          <c:y val="0.8687081321058584"/>
          <c:w val="0.3256927129304103"/>
          <c:h val="0.124943892898165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ca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a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0.07177</cdr:x>
      <cdr:y>0.03134</cdr:y>
    </cdr:from>
    <cdr:to>
      <cdr:x>0.94555</cdr:x>
      <cdr:y>0.12001</cdr:y>
    </cdr:to>
    <cdr:sp macro="" textlink="">
      <cdr:nvSpPr>
        <cdr:cNvPr id="2" name="QuadreDeText 4"/>
        <cdr:cNvSpPr txBox="1"/>
      </cdr:nvSpPr>
      <cdr:spPr>
        <a:xfrm xmlns:a="http://schemas.openxmlformats.org/drawingml/2006/main">
          <a:off x="313880" y="150114"/>
          <a:ext cx="3821397" cy="4247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ca-ES" sz="216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7047"/>
          </a:xfrm>
          <a:prstGeom prst="rect">
            <a:avLst/>
          </a:prstGeom>
        </p:spPr>
        <p:txBody>
          <a:bodyPr vert="horz" lIns="91441" tIns="45719" rIns="91441" bIns="45719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7047"/>
          </a:xfrm>
          <a:prstGeom prst="rect">
            <a:avLst/>
          </a:prstGeom>
        </p:spPr>
        <p:txBody>
          <a:bodyPr vert="horz" lIns="91441" tIns="45719" rIns="91441" bIns="45719" rtlCol="0"/>
          <a:lstStyle>
            <a:lvl1pPr algn="r">
              <a:defRPr sz="1200"/>
            </a:lvl1pPr>
          </a:lstStyle>
          <a:p>
            <a:fld id="{F9726E3A-B57B-481B-B3A2-87DD76B71761}" type="datetimeFigureOut">
              <a:rPr lang="es-ES" smtClean="0"/>
              <a:t>07/04/2025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1" tIns="45719" rIns="91441" bIns="45719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452" y="4716383"/>
            <a:ext cx="5438775" cy="4468654"/>
          </a:xfrm>
          <a:prstGeom prst="rect">
            <a:avLst/>
          </a:prstGeom>
        </p:spPr>
        <p:txBody>
          <a:bodyPr vert="horz" lIns="91441" tIns="45719" rIns="91441" bIns="45719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31181"/>
            <a:ext cx="2946400" cy="497046"/>
          </a:xfrm>
          <a:prstGeom prst="rect">
            <a:avLst/>
          </a:prstGeom>
        </p:spPr>
        <p:txBody>
          <a:bodyPr vert="horz" lIns="91441" tIns="45719" rIns="91441" bIns="45719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49688" y="9431181"/>
            <a:ext cx="2946400" cy="497046"/>
          </a:xfrm>
          <a:prstGeom prst="rect">
            <a:avLst/>
          </a:prstGeom>
        </p:spPr>
        <p:txBody>
          <a:bodyPr vert="horz" lIns="91441" tIns="45719" rIns="91441" bIns="45719" rtlCol="0" anchor="b"/>
          <a:lstStyle>
            <a:lvl1pPr algn="r">
              <a:defRPr sz="1200"/>
            </a:lvl1pPr>
          </a:lstStyle>
          <a:p>
            <a:fld id="{0097659B-F4CC-4CFE-9B67-981036632EF6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14797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97659B-F4CC-4CFE-9B67-981036632EF6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72241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7659B-F4CC-4CFE-9B67-981036632EF6}" type="slidenum">
              <a:rPr lang="es-ES" smtClean="0"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01556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97659B-F4CC-4CFE-9B67-981036632EF6}" type="slidenum">
              <a:rPr lang="es-ES" smtClean="0"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38346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97659B-F4CC-4CFE-9B67-981036632EF6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71447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97659B-F4CC-4CFE-9B67-981036632EF6}" type="slidenum">
              <a:rPr lang="es-ES" smtClean="0"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2961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055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àmica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a-ES" dirty="0"/>
              <a:t>Feu clic a la icona per afegir una imatge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847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ol i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3671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190901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geta d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976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4/7/2025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1658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a d'imat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a-ES" dirty="0"/>
              <a:t>Feu clic a la icona per afegir una imatge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a-ES" dirty="0"/>
              <a:t>Feu clic a la icona per afegir una imatge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a-ES" dirty="0"/>
              <a:t>Feu clic a la icona per afegir una imatge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4/7/2025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199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1714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2367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35D164F8-0C6B-59D7-0E97-AB9E689BD2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Subtítol 2">
            <a:extLst>
              <a:ext uri="{FF2B5EF4-FFF2-40B4-BE49-F238E27FC236}">
                <a16:creationId xmlns:a16="http://schemas.microsoft.com/office/drawing/2014/main" id="{B183D61C-F630-39E6-3DBA-604182238E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a-ES"/>
              <a:t>Feu clic aquí per editar l'estil de subtítols del patró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C2D5713C-0D1D-90A2-9794-73205F836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CBFB-33BF-4C06-954E-456C6AABECFD}" type="datetimeFigureOut">
              <a:rPr lang="ca-ES" smtClean="0"/>
              <a:t>7/4/2025</a:t>
            </a:fld>
            <a:endParaRPr lang="ca-ES" dirty="0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BA5E2BF7-4155-0F07-0407-ABFD4061E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53410590-2644-00B0-C0C9-9075391EF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D7879-7986-4072-AA0C-C2F387EF681E}" type="slidenum">
              <a:rPr lang="ca-ES" smtClean="0"/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9579920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BEE0A17A-41EB-EA2E-B907-9C2898E01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DE1B17DB-CE92-3435-6361-BEE925C52B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849E796C-4CA9-9C45-E849-1F5E3CC1D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CBFB-33BF-4C06-954E-456C6AABECFD}" type="datetimeFigureOut">
              <a:rPr lang="ca-ES" smtClean="0"/>
              <a:t>7/4/2025</a:t>
            </a:fld>
            <a:endParaRPr lang="ca-ES" dirty="0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1B2B5556-D7C2-CBF0-F7AA-C4B1E8AC7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9368062F-02E2-C804-8BB9-BBD08761D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D7879-7986-4072-AA0C-C2F387EF681E}" type="slidenum">
              <a:rPr lang="ca-ES" smtClean="0"/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550489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7440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1AD841B6-1DE0-85B7-C4AF-33EE8FDB3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9CE25520-B78C-ADFC-FED1-EF5880D3F7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AE16712F-8BB9-F8D8-538B-81118427F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CBFB-33BF-4C06-954E-456C6AABECFD}" type="datetimeFigureOut">
              <a:rPr lang="ca-ES" smtClean="0"/>
              <a:t>7/4/2025</a:t>
            </a:fld>
            <a:endParaRPr lang="ca-ES" dirty="0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19C9A6FD-3400-F4C6-1CFE-DB228722C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A12AE01E-7EE1-2AA6-0101-70C9459CE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D7879-7986-4072-AA0C-C2F387EF681E}" type="slidenum">
              <a:rPr lang="ca-ES" smtClean="0"/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6710369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0CE0CC61-1366-3919-4F3A-AF5C32F52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20F92E0C-B45F-7370-1A96-7474AC480F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contingut 3">
            <a:extLst>
              <a:ext uri="{FF2B5EF4-FFF2-40B4-BE49-F238E27FC236}">
                <a16:creationId xmlns:a16="http://schemas.microsoft.com/office/drawing/2014/main" id="{3F5E4FFD-FE81-8178-B268-D2241AD021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5" name="Contenidor de data 4">
            <a:extLst>
              <a:ext uri="{FF2B5EF4-FFF2-40B4-BE49-F238E27FC236}">
                <a16:creationId xmlns:a16="http://schemas.microsoft.com/office/drawing/2014/main" id="{C757F711-8EAB-55AE-DEEF-FAB1CA107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CBFB-33BF-4C06-954E-456C6AABECFD}" type="datetimeFigureOut">
              <a:rPr lang="ca-ES" smtClean="0"/>
              <a:t>7/4/2025</a:t>
            </a:fld>
            <a:endParaRPr lang="ca-ES" dirty="0"/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0EA9B1B0-86D9-C177-AC65-7FD16350C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FA9E1DA9-248E-1499-CF38-9FD38837D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D7879-7986-4072-AA0C-C2F387EF681E}" type="slidenum">
              <a:rPr lang="ca-ES" smtClean="0"/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8508808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CDD79066-1222-142A-3596-AC55240CF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90EC03C0-AF97-95D3-B506-302E592A0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4" name="Contenidor de contingut 3">
            <a:extLst>
              <a:ext uri="{FF2B5EF4-FFF2-40B4-BE49-F238E27FC236}">
                <a16:creationId xmlns:a16="http://schemas.microsoft.com/office/drawing/2014/main" id="{1B32927A-66A5-3D8E-9DCC-04FE873CE2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5" name="Contenidor de text 4">
            <a:extLst>
              <a:ext uri="{FF2B5EF4-FFF2-40B4-BE49-F238E27FC236}">
                <a16:creationId xmlns:a16="http://schemas.microsoft.com/office/drawing/2014/main" id="{384427FD-0A03-C02A-1A58-1E2B7063AE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6" name="Contenidor de contingut 5">
            <a:extLst>
              <a:ext uri="{FF2B5EF4-FFF2-40B4-BE49-F238E27FC236}">
                <a16:creationId xmlns:a16="http://schemas.microsoft.com/office/drawing/2014/main" id="{2D4E8A8E-F718-4A1B-D202-71BE71991D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7" name="Contenidor de data 6">
            <a:extLst>
              <a:ext uri="{FF2B5EF4-FFF2-40B4-BE49-F238E27FC236}">
                <a16:creationId xmlns:a16="http://schemas.microsoft.com/office/drawing/2014/main" id="{173688FB-7B5C-7086-42BA-A033645F5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CBFB-33BF-4C06-954E-456C6AABECFD}" type="datetimeFigureOut">
              <a:rPr lang="ca-ES" smtClean="0"/>
              <a:t>7/4/2025</a:t>
            </a:fld>
            <a:endParaRPr lang="ca-ES" dirty="0"/>
          </a:p>
        </p:txBody>
      </p:sp>
      <p:sp>
        <p:nvSpPr>
          <p:cNvPr id="8" name="Contenidor de peu de pàgina 7">
            <a:extLst>
              <a:ext uri="{FF2B5EF4-FFF2-40B4-BE49-F238E27FC236}">
                <a16:creationId xmlns:a16="http://schemas.microsoft.com/office/drawing/2014/main" id="{ECFA8346-DC87-B980-670E-FDA977A9D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9" name="Contenidor de número de diapositiva 8">
            <a:extLst>
              <a:ext uri="{FF2B5EF4-FFF2-40B4-BE49-F238E27FC236}">
                <a16:creationId xmlns:a16="http://schemas.microsoft.com/office/drawing/2014/main" id="{53F6715E-0D3A-81D4-7163-CF28D900A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D7879-7986-4072-AA0C-C2F387EF681E}" type="slidenum">
              <a:rPr lang="ca-ES" smtClean="0"/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8136006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16CD61E7-89B5-347F-12B9-4513D1DFD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data 2">
            <a:extLst>
              <a:ext uri="{FF2B5EF4-FFF2-40B4-BE49-F238E27FC236}">
                <a16:creationId xmlns:a16="http://schemas.microsoft.com/office/drawing/2014/main" id="{4383A60C-96DF-20F1-BE92-587FDBE2E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CBFB-33BF-4C06-954E-456C6AABECFD}" type="datetimeFigureOut">
              <a:rPr lang="ca-ES" smtClean="0"/>
              <a:t>7/4/2025</a:t>
            </a:fld>
            <a:endParaRPr lang="ca-ES" dirty="0"/>
          </a:p>
        </p:txBody>
      </p:sp>
      <p:sp>
        <p:nvSpPr>
          <p:cNvPr id="4" name="Contenidor de peu de pàgina 3">
            <a:extLst>
              <a:ext uri="{FF2B5EF4-FFF2-40B4-BE49-F238E27FC236}">
                <a16:creationId xmlns:a16="http://schemas.microsoft.com/office/drawing/2014/main" id="{6CFEE5F7-2E48-F406-C8B2-C1C24BB55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5" name="Contenidor de número de diapositiva 4">
            <a:extLst>
              <a:ext uri="{FF2B5EF4-FFF2-40B4-BE49-F238E27FC236}">
                <a16:creationId xmlns:a16="http://schemas.microsoft.com/office/drawing/2014/main" id="{BD2EFCFF-6FC4-270F-828A-7B4A66D1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D7879-7986-4072-AA0C-C2F387EF681E}" type="slidenum">
              <a:rPr lang="ca-ES" smtClean="0"/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1738975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>
            <a:extLst>
              <a:ext uri="{FF2B5EF4-FFF2-40B4-BE49-F238E27FC236}">
                <a16:creationId xmlns:a16="http://schemas.microsoft.com/office/drawing/2014/main" id="{0C0D6A48-74FB-C83A-B1F8-150FF10A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CBFB-33BF-4C06-954E-456C6AABECFD}" type="datetimeFigureOut">
              <a:rPr lang="ca-ES" smtClean="0"/>
              <a:t>7/4/2025</a:t>
            </a:fld>
            <a:endParaRPr lang="ca-ES" dirty="0"/>
          </a:p>
        </p:txBody>
      </p:sp>
      <p:sp>
        <p:nvSpPr>
          <p:cNvPr id="3" name="Contenidor de peu de pàgina 2">
            <a:extLst>
              <a:ext uri="{FF2B5EF4-FFF2-40B4-BE49-F238E27FC236}">
                <a16:creationId xmlns:a16="http://schemas.microsoft.com/office/drawing/2014/main" id="{D1712CFE-28F5-387D-6515-B71F21412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>
            <a:extLst>
              <a:ext uri="{FF2B5EF4-FFF2-40B4-BE49-F238E27FC236}">
                <a16:creationId xmlns:a16="http://schemas.microsoft.com/office/drawing/2014/main" id="{AA1EFD90-F624-7AA3-4639-D28793808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D7879-7986-4072-AA0C-C2F387EF681E}" type="slidenum">
              <a:rPr lang="ca-ES" smtClean="0"/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9344521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C5A7D1D9-51C7-B16C-7979-F61D34B58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80AD7DD2-C4A3-4579-6D1C-4F6BF5C15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D81D19EF-0CEE-0A85-576E-E0E5907AB9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5" name="Contenidor de data 4">
            <a:extLst>
              <a:ext uri="{FF2B5EF4-FFF2-40B4-BE49-F238E27FC236}">
                <a16:creationId xmlns:a16="http://schemas.microsoft.com/office/drawing/2014/main" id="{F1546386-46D4-9FB9-909B-78569AD02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CBFB-33BF-4C06-954E-456C6AABECFD}" type="datetimeFigureOut">
              <a:rPr lang="ca-ES" smtClean="0"/>
              <a:t>7/4/2025</a:t>
            </a:fld>
            <a:endParaRPr lang="ca-ES" dirty="0"/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73197B14-EDC6-5046-F6BB-C34516984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72B168C0-35E4-4396-12F5-0DED5A7C4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D7879-7986-4072-AA0C-C2F387EF681E}" type="slidenum">
              <a:rPr lang="ca-ES" smtClean="0"/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3132806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D75AB1F8-523F-6CEC-FD41-D9F278277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'imatge 2">
            <a:extLst>
              <a:ext uri="{FF2B5EF4-FFF2-40B4-BE49-F238E27FC236}">
                <a16:creationId xmlns:a16="http://schemas.microsoft.com/office/drawing/2014/main" id="{7EB54F71-85AF-6DBE-94A7-C604BB7E62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 dirty="0"/>
          </a:p>
        </p:txBody>
      </p:sp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5E72AE15-92CA-E987-46C4-F3AAB4CA96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5" name="Contenidor de data 4">
            <a:extLst>
              <a:ext uri="{FF2B5EF4-FFF2-40B4-BE49-F238E27FC236}">
                <a16:creationId xmlns:a16="http://schemas.microsoft.com/office/drawing/2014/main" id="{BF2505EA-0564-66CB-EC53-247A5738A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CBFB-33BF-4C06-954E-456C6AABECFD}" type="datetimeFigureOut">
              <a:rPr lang="ca-ES" smtClean="0"/>
              <a:t>7/4/2025</a:t>
            </a:fld>
            <a:endParaRPr lang="ca-ES" dirty="0"/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30DF15DD-3CCC-52F4-4E74-F3710D1EB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08B3D87F-0F97-1D8B-FB8B-C8FE5E12A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D7879-7986-4072-AA0C-C2F387EF681E}" type="slidenum">
              <a:rPr lang="ca-ES" smtClean="0"/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323852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09A951DF-FAE5-BE1E-326D-E65C3EBD4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vertical 2">
            <a:extLst>
              <a:ext uri="{FF2B5EF4-FFF2-40B4-BE49-F238E27FC236}">
                <a16:creationId xmlns:a16="http://schemas.microsoft.com/office/drawing/2014/main" id="{3D286AC7-366E-27CC-1560-0E2865D956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80A5FD22-D299-AE24-C471-BD939F45A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CBFB-33BF-4C06-954E-456C6AABECFD}" type="datetimeFigureOut">
              <a:rPr lang="ca-ES" smtClean="0"/>
              <a:t>7/4/2025</a:t>
            </a:fld>
            <a:endParaRPr lang="ca-ES" dirty="0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368DC179-4D42-BC49-8BD5-F9A67374F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555B41A7-55D2-FFD4-9471-34E495874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D7879-7986-4072-AA0C-C2F387EF681E}" type="slidenum">
              <a:rPr lang="ca-ES" smtClean="0"/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7571667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>
            <a:extLst>
              <a:ext uri="{FF2B5EF4-FFF2-40B4-BE49-F238E27FC236}">
                <a16:creationId xmlns:a16="http://schemas.microsoft.com/office/drawing/2014/main" id="{42AF59DE-9672-AAE6-108A-009CB95B12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vertical 2">
            <a:extLst>
              <a:ext uri="{FF2B5EF4-FFF2-40B4-BE49-F238E27FC236}">
                <a16:creationId xmlns:a16="http://schemas.microsoft.com/office/drawing/2014/main" id="{93AC6B34-9584-5E4B-82C9-231509076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CDC7F0B7-9FD3-2983-8209-CFD4A6539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CBFB-33BF-4C06-954E-456C6AABECFD}" type="datetimeFigureOut">
              <a:rPr lang="ca-ES" smtClean="0"/>
              <a:t>7/4/2025</a:t>
            </a:fld>
            <a:endParaRPr lang="ca-ES" dirty="0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93F4DA09-8406-8F85-F5E1-1D07F80F1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811C0D99-79DF-A53B-51B5-8D7BED9A4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D7879-7986-4072-AA0C-C2F387EF681E}" type="slidenum">
              <a:rPr lang="ca-ES" smtClean="0"/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185709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878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602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46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4/7/2025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792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4/7/2025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588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4/7/2025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075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a-ES" dirty="0"/>
              <a:t>Feu clic a la icona per afegir una imatge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374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4/7/2025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9982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  <p:sldLayoutId id="2147483934" r:id="rId13"/>
    <p:sldLayoutId id="2147483935" r:id="rId14"/>
    <p:sldLayoutId id="2147483936" r:id="rId15"/>
    <p:sldLayoutId id="2147483937" r:id="rId16"/>
    <p:sldLayoutId id="214748393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ítol 1">
            <a:extLst>
              <a:ext uri="{FF2B5EF4-FFF2-40B4-BE49-F238E27FC236}">
                <a16:creationId xmlns:a16="http://schemas.microsoft.com/office/drawing/2014/main" id="{8B771E58-3271-75DB-2149-37EF62814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7397CFBA-B701-891E-A64B-A63B24C0F9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B60AAA84-3042-5A85-37E6-A29AD7360E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2B5CBFB-33BF-4C06-954E-456C6AABECFD}" type="datetimeFigureOut">
              <a:rPr lang="ca-ES" smtClean="0"/>
              <a:t>7/4/2025</a:t>
            </a:fld>
            <a:endParaRPr lang="ca-ES" dirty="0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7EBE6BA9-282F-C422-E963-B443FE2085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a-ES" dirty="0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8B4F70DE-C3B2-CDA7-50D9-39F2753C85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F6D7879-7986-4072-AA0C-C2F387EF681E}" type="slidenum">
              <a:rPr lang="ca-ES" smtClean="0"/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532742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79C4C8E-197B-4679-AE96-B5147F971C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56687" y="1930986"/>
            <a:ext cx="0" cy="3200400"/>
          </a:xfrm>
          <a:prstGeom prst="line">
            <a:avLst/>
          </a:prstGeom>
          <a:ln w="15875" cap="sq">
            <a:solidFill>
              <a:schemeClr val="bg2">
                <a:lumMod val="60000"/>
                <a:lumOff val="4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ítol 2"/>
          <p:cNvSpPr>
            <a:spLocks noGrp="1"/>
          </p:cNvSpPr>
          <p:nvPr>
            <p:ph type="subTitle" idx="4294967295"/>
          </p:nvPr>
        </p:nvSpPr>
        <p:spPr>
          <a:xfrm>
            <a:off x="1154955" y="1266958"/>
            <a:ext cx="2904124" cy="452845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ca-ES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SERVEIS SOCIALS SANTA EULÀLIA DE RONÇANA</a:t>
            </a:r>
          </a:p>
        </p:txBody>
      </p:sp>
      <p:sp>
        <p:nvSpPr>
          <p:cNvPr id="4" name="Rectangle 3"/>
          <p:cNvSpPr/>
          <p:nvPr/>
        </p:nvSpPr>
        <p:spPr>
          <a:xfrm>
            <a:off x="4654295" y="1266958"/>
            <a:ext cx="6808362" cy="45284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ca-ES" sz="720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+mj-lt"/>
                <a:ea typeface="+mj-ea"/>
                <a:cs typeface="+mj-cs"/>
              </a:rPr>
              <a:t>MEMÒRIA 2024</a:t>
            </a:r>
            <a:endParaRPr lang="ca-ES" sz="7200" noProof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69876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 txBox="1">
            <a:spLocks/>
          </p:cNvSpPr>
          <p:nvPr/>
        </p:nvSpPr>
        <p:spPr>
          <a:xfrm>
            <a:off x="777237" y="465267"/>
            <a:ext cx="10777453" cy="94045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a-ES" dirty="0">
                <a:solidFill>
                  <a:schemeClr val="bg1"/>
                </a:solidFill>
              </a:rPr>
              <a:t> </a:t>
            </a:r>
            <a:r>
              <a:rPr lang="ca-ES" sz="3600" dirty="0">
                <a:solidFill>
                  <a:schemeClr val="bg1"/>
                </a:solidFill>
              </a:rPr>
              <a:t>AJUTS MENJADOR ESCOLAR 2024/2025</a:t>
            </a:r>
            <a:endParaRPr lang="ca-ES" dirty="0">
              <a:solidFill>
                <a:schemeClr val="bg1"/>
              </a:solidFill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9539425"/>
              </p:ext>
            </p:extLst>
          </p:nvPr>
        </p:nvGraphicFramePr>
        <p:xfrm>
          <a:off x="777237" y="2359881"/>
          <a:ext cx="6193931" cy="243165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128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46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03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99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8268">
                <a:tc>
                  <a:txBody>
                    <a:bodyPr/>
                    <a:lstStyle/>
                    <a:p>
                      <a:r>
                        <a:rPr lang="ca-ES" noProof="0" dirty="0"/>
                        <a:t>Centre escolar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a-ES" sz="1600" noProof="0" dirty="0"/>
                        <a:t>Sol·licituds</a:t>
                      </a:r>
                      <a:endParaRPr lang="ca-E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a-ES" sz="1600" noProof="0" dirty="0"/>
                        <a:t>Atorgats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a-ES" sz="1600" noProof="0" dirty="0"/>
                        <a:t>Desestimats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4024">
                <a:tc>
                  <a:txBody>
                    <a:bodyPr/>
                    <a:lstStyle/>
                    <a:p>
                      <a:r>
                        <a:rPr lang="ca-ES" noProof="0" dirty="0"/>
                        <a:t>La Sagrera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noProof="0" dirty="0"/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noProof="0" dirty="0"/>
                        <a:t>46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noProof="0" dirty="0"/>
                        <a:t>31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9433">
                <a:tc>
                  <a:txBody>
                    <a:bodyPr/>
                    <a:lstStyle/>
                    <a:p>
                      <a:r>
                        <a:rPr lang="ca-ES" noProof="0" dirty="0"/>
                        <a:t>Ronçana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noProof="0" dirty="0"/>
                        <a:t>43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noProof="0" dirty="0"/>
                        <a:t>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noProof="0" dirty="0"/>
                        <a:t>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37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a-ES" sz="1800" kern="1200" noProof="0" dirty="0"/>
                        <a:t>Altres</a:t>
                      </a:r>
                      <a:endParaRPr lang="ca-ES" sz="18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b="0" noProof="0" dirty="0"/>
                        <a:t>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b="0" noProof="0" dirty="0"/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b="0" noProof="0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9558">
                <a:tc>
                  <a:txBody>
                    <a:bodyPr/>
                    <a:lstStyle/>
                    <a:p>
                      <a:r>
                        <a:rPr lang="ca-ES" b="1" noProof="0" dirty="0"/>
                        <a:t>Totals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b="1" noProof="0" dirty="0"/>
                        <a:t>134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b="1" noProof="0" dirty="0"/>
                        <a:t>94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b="1" noProof="0" dirty="0"/>
                        <a:t>40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327413465"/>
              </p:ext>
            </p:extLst>
          </p:nvPr>
        </p:nvGraphicFramePr>
        <p:xfrm>
          <a:off x="6010874" y="1405718"/>
          <a:ext cx="5543816" cy="43399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84774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 txBox="1">
            <a:spLocks/>
          </p:cNvSpPr>
          <p:nvPr/>
        </p:nvSpPr>
        <p:spPr>
          <a:xfrm>
            <a:off x="832513" y="434137"/>
            <a:ext cx="10645254" cy="85306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a-ES" dirty="0">
                <a:solidFill>
                  <a:schemeClr val="tx1"/>
                </a:solidFill>
              </a:rPr>
              <a:t> </a:t>
            </a:r>
            <a:r>
              <a:rPr lang="ca-ES" sz="3600" dirty="0">
                <a:solidFill>
                  <a:schemeClr val="bg1"/>
                </a:solidFill>
              </a:rPr>
              <a:t>AJUTS ACTIVITATS ESPORTIVES 2024/2025</a:t>
            </a:r>
          </a:p>
        </p:txBody>
      </p:sp>
      <p:graphicFrame>
        <p:nvGraphicFramePr>
          <p:cNvPr id="6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2284562"/>
              </p:ext>
            </p:extLst>
          </p:nvPr>
        </p:nvGraphicFramePr>
        <p:xfrm>
          <a:off x="966710" y="3215454"/>
          <a:ext cx="5129290" cy="640080"/>
        </p:xfrm>
        <a:graphic>
          <a:graphicData uri="http://schemas.openxmlformats.org/drawingml/2006/table">
            <a:tbl>
              <a:tblPr bandRow="1">
                <a:tableStyleId>{69CF1AB2-1976-4502-BF36-3FF5EA218861}</a:tableStyleId>
              </a:tblPr>
              <a:tblGrid>
                <a:gridCol w="3492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7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7158">
                <a:tc>
                  <a:txBody>
                    <a:bodyPr/>
                    <a:lstStyle/>
                    <a:p>
                      <a:r>
                        <a:rPr lang="ca-ES" noProof="0" dirty="0"/>
                        <a:t>Import ajuts</a:t>
                      </a:r>
                      <a:r>
                        <a:rPr lang="ca-ES" baseline="0" noProof="0" dirty="0"/>
                        <a:t> activitats esportives</a:t>
                      </a:r>
                      <a:endParaRPr lang="ca-E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7.860€</a:t>
                      </a:r>
                      <a:endParaRPr lang="ca-ES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ula 4">
            <a:extLst>
              <a:ext uri="{FF2B5EF4-FFF2-40B4-BE49-F238E27FC236}">
                <a16:creationId xmlns:a16="http://schemas.microsoft.com/office/drawing/2014/main" id="{E3FC9D20-8B9B-F613-E098-0B37DCF3E9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2841826"/>
              </p:ext>
            </p:extLst>
          </p:nvPr>
        </p:nvGraphicFramePr>
        <p:xfrm>
          <a:off x="6589458" y="1719391"/>
          <a:ext cx="4888309" cy="4704477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3673649">
                  <a:extLst>
                    <a:ext uri="{9D8B030D-6E8A-4147-A177-3AD203B41FA5}">
                      <a16:colId xmlns:a16="http://schemas.microsoft.com/office/drawing/2014/main" val="592916886"/>
                    </a:ext>
                  </a:extLst>
                </a:gridCol>
                <a:gridCol w="1214660">
                  <a:extLst>
                    <a:ext uri="{9D8B030D-6E8A-4147-A177-3AD203B41FA5}">
                      <a16:colId xmlns:a16="http://schemas.microsoft.com/office/drawing/2014/main" val="2789490710"/>
                    </a:ext>
                  </a:extLst>
                </a:gridCol>
              </a:tblGrid>
              <a:tr h="422508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2000" dirty="0">
                          <a:solidFill>
                            <a:schemeClr val="bg1"/>
                          </a:solidFill>
                          <a:effectLst/>
                        </a:rPr>
                        <a:t>CENTRES ESPORTIUS</a:t>
                      </a:r>
                      <a:endParaRPr lang="ca-E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2592099"/>
                  </a:ext>
                </a:extLst>
              </a:tr>
              <a:tr h="25042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900" dirty="0">
                          <a:solidFill>
                            <a:schemeClr val="bg1"/>
                          </a:solidFill>
                          <a:effectLst/>
                        </a:rPr>
                        <a:t>C.E. STA. EULÀLIA </a:t>
                      </a:r>
                      <a:endParaRPr lang="ca-E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900" dirty="0">
                          <a:solidFill>
                            <a:schemeClr val="bg1"/>
                          </a:solidFill>
                          <a:effectLst/>
                        </a:rPr>
                        <a:t>22</a:t>
                      </a:r>
                      <a:endParaRPr lang="ca-E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166263143"/>
                  </a:ext>
                </a:extLst>
              </a:tr>
              <a:tr h="25042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900" dirty="0">
                          <a:solidFill>
                            <a:schemeClr val="bg1"/>
                          </a:solidFill>
                          <a:effectLst/>
                        </a:rPr>
                        <a:t>CLUB PATINATGE STA.EULÀLIA</a:t>
                      </a:r>
                      <a:endParaRPr lang="ca-E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9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ca-E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79382241"/>
                  </a:ext>
                </a:extLst>
              </a:tr>
              <a:tr h="25042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900" dirty="0">
                          <a:solidFill>
                            <a:schemeClr val="bg1"/>
                          </a:solidFill>
                          <a:effectLst/>
                        </a:rPr>
                        <a:t>ESCOLA DE DANSA TRACKDANCE</a:t>
                      </a:r>
                      <a:endParaRPr lang="ca-E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900" dirty="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ca-E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006590113"/>
                  </a:ext>
                </a:extLst>
              </a:tr>
              <a:tr h="25042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900" dirty="0">
                          <a:solidFill>
                            <a:schemeClr val="bg1"/>
                          </a:solidFill>
                          <a:effectLst/>
                        </a:rPr>
                        <a:t>EXTRAESCOLARS RONÇANA</a:t>
                      </a:r>
                      <a:endParaRPr lang="ca-E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9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ca-E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834997484"/>
                  </a:ext>
                </a:extLst>
              </a:tr>
              <a:tr h="25042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900" dirty="0">
                          <a:solidFill>
                            <a:schemeClr val="bg1"/>
                          </a:solidFill>
                          <a:effectLst/>
                        </a:rPr>
                        <a:t>ASSOCIACIÓ BÀSQUET RONÇANA</a:t>
                      </a:r>
                      <a:endParaRPr lang="ca-E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900" dirty="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ca-E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422633073"/>
                  </a:ext>
                </a:extLst>
              </a:tr>
              <a:tr h="2752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900" dirty="0">
                          <a:solidFill>
                            <a:schemeClr val="bg1"/>
                          </a:solidFill>
                          <a:effectLst/>
                        </a:rPr>
                        <a:t>FIT TIME</a:t>
                      </a:r>
                      <a:endParaRPr lang="ca-E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900" dirty="0">
                          <a:solidFill>
                            <a:schemeClr val="bg1"/>
                          </a:solidFill>
                          <a:effectLst/>
                        </a:rPr>
                        <a:t>                 1</a:t>
                      </a:r>
                      <a:endParaRPr lang="ca-E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97460594"/>
                  </a:ext>
                </a:extLst>
              </a:tr>
              <a:tr h="25042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900" dirty="0">
                          <a:solidFill>
                            <a:schemeClr val="bg1"/>
                          </a:solidFill>
                          <a:effectLst/>
                        </a:rPr>
                        <a:t>EL GAT PENJAT</a:t>
                      </a:r>
                      <a:endParaRPr lang="ca-E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9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ca-E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323292020"/>
                  </a:ext>
                </a:extLst>
              </a:tr>
              <a:tr h="25042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900" dirty="0">
                          <a:solidFill>
                            <a:schemeClr val="bg1"/>
                          </a:solidFill>
                          <a:effectLst/>
                        </a:rPr>
                        <a:t>IWA DOJO GRANOLLERS</a:t>
                      </a:r>
                      <a:endParaRPr lang="ca-E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9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ca-E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569255683"/>
                  </a:ext>
                </a:extLst>
              </a:tr>
              <a:tr h="25042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900" dirty="0">
                          <a:solidFill>
                            <a:schemeClr val="bg1"/>
                          </a:solidFill>
                          <a:effectLst/>
                        </a:rPr>
                        <a:t>BÀSQUET LES FRANQUESES</a:t>
                      </a:r>
                      <a:endParaRPr lang="ca-E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9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ca-E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546945616"/>
                  </a:ext>
                </a:extLst>
              </a:tr>
              <a:tr h="25042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900" dirty="0">
                          <a:solidFill>
                            <a:schemeClr val="bg1"/>
                          </a:solidFill>
                          <a:effectLst/>
                        </a:rPr>
                        <a:t>UNIK DANCE BIGUES</a:t>
                      </a:r>
                      <a:endParaRPr lang="ca-E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9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ca-E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748580485"/>
                  </a:ext>
                </a:extLst>
              </a:tr>
              <a:tr h="25042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900" dirty="0">
                          <a:solidFill>
                            <a:schemeClr val="bg1"/>
                          </a:solidFill>
                          <a:effectLst/>
                        </a:rPr>
                        <a:t>TENNIS LES FRANQUESES</a:t>
                      </a:r>
                      <a:endParaRPr lang="ca-E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9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ca-E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911775555"/>
                  </a:ext>
                </a:extLst>
              </a:tr>
              <a:tr h="25042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900" dirty="0">
                          <a:solidFill>
                            <a:schemeClr val="bg1"/>
                          </a:solidFill>
                          <a:effectLst/>
                        </a:rPr>
                        <a:t>FORUM LICANO LLIÇÀ DE VALL</a:t>
                      </a:r>
                      <a:endParaRPr lang="ca-E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9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ca-E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772614954"/>
                  </a:ext>
                </a:extLst>
              </a:tr>
              <a:tr h="25042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900" dirty="0">
                          <a:solidFill>
                            <a:schemeClr val="bg1"/>
                          </a:solidFill>
                          <a:effectLst/>
                        </a:rPr>
                        <a:t>CLUB HANDBOL LA GARRIGA</a:t>
                      </a:r>
                      <a:endParaRPr lang="ca-E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9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ca-E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614956336"/>
                  </a:ext>
                </a:extLst>
              </a:tr>
              <a:tr h="25042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900" dirty="0">
                          <a:solidFill>
                            <a:schemeClr val="bg1"/>
                          </a:solidFill>
                          <a:effectLst/>
                        </a:rPr>
                        <a:t>VOLEIBALL AMETLLA</a:t>
                      </a:r>
                      <a:endParaRPr lang="ca-E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9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ca-E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182634713"/>
                  </a:ext>
                </a:extLst>
              </a:tr>
              <a:tr h="25042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900" dirty="0">
                          <a:solidFill>
                            <a:schemeClr val="bg1"/>
                          </a:solidFill>
                          <a:effectLst/>
                        </a:rPr>
                        <a:t>HOQUEI BIGUES</a:t>
                      </a:r>
                      <a:endParaRPr lang="ca-E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9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ca-E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626145589"/>
                  </a:ext>
                </a:extLst>
              </a:tr>
              <a:tr h="25042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900" dirty="0">
                          <a:solidFill>
                            <a:schemeClr val="bg1"/>
                          </a:solidFill>
                          <a:effectLst/>
                        </a:rPr>
                        <a:t>CLUB PATINATGE ARTISTIC RONÇANA</a:t>
                      </a:r>
                      <a:endParaRPr lang="ca-E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900" dirty="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ca-E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898016840"/>
                  </a:ext>
                </a:extLst>
              </a:tr>
              <a:tr h="25042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900" dirty="0">
                          <a:solidFill>
                            <a:schemeClr val="bg1"/>
                          </a:solidFill>
                          <a:effectLst/>
                        </a:rPr>
                        <a:t>CLUB TENNIS BELULLA</a:t>
                      </a:r>
                      <a:endParaRPr lang="ca-E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a-ES" sz="9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ca-E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547909792"/>
                  </a:ext>
                </a:extLst>
              </a:tr>
            </a:tbl>
          </a:graphicData>
        </a:graphic>
      </p:graphicFrame>
      <p:graphicFrame>
        <p:nvGraphicFramePr>
          <p:cNvPr id="8" name="Taula 7">
            <a:extLst>
              <a:ext uri="{FF2B5EF4-FFF2-40B4-BE49-F238E27FC236}">
                <a16:creationId xmlns:a16="http://schemas.microsoft.com/office/drawing/2014/main" id="{D14973E5-34D0-AA8A-C526-3DF339E64A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1643652"/>
              </p:ext>
            </p:extLst>
          </p:nvPr>
        </p:nvGraphicFramePr>
        <p:xfrm>
          <a:off x="959667" y="1896617"/>
          <a:ext cx="5136333" cy="10109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16806">
                  <a:extLst>
                    <a:ext uri="{9D8B030D-6E8A-4147-A177-3AD203B41FA5}">
                      <a16:colId xmlns:a16="http://schemas.microsoft.com/office/drawing/2014/main" val="4152490685"/>
                    </a:ext>
                  </a:extLst>
                </a:gridCol>
                <a:gridCol w="1860164">
                  <a:extLst>
                    <a:ext uri="{9D8B030D-6E8A-4147-A177-3AD203B41FA5}">
                      <a16:colId xmlns:a16="http://schemas.microsoft.com/office/drawing/2014/main" val="1372371725"/>
                    </a:ext>
                  </a:extLst>
                </a:gridCol>
                <a:gridCol w="1559363">
                  <a:extLst>
                    <a:ext uri="{9D8B030D-6E8A-4147-A177-3AD203B41FA5}">
                      <a16:colId xmlns:a16="http://schemas.microsoft.com/office/drawing/2014/main" val="6856199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a-ES" dirty="0"/>
                        <a:t>Sol·licituds presentades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Atorgats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Desestimats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65003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31910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5735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4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7965176"/>
              </p:ext>
            </p:extLst>
          </p:nvPr>
        </p:nvGraphicFramePr>
        <p:xfrm>
          <a:off x="2246050" y="1482570"/>
          <a:ext cx="6120284" cy="289412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7249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53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9219">
                <a:tc>
                  <a:txBody>
                    <a:bodyPr/>
                    <a:lstStyle/>
                    <a:p>
                      <a:pPr algn="l"/>
                      <a:r>
                        <a:rPr lang="ca-ES" noProof="0" dirty="0">
                          <a:solidFill>
                            <a:schemeClr val="bg1"/>
                          </a:solidFill>
                        </a:rPr>
                        <a:t>  Total tràmits altres administracions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noProof="0" dirty="0">
                          <a:solidFill>
                            <a:schemeClr val="bg1"/>
                          </a:solidFill>
                        </a:rPr>
                        <a:t>384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8635">
                <a:tc>
                  <a:txBody>
                    <a:bodyPr/>
                    <a:lstStyle/>
                    <a:p>
                      <a:r>
                        <a:rPr lang="ca-ES" noProof="0" dirty="0"/>
                        <a:t>Reconeixement Discapacitat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noProof="0" dirty="0"/>
                        <a:t>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9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a-ES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Revisió Discapacitat</a:t>
                      </a:r>
                      <a:endParaRPr kumimoji="0" lang="ca-E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noProof="0" dirty="0"/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916">
                <a:tc>
                  <a:txBody>
                    <a:bodyPr/>
                    <a:lstStyle/>
                    <a:p>
                      <a:r>
                        <a:rPr lang="ca-ES" noProof="0" dirty="0"/>
                        <a:t>Targeta aparcament Discapacitat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noProof="0" dirty="0"/>
                        <a:t>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4812">
                <a:tc>
                  <a:txBody>
                    <a:bodyPr/>
                    <a:lstStyle/>
                    <a:p>
                      <a:r>
                        <a:rPr lang="ca-ES" noProof="0" dirty="0"/>
                        <a:t>Targeta acreditativa discapacitat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noProof="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4812">
                <a:tc>
                  <a:txBody>
                    <a:bodyPr/>
                    <a:lstStyle/>
                    <a:p>
                      <a:r>
                        <a:rPr lang="ca-ES" noProof="0" dirty="0"/>
                        <a:t>Sol·licituds a Habitatge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noProof="0" dirty="0"/>
                        <a:t>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4812">
                <a:tc>
                  <a:txBody>
                    <a:bodyPr/>
                    <a:lstStyle/>
                    <a:p>
                      <a:r>
                        <a:rPr lang="ca-ES" noProof="0" dirty="0"/>
                        <a:t>Enviament documentació requerida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noProof="0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375996"/>
                  </a:ext>
                </a:extLst>
              </a:tr>
            </a:tbl>
          </a:graphicData>
        </a:graphic>
      </p:graphicFrame>
      <p:sp>
        <p:nvSpPr>
          <p:cNvPr id="3" name="Títol 1"/>
          <p:cNvSpPr txBox="1">
            <a:spLocks/>
          </p:cNvSpPr>
          <p:nvPr/>
        </p:nvSpPr>
        <p:spPr>
          <a:xfrm>
            <a:off x="614148" y="465267"/>
            <a:ext cx="10727141" cy="8722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a-ES" dirty="0">
                <a:solidFill>
                  <a:schemeClr val="bg1"/>
                </a:solidFill>
              </a:rPr>
              <a:t> </a:t>
            </a:r>
            <a:r>
              <a:rPr lang="ca-ES" sz="3600" dirty="0">
                <a:solidFill>
                  <a:schemeClr val="bg1"/>
                </a:solidFill>
              </a:rPr>
              <a:t>SOL·LICITUDS  TRAMITADES 2024</a:t>
            </a:r>
          </a:p>
        </p:txBody>
      </p:sp>
      <p:graphicFrame>
        <p:nvGraphicFramePr>
          <p:cNvPr id="4" name="4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3269516"/>
              </p:ext>
            </p:extLst>
          </p:nvPr>
        </p:nvGraphicFramePr>
        <p:xfrm>
          <a:off x="2237173" y="4376692"/>
          <a:ext cx="6129161" cy="210312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47313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3791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ca-ES" sz="1800" b="0" kern="1200" noProof="0" dirty="0">
                          <a:solidFill>
                            <a:schemeClr val="dk1"/>
                          </a:solidFill>
                        </a:rPr>
                        <a:t>Reconeixement  Dependència</a:t>
                      </a:r>
                      <a:endParaRPr lang="ca-ES" sz="1800" b="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ca-ES" sz="1800" b="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791">
                <a:tc>
                  <a:txBody>
                    <a:bodyPr/>
                    <a:lstStyle/>
                    <a:p>
                      <a:r>
                        <a:rPr lang="ca-ES" noProof="0" dirty="0"/>
                        <a:t>Revisió Dependència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noProof="0" dirty="0"/>
                        <a:t>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5231953"/>
                  </a:ext>
                </a:extLst>
              </a:tr>
              <a:tr h="233791">
                <a:tc>
                  <a:txBody>
                    <a:bodyPr/>
                    <a:lstStyle/>
                    <a:p>
                      <a:r>
                        <a:rPr lang="ca-ES" noProof="0" dirty="0"/>
                        <a:t>Comunicació</a:t>
                      </a:r>
                      <a:r>
                        <a:rPr lang="ca-ES" baseline="0" noProof="0" dirty="0"/>
                        <a:t> </a:t>
                      </a:r>
                      <a:r>
                        <a:rPr lang="ca-ES" baseline="0" noProof="0" dirty="0" err="1"/>
                        <a:t>modif</a:t>
                      </a:r>
                      <a:r>
                        <a:rPr lang="ca-ES" baseline="0" noProof="0" dirty="0"/>
                        <a:t>. dades Dependència</a:t>
                      </a:r>
                      <a:endParaRPr lang="ca-E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noProof="0" dirty="0"/>
                        <a:t>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3791">
                <a:tc>
                  <a:txBody>
                    <a:bodyPr/>
                    <a:lstStyle/>
                    <a:p>
                      <a:r>
                        <a:rPr lang="ca-ES" noProof="0" dirty="0" err="1"/>
                        <a:t>Imserso</a:t>
                      </a:r>
                      <a:endParaRPr lang="ca-E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37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noProof="0" dirty="0"/>
                        <a:t>Altres tràmits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68535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8484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 txBox="1">
            <a:spLocks/>
          </p:cNvSpPr>
          <p:nvPr/>
        </p:nvSpPr>
        <p:spPr>
          <a:xfrm>
            <a:off x="777237" y="456461"/>
            <a:ext cx="10906763" cy="10086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a-ES" dirty="0">
                <a:solidFill>
                  <a:schemeClr val="bg1"/>
                </a:solidFill>
              </a:rPr>
              <a:t> </a:t>
            </a:r>
            <a:r>
              <a:rPr lang="ca-ES" sz="3600" dirty="0">
                <a:solidFill>
                  <a:schemeClr val="bg1"/>
                </a:solidFill>
              </a:rPr>
              <a:t>PROJECTE SOCIOEDUCATIU ESPAI RAJOLER 2024</a:t>
            </a: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5936000"/>
              </p:ext>
            </p:extLst>
          </p:nvPr>
        </p:nvGraphicFramePr>
        <p:xfrm>
          <a:off x="777237" y="2240833"/>
          <a:ext cx="4944251" cy="236583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210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1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19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3207">
                <a:tc>
                  <a:txBody>
                    <a:bodyPr/>
                    <a:lstStyle/>
                    <a:p>
                      <a:r>
                        <a:rPr lang="es-ES" dirty="0"/>
                        <a:t>EDAT</a:t>
                      </a:r>
                      <a:endParaRPr lang="ca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HOMES</a:t>
                      </a:r>
                      <a:endParaRPr lang="ca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DONES</a:t>
                      </a:r>
                      <a:endParaRPr lang="ca-E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734">
                <a:tc>
                  <a:txBody>
                    <a:bodyPr/>
                    <a:lstStyle/>
                    <a:p>
                      <a:r>
                        <a:rPr lang="ca-ES" noProof="0" dirty="0"/>
                        <a:t>De</a:t>
                      </a:r>
                      <a:r>
                        <a:rPr lang="ca-ES" baseline="0" noProof="0" dirty="0"/>
                        <a:t> 4 a 9 anys</a:t>
                      </a:r>
                      <a:endParaRPr lang="ca-E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44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noProof="0" dirty="0"/>
                        <a:t>De</a:t>
                      </a:r>
                      <a:r>
                        <a:rPr lang="ca-ES" baseline="0" noProof="0" dirty="0"/>
                        <a:t> 10 a 12 anys</a:t>
                      </a:r>
                      <a:endParaRPr lang="ca-E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7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noProof="0" dirty="0"/>
                        <a:t>De</a:t>
                      </a:r>
                      <a:r>
                        <a:rPr lang="ca-ES" baseline="0" noProof="0" dirty="0"/>
                        <a:t> 13 a 16 anys</a:t>
                      </a:r>
                      <a:endParaRPr lang="ca-E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734">
                <a:tc>
                  <a:txBody>
                    <a:bodyPr/>
                    <a:lstStyle/>
                    <a:p>
                      <a:r>
                        <a:rPr lang="es-ES" dirty="0"/>
                        <a:t>TOTAL</a:t>
                      </a:r>
                      <a:r>
                        <a:rPr lang="es-ES" baseline="0" dirty="0"/>
                        <a:t> </a:t>
                      </a:r>
                      <a:endParaRPr lang="ca-E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b="1" dirty="0"/>
                        <a:t>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b="1" dirty="0"/>
                        <a:t>14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" name="5 Gráfico"/>
          <p:cNvGraphicFramePr/>
          <p:nvPr>
            <p:extLst>
              <p:ext uri="{D42A27DB-BD31-4B8C-83A1-F6EECF244321}">
                <p14:modId xmlns:p14="http://schemas.microsoft.com/office/powerpoint/2010/main" val="2113954128"/>
              </p:ext>
            </p:extLst>
          </p:nvPr>
        </p:nvGraphicFramePr>
        <p:xfrm>
          <a:off x="6470514" y="1344642"/>
          <a:ext cx="4239736" cy="4182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2286184"/>
              </p:ext>
            </p:extLst>
          </p:nvPr>
        </p:nvGraphicFramePr>
        <p:xfrm>
          <a:off x="777236" y="5046260"/>
          <a:ext cx="4581573" cy="481083"/>
        </p:xfrm>
        <a:graphic>
          <a:graphicData uri="http://schemas.openxmlformats.org/drawingml/2006/table">
            <a:tbl>
              <a:tblPr bandRow="1">
                <a:tableStyleId>{69CF1AB2-1976-4502-BF36-3FF5EA218861}</a:tableStyleId>
              </a:tblPr>
              <a:tblGrid>
                <a:gridCol w="3119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22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1083">
                <a:tc>
                  <a:txBody>
                    <a:bodyPr/>
                    <a:lstStyle/>
                    <a:p>
                      <a:r>
                        <a:rPr lang="ca-ES" noProof="0" dirty="0"/>
                        <a:t>  COST 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b="1" dirty="0"/>
                        <a:t>18.006,16€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3060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 txBox="1">
            <a:spLocks/>
          </p:cNvSpPr>
          <p:nvPr/>
        </p:nvSpPr>
        <p:spPr>
          <a:xfrm>
            <a:off x="442258" y="357356"/>
            <a:ext cx="10777453" cy="10959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a-ES" sz="3200" dirty="0">
                <a:solidFill>
                  <a:schemeClr val="bg1"/>
                </a:solidFill>
              </a:rPr>
              <a:t>PREVENCIÓ CONDUCTES DE RISC PER A INFANTS </a:t>
            </a:r>
          </a:p>
          <a:p>
            <a:pPr algn="ctr"/>
            <a:r>
              <a:rPr lang="ca-ES" sz="3200" dirty="0">
                <a:solidFill>
                  <a:schemeClr val="bg1"/>
                </a:solidFill>
              </a:rPr>
              <a:t>I ADOLESCENTS 2024</a:t>
            </a: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5084505"/>
              </p:ext>
            </p:extLst>
          </p:nvPr>
        </p:nvGraphicFramePr>
        <p:xfrm>
          <a:off x="778401" y="2148840"/>
          <a:ext cx="4456258" cy="14630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0564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74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23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7062">
                <a:tc>
                  <a:txBody>
                    <a:bodyPr/>
                    <a:lstStyle/>
                    <a:p>
                      <a:r>
                        <a:rPr lang="es-ES" dirty="0"/>
                        <a:t>EDAT</a:t>
                      </a:r>
                      <a:endParaRPr lang="ca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HOMES</a:t>
                      </a:r>
                      <a:endParaRPr lang="ca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DONES</a:t>
                      </a:r>
                      <a:endParaRPr lang="ca-E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6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noProof="0" dirty="0"/>
                        <a:t>De</a:t>
                      </a:r>
                      <a:r>
                        <a:rPr lang="ca-ES" baseline="0" noProof="0" dirty="0"/>
                        <a:t> 7 a 12 anys</a:t>
                      </a:r>
                      <a:endParaRPr lang="ca-E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noProof="0" dirty="0"/>
                        <a:t>De</a:t>
                      </a:r>
                      <a:r>
                        <a:rPr lang="ca-ES" baseline="0" noProof="0" dirty="0"/>
                        <a:t> 13 a 16 anys</a:t>
                      </a:r>
                      <a:endParaRPr lang="ca-E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239">
                <a:tc>
                  <a:txBody>
                    <a:bodyPr/>
                    <a:lstStyle/>
                    <a:p>
                      <a:r>
                        <a:rPr lang="es-ES" dirty="0"/>
                        <a:t>TOTAL</a:t>
                      </a:r>
                      <a:r>
                        <a:rPr lang="es-ES" baseline="0" dirty="0"/>
                        <a:t> </a:t>
                      </a:r>
                      <a:endParaRPr lang="ca-E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b="1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b="1" dirty="0"/>
                        <a:t>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8384251"/>
              </p:ext>
            </p:extLst>
          </p:nvPr>
        </p:nvGraphicFramePr>
        <p:xfrm>
          <a:off x="779565" y="3611880"/>
          <a:ext cx="4455094" cy="365760"/>
        </p:xfrm>
        <a:graphic>
          <a:graphicData uri="http://schemas.openxmlformats.org/drawingml/2006/table">
            <a:tbl>
              <a:tblPr bandRow="1">
                <a:tableStyleId>{69CF1AB2-1976-4502-BF36-3FF5EA218861}</a:tableStyleId>
              </a:tblPr>
              <a:tblGrid>
                <a:gridCol w="2985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9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7363">
                <a:tc>
                  <a:txBody>
                    <a:bodyPr/>
                    <a:lstStyle/>
                    <a:p>
                      <a:r>
                        <a:rPr lang="ca-ES" noProof="0" dirty="0"/>
                        <a:t>COST 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b="1" dirty="0"/>
                        <a:t>15,670,39€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2 Tabla">
            <a:extLst>
              <a:ext uri="{FF2B5EF4-FFF2-40B4-BE49-F238E27FC236}">
                <a16:creationId xmlns:a16="http://schemas.microsoft.com/office/drawing/2014/main" id="{BD3C6E88-56DD-A90A-42EA-64B5D894DE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4223642"/>
              </p:ext>
            </p:extLst>
          </p:nvPr>
        </p:nvGraphicFramePr>
        <p:xfrm>
          <a:off x="778401" y="4417390"/>
          <a:ext cx="7543800" cy="131505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754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7062">
                <a:tc>
                  <a:txBody>
                    <a:bodyPr/>
                    <a:lstStyle/>
                    <a:p>
                      <a:r>
                        <a:rPr lang="ca-ES" dirty="0"/>
                        <a:t>ACTIVITATS REALITZADES EN ELS CENTRES ESCOLARS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657">
                <a:tc>
                  <a:txBody>
                    <a:bodyPr/>
                    <a:lstStyle/>
                    <a:p>
                      <a:r>
                        <a:rPr lang="ca-ES" sz="1400" b="0" u="none" strike="noStrike" kern="1200" baseline="0" dirty="0">
                          <a:solidFill>
                            <a:schemeClr val="dk1"/>
                          </a:solidFill>
                        </a:rPr>
                        <a:t>DROGODEPENDÈNCIES                                                                                      10 XERRADES</a:t>
                      </a:r>
                      <a:endParaRPr lang="ca-ES" sz="1400" b="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400" b="0" noProof="0" dirty="0"/>
                        <a:t>SALUT                                                                                                                    12 XERRADES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4118385"/>
                  </a:ext>
                </a:extLst>
              </a:tr>
              <a:tr h="3048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400" b="0" noProof="0" dirty="0"/>
                        <a:t>PREVENCIÓ ASSETJAMENT                                                                                  2 ACTIVITATS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73553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22026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 txBox="1">
            <a:spLocks/>
          </p:cNvSpPr>
          <p:nvPr/>
        </p:nvSpPr>
        <p:spPr>
          <a:xfrm>
            <a:off x="1142998" y="814401"/>
            <a:ext cx="8163922" cy="7823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a-ES" dirty="0">
                <a:solidFill>
                  <a:schemeClr val="bg1"/>
                </a:solidFill>
              </a:rPr>
              <a:t> </a:t>
            </a:r>
            <a:r>
              <a:rPr lang="ca-ES" sz="3600" dirty="0">
                <a:solidFill>
                  <a:schemeClr val="bg1"/>
                </a:solidFill>
              </a:rPr>
              <a:t>DEPENDÈNCIA 2024</a:t>
            </a:r>
          </a:p>
        </p:txBody>
      </p:sp>
      <p:graphicFrame>
        <p:nvGraphicFramePr>
          <p:cNvPr id="3" name="4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9763735"/>
              </p:ext>
            </p:extLst>
          </p:nvPr>
        </p:nvGraphicFramePr>
        <p:xfrm>
          <a:off x="1142998" y="1804899"/>
          <a:ext cx="8163922" cy="287911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8818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2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9811">
                <a:tc gridSpan="2">
                  <a:txBody>
                    <a:bodyPr/>
                    <a:lstStyle/>
                    <a:p>
                      <a:r>
                        <a:rPr lang="ca-ES" noProof="0" dirty="0"/>
                        <a:t>Tràmits dependència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ca-ES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98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noProof="0" dirty="0" err="1"/>
                        <a:t>PIA’s</a:t>
                      </a:r>
                      <a:r>
                        <a:rPr lang="ca-ES" noProof="0" dirty="0"/>
                        <a:t> tramitats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42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9829">
                <a:tc>
                  <a:txBody>
                    <a:bodyPr/>
                    <a:lstStyle/>
                    <a:p>
                      <a:r>
                        <a:rPr lang="ca-ES" noProof="0" dirty="0"/>
                        <a:t>Modificacions </a:t>
                      </a:r>
                      <a:r>
                        <a:rPr lang="ca-ES" noProof="0" dirty="0" err="1"/>
                        <a:t>PIA’s</a:t>
                      </a:r>
                      <a:endParaRPr lang="ca-E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27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9805">
                <a:tc>
                  <a:txBody>
                    <a:bodyPr/>
                    <a:lstStyle/>
                    <a:p>
                      <a:r>
                        <a:rPr lang="ca-ES" noProof="0" dirty="0" err="1"/>
                        <a:t>PIA’s</a:t>
                      </a:r>
                      <a:r>
                        <a:rPr lang="ca-ES" noProof="0" dirty="0"/>
                        <a:t> tancats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9858">
                <a:tc>
                  <a:txBody>
                    <a:bodyPr/>
                    <a:lstStyle/>
                    <a:p>
                      <a:r>
                        <a:rPr lang="ca-ES" noProof="0" dirty="0"/>
                        <a:t>Desistiments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62407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 txBox="1">
            <a:spLocks/>
          </p:cNvSpPr>
          <p:nvPr/>
        </p:nvSpPr>
        <p:spPr>
          <a:xfrm>
            <a:off x="1142996" y="601745"/>
            <a:ext cx="9875520" cy="8176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a-ES" dirty="0">
                <a:solidFill>
                  <a:schemeClr val="bg1"/>
                </a:solidFill>
              </a:rPr>
              <a:t> </a:t>
            </a:r>
            <a:r>
              <a:rPr lang="ca-ES" sz="3200" dirty="0">
                <a:solidFill>
                  <a:schemeClr val="bg1"/>
                </a:solidFill>
              </a:rPr>
              <a:t>SAD  (SERVEI D’ATENCIÓ DOMICILIÀRIA)  2024</a:t>
            </a:r>
          </a:p>
        </p:txBody>
      </p:sp>
      <p:graphicFrame>
        <p:nvGraphicFramePr>
          <p:cNvPr id="3" name="4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3939966"/>
              </p:ext>
            </p:extLst>
          </p:nvPr>
        </p:nvGraphicFramePr>
        <p:xfrm>
          <a:off x="1136248" y="1702268"/>
          <a:ext cx="5324842" cy="174043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793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76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17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61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6030">
                <a:tc gridSpan="2">
                  <a:txBody>
                    <a:bodyPr/>
                    <a:lstStyle/>
                    <a:p>
                      <a:r>
                        <a:rPr lang="ca-ES" noProof="0" dirty="0"/>
                        <a:t>Persones ateses </a:t>
                      </a:r>
                      <a:endParaRPr lang="ca-E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ca-ES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SAD Dependència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SAD Social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784">
                <a:tc>
                  <a:txBody>
                    <a:bodyPr/>
                    <a:lstStyle/>
                    <a:p>
                      <a:r>
                        <a:rPr lang="ca-ES" noProof="0" dirty="0"/>
                        <a:t>Dones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784">
                <a:tc>
                  <a:txBody>
                    <a:bodyPr/>
                    <a:lstStyle/>
                    <a:p>
                      <a:r>
                        <a:rPr lang="es-ES" dirty="0"/>
                        <a:t>Homes</a:t>
                      </a:r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784">
                <a:tc>
                  <a:txBody>
                    <a:bodyPr/>
                    <a:lstStyle/>
                    <a:p>
                      <a:r>
                        <a:rPr lang="ca-ES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184235181"/>
              </p:ext>
            </p:extLst>
          </p:nvPr>
        </p:nvGraphicFramePr>
        <p:xfrm>
          <a:off x="6080756" y="1153682"/>
          <a:ext cx="4967785" cy="4264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4 Marcador de contenido">
            <a:extLst>
              <a:ext uri="{FF2B5EF4-FFF2-40B4-BE49-F238E27FC236}">
                <a16:creationId xmlns:a16="http://schemas.microsoft.com/office/drawing/2014/main" id="{AE5ED5E9-6B18-57D5-B933-982D6E67EB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4801581"/>
              </p:ext>
            </p:extLst>
          </p:nvPr>
        </p:nvGraphicFramePr>
        <p:xfrm>
          <a:off x="1136248" y="3677422"/>
          <a:ext cx="5324842" cy="174043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793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76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8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70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6030">
                <a:tc gridSpan="2">
                  <a:txBody>
                    <a:bodyPr/>
                    <a:lstStyle/>
                    <a:p>
                      <a:r>
                        <a:rPr lang="ca-ES" noProof="0" dirty="0"/>
                        <a:t>Serveis SAD</a:t>
                      </a:r>
                      <a:endParaRPr lang="ca-E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ca-ES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Atenció persona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Atenció llar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784">
                <a:tc>
                  <a:txBody>
                    <a:bodyPr/>
                    <a:lstStyle/>
                    <a:p>
                      <a:r>
                        <a:rPr lang="ca-ES" noProof="0" dirty="0"/>
                        <a:t>Dones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784">
                <a:tc>
                  <a:txBody>
                    <a:bodyPr/>
                    <a:lstStyle/>
                    <a:p>
                      <a:r>
                        <a:rPr lang="es-ES" dirty="0"/>
                        <a:t>Homes</a:t>
                      </a:r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784">
                <a:tc>
                  <a:txBody>
                    <a:bodyPr/>
                    <a:lstStyle/>
                    <a:p>
                      <a:r>
                        <a:rPr lang="ca-ES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19113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 txBox="1">
            <a:spLocks/>
          </p:cNvSpPr>
          <p:nvPr/>
        </p:nvSpPr>
        <p:spPr>
          <a:xfrm>
            <a:off x="1085669" y="668466"/>
            <a:ext cx="9875520" cy="75393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sz="3600" dirty="0">
                <a:solidFill>
                  <a:schemeClr val="bg1"/>
                </a:solidFill>
              </a:rPr>
              <a:t>SERVEI DE </a:t>
            </a:r>
            <a:r>
              <a:rPr lang="ca-ES" sz="3600" dirty="0">
                <a:solidFill>
                  <a:schemeClr val="bg1"/>
                </a:solidFill>
              </a:rPr>
              <a:t>TELEASSISTÈNCIA  2024</a:t>
            </a:r>
            <a:endParaRPr lang="ca-ES" dirty="0">
              <a:solidFill>
                <a:schemeClr val="bg1"/>
              </a:solidFill>
            </a:endParaRPr>
          </a:p>
        </p:txBody>
      </p:sp>
      <p:graphicFrame>
        <p:nvGraphicFramePr>
          <p:cNvPr id="3" name="4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326931"/>
              </p:ext>
            </p:extLst>
          </p:nvPr>
        </p:nvGraphicFramePr>
        <p:xfrm>
          <a:off x="1085669" y="1855216"/>
          <a:ext cx="5113715" cy="396361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913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77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55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90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67344">
                <a:tc gridSpan="3">
                  <a:txBody>
                    <a:bodyPr/>
                    <a:lstStyle/>
                    <a:p>
                      <a:r>
                        <a:rPr lang="ca-ES" dirty="0"/>
                        <a:t>Persones</a:t>
                      </a:r>
                      <a:r>
                        <a:rPr lang="ca-ES" baseline="0" dirty="0"/>
                        <a:t> amb servei de teleassistència durant l’any 2024</a:t>
                      </a:r>
                      <a:endParaRPr lang="ca-E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a-E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253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360">
                <a:tc rowSpan="4">
                  <a:txBody>
                    <a:bodyPr/>
                    <a:lstStyle/>
                    <a:p>
                      <a:r>
                        <a:rPr lang="ca-ES" sz="1600" noProof="0" dirty="0"/>
                        <a:t>Dones</a:t>
                      </a:r>
                      <a:endParaRPr lang="ca-E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a-ES" baseline="0" noProof="0" dirty="0"/>
                        <a:t>0 a17 anys</a:t>
                      </a:r>
                      <a:endParaRPr lang="ca-E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a-ES" sz="1800" kern="1200" dirty="0"/>
                        <a:t>0</a:t>
                      </a:r>
                      <a:endParaRPr lang="ca-E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s-ES" dirty="0"/>
                        <a:t>172</a:t>
                      </a:r>
                      <a:endParaRPr lang="ca-E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27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noProof="0" dirty="0"/>
                        <a:t>18 a 64 anys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4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ca-E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27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noProof="0" dirty="0"/>
                        <a:t>65 a 84 anys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72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ca-E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27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noProof="0" dirty="0"/>
                        <a:t>+ 85 anys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96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ca-E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273">
                <a:tc rowSpan="4">
                  <a:txBody>
                    <a:bodyPr/>
                    <a:lstStyle/>
                    <a:p>
                      <a:r>
                        <a:rPr lang="ca-ES" sz="1600" noProof="0" dirty="0"/>
                        <a:t>Homes</a:t>
                      </a:r>
                      <a:endParaRPr lang="ca-E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a-ES" baseline="0" noProof="0" dirty="0"/>
                        <a:t>0 a17 anys</a:t>
                      </a:r>
                      <a:endParaRPr lang="ca-E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0</a:t>
                      </a: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s-ES" dirty="0"/>
                        <a:t>81</a:t>
                      </a:r>
                      <a:endParaRPr lang="ca-E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273">
                <a:tc vMerge="1">
                  <a:txBody>
                    <a:bodyPr/>
                    <a:lstStyle/>
                    <a:p>
                      <a:endParaRPr lang="ca-ES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a-ES" noProof="0" dirty="0"/>
                        <a:t>18 a 64 anys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3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ca-E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273">
                <a:tc vMerge="1">
                  <a:txBody>
                    <a:bodyPr/>
                    <a:lstStyle/>
                    <a:p>
                      <a:endParaRPr lang="ca-ES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a-ES" noProof="0" dirty="0"/>
                        <a:t>65 a 84 anys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35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ca-E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4355">
                <a:tc vMerge="1">
                  <a:txBody>
                    <a:bodyPr/>
                    <a:lstStyle/>
                    <a:p>
                      <a:endParaRPr lang="ca-ES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a-ES" noProof="0" dirty="0"/>
                        <a:t>+ 85 anys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43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ca-E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1701018137"/>
              </p:ext>
            </p:extLst>
          </p:nvPr>
        </p:nvGraphicFramePr>
        <p:xfrm>
          <a:off x="5859530" y="1242457"/>
          <a:ext cx="5760872" cy="4252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7 Tabla">
            <a:extLst>
              <a:ext uri="{FF2B5EF4-FFF2-40B4-BE49-F238E27FC236}">
                <a16:creationId xmlns:a16="http://schemas.microsoft.com/office/drawing/2014/main" id="{7E4B7A01-33C1-A87A-C2C8-F5979A3466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9626726"/>
              </p:ext>
            </p:extLst>
          </p:nvPr>
        </p:nvGraphicFramePr>
        <p:xfrm>
          <a:off x="1085668" y="6226843"/>
          <a:ext cx="4020486" cy="335280"/>
        </p:xfrm>
        <a:graphic>
          <a:graphicData uri="http://schemas.openxmlformats.org/drawingml/2006/table">
            <a:tbl>
              <a:tblPr bandRow="1">
                <a:tableStyleId>{69CF1AB2-1976-4502-BF36-3FF5EA218861}</a:tableStyleId>
              </a:tblPr>
              <a:tblGrid>
                <a:gridCol w="2694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61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7122">
                <a:tc>
                  <a:txBody>
                    <a:bodyPr/>
                    <a:lstStyle/>
                    <a:p>
                      <a:r>
                        <a:rPr lang="ca-ES" sz="1600" noProof="0" dirty="0"/>
                        <a:t>  COST 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17.400,36 €</a:t>
                      </a:r>
                      <a:endParaRPr lang="ca-ES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29337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 txBox="1">
            <a:spLocks/>
          </p:cNvSpPr>
          <p:nvPr/>
        </p:nvSpPr>
        <p:spPr>
          <a:xfrm>
            <a:off x="1142998" y="465268"/>
            <a:ext cx="9875520" cy="790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a-ES" dirty="0">
                <a:solidFill>
                  <a:schemeClr val="bg1"/>
                </a:solidFill>
              </a:rPr>
              <a:t> </a:t>
            </a:r>
            <a:r>
              <a:rPr lang="ca-ES" sz="3600" dirty="0">
                <a:solidFill>
                  <a:schemeClr val="bg1"/>
                </a:solidFill>
              </a:rPr>
              <a:t>ÀPATS</a:t>
            </a:r>
            <a:r>
              <a:rPr lang="es-ES" sz="3600" dirty="0">
                <a:solidFill>
                  <a:schemeClr val="bg1"/>
                </a:solidFill>
              </a:rPr>
              <a:t> A </a:t>
            </a:r>
            <a:r>
              <a:rPr lang="ca-ES" sz="3600" dirty="0">
                <a:solidFill>
                  <a:schemeClr val="bg1"/>
                </a:solidFill>
              </a:rPr>
              <a:t>DOMICILI  2024</a:t>
            </a:r>
            <a:endParaRPr lang="ca-ES" dirty="0">
              <a:solidFill>
                <a:schemeClr val="bg1"/>
              </a:solidFill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5677649"/>
              </p:ext>
            </p:extLst>
          </p:nvPr>
        </p:nvGraphicFramePr>
        <p:xfrm>
          <a:off x="1142998" y="5031049"/>
          <a:ext cx="3722342" cy="14433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9832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90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6864">
                <a:tc>
                  <a:txBody>
                    <a:bodyPr/>
                    <a:lstStyle/>
                    <a:p>
                      <a:r>
                        <a:rPr lang="ca-ES" dirty="0"/>
                        <a:t>Àpats lliurats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2.196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716">
                <a:tc>
                  <a:txBody>
                    <a:bodyPr/>
                    <a:lstStyle/>
                    <a:p>
                      <a:r>
                        <a:rPr lang="ca-ES" noProof="0" dirty="0"/>
                        <a:t>Dones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710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8312">
                <a:tc>
                  <a:txBody>
                    <a:bodyPr/>
                    <a:lstStyle/>
                    <a:p>
                      <a:r>
                        <a:rPr lang="es-ES" dirty="0"/>
                        <a:t>Homes</a:t>
                      </a:r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1.486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1812900061"/>
              </p:ext>
            </p:extLst>
          </p:nvPr>
        </p:nvGraphicFramePr>
        <p:xfrm>
          <a:off x="5970170" y="950368"/>
          <a:ext cx="4740548" cy="4080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4 Marcador de contenido">
            <a:extLst>
              <a:ext uri="{FF2B5EF4-FFF2-40B4-BE49-F238E27FC236}">
                <a16:creationId xmlns:a16="http://schemas.microsoft.com/office/drawing/2014/main" id="{51D0E4C2-F6F9-7078-B619-335DA47A38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0901245"/>
              </p:ext>
            </p:extLst>
          </p:nvPr>
        </p:nvGraphicFramePr>
        <p:xfrm>
          <a:off x="1142998" y="1344788"/>
          <a:ext cx="5227509" cy="32918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3201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59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23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90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5158">
                <a:tc gridSpan="3">
                  <a:txBody>
                    <a:bodyPr/>
                    <a:lstStyle/>
                    <a:p>
                      <a:r>
                        <a:rPr lang="ca-ES" dirty="0"/>
                        <a:t>Persones</a:t>
                      </a:r>
                      <a:r>
                        <a:rPr lang="ca-ES" baseline="0" dirty="0"/>
                        <a:t> beneficiàries l’any 2024</a:t>
                      </a:r>
                      <a:endParaRPr lang="ca-E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a-E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109">
                <a:tc rowSpan="4">
                  <a:txBody>
                    <a:bodyPr/>
                    <a:lstStyle/>
                    <a:p>
                      <a:r>
                        <a:rPr lang="ca-ES" sz="1600" noProof="0" dirty="0"/>
                        <a:t>Dones</a:t>
                      </a:r>
                      <a:endParaRPr lang="ca-E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a-ES" baseline="0" noProof="0" dirty="0"/>
                        <a:t>0 a17 anys</a:t>
                      </a:r>
                      <a:endParaRPr lang="ca-E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a-ES" sz="1800" kern="1200" dirty="0">
                          <a:solidFill>
                            <a:schemeClr val="dk1"/>
                          </a:solidFill>
                        </a:rPr>
                        <a:t>0</a:t>
                      </a:r>
                      <a:endParaRPr lang="ca-E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ca-ES" dirty="0"/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10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noProof="0" dirty="0"/>
                        <a:t>18 a 64 anys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1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ca-E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710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noProof="0" dirty="0"/>
                        <a:t>65 a 84 anys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0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ca-E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710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noProof="0" dirty="0"/>
                        <a:t>+ 85 anys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3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ca-E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7109">
                <a:tc rowSpan="4">
                  <a:txBody>
                    <a:bodyPr/>
                    <a:lstStyle/>
                    <a:p>
                      <a:r>
                        <a:rPr lang="ca-ES" sz="1600" noProof="0" dirty="0"/>
                        <a:t>Homes</a:t>
                      </a:r>
                      <a:endParaRPr lang="ca-E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a-ES" baseline="0" noProof="0" dirty="0"/>
                        <a:t>0 a17 anys</a:t>
                      </a:r>
                      <a:endParaRPr lang="ca-E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0</a:t>
                      </a: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ca-ES" dirty="0"/>
                        <a:t>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7109">
                <a:tc vMerge="1">
                  <a:txBody>
                    <a:bodyPr/>
                    <a:lstStyle/>
                    <a:p>
                      <a:endParaRPr lang="ca-ES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a-ES" noProof="0" dirty="0"/>
                        <a:t>18 a 64 anys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1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ca-E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7109">
                <a:tc vMerge="1">
                  <a:txBody>
                    <a:bodyPr/>
                    <a:lstStyle/>
                    <a:p>
                      <a:endParaRPr lang="ca-ES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a-ES" noProof="0" dirty="0"/>
                        <a:t>65 a 84 anys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3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ca-E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7109">
                <a:tc vMerge="1">
                  <a:txBody>
                    <a:bodyPr/>
                    <a:lstStyle/>
                    <a:p>
                      <a:endParaRPr lang="ca-ES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a-ES" noProof="0" dirty="0"/>
                        <a:t>+ 85 anys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2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ca-E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85816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 txBox="1">
            <a:spLocks/>
          </p:cNvSpPr>
          <p:nvPr/>
        </p:nvSpPr>
        <p:spPr>
          <a:xfrm>
            <a:off x="1142998" y="465268"/>
            <a:ext cx="9875520" cy="790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a-ES" dirty="0">
                <a:solidFill>
                  <a:schemeClr val="bg1"/>
                </a:solidFill>
              </a:rPr>
              <a:t> </a:t>
            </a:r>
            <a:r>
              <a:rPr lang="ca-ES" sz="3600" dirty="0">
                <a:solidFill>
                  <a:schemeClr val="bg1"/>
                </a:solidFill>
              </a:rPr>
              <a:t>AJUTS IBI 2024 </a:t>
            </a:r>
            <a:r>
              <a:rPr lang="ca-ES" sz="3600" dirty="0" err="1">
                <a:solidFill>
                  <a:schemeClr val="bg1"/>
                </a:solidFill>
              </a:rPr>
              <a:t>ok</a:t>
            </a:r>
            <a:endParaRPr lang="ca-ES" dirty="0">
              <a:solidFill>
                <a:schemeClr val="bg1"/>
              </a:solidFill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2287564"/>
              </p:ext>
            </p:extLst>
          </p:nvPr>
        </p:nvGraphicFramePr>
        <p:xfrm>
          <a:off x="1375008" y="1678676"/>
          <a:ext cx="4720987" cy="13219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319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45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45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2512">
                <a:tc>
                  <a:txBody>
                    <a:bodyPr/>
                    <a:lstStyle/>
                    <a:p>
                      <a:pPr algn="ctr"/>
                      <a:r>
                        <a:rPr lang="ca-ES" noProof="0" dirty="0"/>
                        <a:t>Sol·licituds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noProof="0" dirty="0"/>
                        <a:t>Atorgats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noProof="0" dirty="0"/>
                        <a:t>Desestimats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9448">
                <a:tc>
                  <a:txBody>
                    <a:bodyPr/>
                    <a:lstStyle/>
                    <a:p>
                      <a:pPr algn="ctr"/>
                      <a:r>
                        <a:rPr lang="ca-ES" noProof="0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3073227539"/>
              </p:ext>
            </p:extLst>
          </p:nvPr>
        </p:nvGraphicFramePr>
        <p:xfrm>
          <a:off x="6277970" y="1610435"/>
          <a:ext cx="4740548" cy="4080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0908651"/>
              </p:ext>
            </p:extLst>
          </p:nvPr>
        </p:nvGraphicFramePr>
        <p:xfrm>
          <a:off x="1418683" y="5005318"/>
          <a:ext cx="4231491" cy="481083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28809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0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1083">
                <a:tc>
                  <a:txBody>
                    <a:bodyPr/>
                    <a:lstStyle/>
                    <a:p>
                      <a:r>
                        <a:rPr lang="ca-ES" noProof="0" dirty="0"/>
                        <a:t>  COST 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b="1" dirty="0"/>
                        <a:t>5.730,22€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89061"/>
              </p:ext>
            </p:extLst>
          </p:nvPr>
        </p:nvGraphicFramePr>
        <p:xfrm>
          <a:off x="1405718" y="3396555"/>
          <a:ext cx="3498436" cy="113053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5111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72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a-ES" sz="1400" baseline="0" noProof="0" dirty="0"/>
                        <a:t>Un o més membres de la unitat familiar amb  discapacitat</a:t>
                      </a:r>
                      <a:endParaRPr lang="ca-ES" sz="1400" b="0" i="0" baseline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400" b="0" baseline="0" dirty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ca-ES" sz="1400" b="0" i="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011">
                <a:tc>
                  <a:txBody>
                    <a:bodyPr/>
                    <a:lstStyle/>
                    <a:p>
                      <a:r>
                        <a:rPr lang="ca-ES" sz="1400" baseline="0" noProof="0" dirty="0"/>
                        <a:t>Família </a:t>
                      </a:r>
                      <a:r>
                        <a:rPr lang="ca-ES" sz="1400" baseline="0" noProof="0" dirty="0" err="1"/>
                        <a:t>monomarental</a:t>
                      </a:r>
                      <a:endParaRPr lang="ca-ES" sz="1400" b="0" i="0" baseline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400" b="0" baseline="0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ca-ES" sz="1400" b="0" i="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8" name="7 Conector recto de flecha"/>
          <p:cNvCxnSpPr/>
          <p:nvPr/>
        </p:nvCxnSpPr>
        <p:spPr>
          <a:xfrm>
            <a:off x="2204309" y="2944511"/>
            <a:ext cx="0" cy="3693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5017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 idx="4294967295"/>
          </p:nvPr>
        </p:nvSpPr>
        <p:spPr>
          <a:xfrm>
            <a:off x="1087582" y="568036"/>
            <a:ext cx="9875520" cy="87800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ca-ES" dirty="0">
                <a:solidFill>
                  <a:schemeClr val="bg1"/>
                </a:solidFill>
              </a:rPr>
              <a:t> </a:t>
            </a:r>
            <a:r>
              <a:rPr lang="ca-ES" sz="3600" dirty="0">
                <a:solidFill>
                  <a:schemeClr val="bg1"/>
                </a:solidFill>
              </a:rPr>
              <a:t>PERSONES ATESES 2024</a:t>
            </a:r>
            <a:endParaRPr lang="ca-ES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idor de contingut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960853394"/>
              </p:ext>
            </p:extLst>
          </p:nvPr>
        </p:nvGraphicFramePr>
        <p:xfrm>
          <a:off x="1087582" y="2158716"/>
          <a:ext cx="4314940" cy="268268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7433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16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8178">
                <a:tc gridSpan="2"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ca-ES" sz="1800" b="1" kern="1200" dirty="0">
                          <a:solidFill>
                            <a:schemeClr val="bg1"/>
                          </a:solidFill>
                        </a:rPr>
                        <a:t>Nombre usuaris/àries ateses</a:t>
                      </a:r>
                      <a:endParaRPr lang="ca-ES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8348" marR="278348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ca-ES" dirty="0"/>
                    </a:p>
                  </a:txBody>
                  <a:tcPr marL="278348" marR="27834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8148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ca-ES" sz="1800" b="1" kern="1200" dirty="0">
                          <a:solidFill>
                            <a:schemeClr val="bg1"/>
                          </a:solidFill>
                        </a:rPr>
                        <a:t>Dones</a:t>
                      </a:r>
                      <a:endParaRPr lang="ca-ES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8348" marR="2783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705</a:t>
                      </a:r>
                    </a:p>
                  </a:txBody>
                  <a:tcPr marL="278348" marR="278348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8178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ca-ES" sz="1800" b="1" kern="1200" dirty="0">
                          <a:solidFill>
                            <a:schemeClr val="bg1"/>
                          </a:solidFill>
                        </a:rPr>
                        <a:t>Homes</a:t>
                      </a:r>
                      <a:endParaRPr lang="ca-ES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8348" marR="2783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498</a:t>
                      </a:r>
                    </a:p>
                  </a:txBody>
                  <a:tcPr marL="278348" marR="278348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8178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ca-ES" sz="1800" b="1" kern="1200" dirty="0">
                          <a:solidFill>
                            <a:schemeClr val="bg1"/>
                          </a:solidFill>
                        </a:rPr>
                        <a:t>TOTAL</a:t>
                      </a:r>
                      <a:endParaRPr lang="ca-ES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8348" marR="2783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1.203</a:t>
                      </a:r>
                    </a:p>
                  </a:txBody>
                  <a:tcPr marL="278348" marR="278348" anchor="ctr"/>
                </a:tc>
                <a:extLst>
                  <a:ext uri="{0D108BD9-81ED-4DB2-BD59-A6C34878D82A}">
                    <a16:rowId xmlns:a16="http://schemas.microsoft.com/office/drawing/2014/main" val="238041517"/>
                  </a:ext>
                </a:extLst>
              </a:tr>
            </a:tbl>
          </a:graphicData>
        </a:graphic>
      </p:graphicFrame>
      <p:graphicFrame>
        <p:nvGraphicFramePr>
          <p:cNvPr id="5" name="4 Gráfico" title="USUARIS/USUÀRIES ATESOS/ES"/>
          <p:cNvGraphicFramePr/>
          <p:nvPr>
            <p:extLst>
              <p:ext uri="{D42A27DB-BD31-4B8C-83A1-F6EECF244321}">
                <p14:modId xmlns:p14="http://schemas.microsoft.com/office/powerpoint/2010/main" val="2980091669"/>
              </p:ext>
            </p:extLst>
          </p:nvPr>
        </p:nvGraphicFramePr>
        <p:xfrm>
          <a:off x="5853326" y="1346437"/>
          <a:ext cx="5820229" cy="4001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QuadreDeText 2"/>
          <p:cNvSpPr txBox="1"/>
          <p:nvPr/>
        </p:nvSpPr>
        <p:spPr>
          <a:xfrm>
            <a:off x="1087582" y="5429183"/>
            <a:ext cx="5536206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b="1" dirty="0">
                <a:solidFill>
                  <a:schemeClr val="bg1"/>
                </a:solidFill>
              </a:rPr>
              <a:t>El 14,91%* de la població del municipi és atesa pels Serveis Socials</a:t>
            </a:r>
          </a:p>
        </p:txBody>
      </p:sp>
      <p:sp>
        <p:nvSpPr>
          <p:cNvPr id="6" name="QuadreDeText 5">
            <a:extLst>
              <a:ext uri="{FF2B5EF4-FFF2-40B4-BE49-F238E27FC236}">
                <a16:creationId xmlns:a16="http://schemas.microsoft.com/office/drawing/2014/main" id="{C47F8DAA-332B-4F54-AAE5-4DAA7EA14552}"/>
              </a:ext>
            </a:extLst>
          </p:cNvPr>
          <p:cNvSpPr txBox="1"/>
          <p:nvPr/>
        </p:nvSpPr>
        <p:spPr>
          <a:xfrm>
            <a:off x="1006100" y="6289964"/>
            <a:ext cx="24393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000" i="1" dirty="0">
                <a:solidFill>
                  <a:schemeClr val="bg1"/>
                </a:solidFill>
              </a:rPr>
              <a:t>*</a:t>
            </a:r>
            <a:r>
              <a:rPr lang="ca-ES" sz="1000" b="1" i="1" dirty="0">
                <a:solidFill>
                  <a:schemeClr val="bg1"/>
                </a:solidFill>
              </a:rPr>
              <a:t>8.068 habitants segons padró 2024</a:t>
            </a:r>
          </a:p>
        </p:txBody>
      </p:sp>
    </p:spTree>
    <p:extLst>
      <p:ext uri="{BB962C8B-B14F-4D97-AF65-F5344CB8AC3E}">
        <p14:creationId xmlns:p14="http://schemas.microsoft.com/office/powerpoint/2010/main" val="16613204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5666902"/>
              </p:ext>
            </p:extLst>
          </p:nvPr>
        </p:nvGraphicFramePr>
        <p:xfrm>
          <a:off x="1538784" y="1654246"/>
          <a:ext cx="4056799" cy="186882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5691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76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3099">
                <a:tc>
                  <a:txBody>
                    <a:bodyPr/>
                    <a:lstStyle/>
                    <a:p>
                      <a:r>
                        <a:rPr lang="ca-ES" dirty="0"/>
                        <a:t>Persones</a:t>
                      </a:r>
                      <a:r>
                        <a:rPr lang="ca-ES" baseline="0" dirty="0"/>
                        <a:t> beneficiàries </a:t>
                      </a:r>
                      <a:endParaRPr lang="ca-ES" sz="1800" b="1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>
                          <a:solidFill>
                            <a:schemeClr val="bg1"/>
                          </a:solidFill>
                        </a:rPr>
                        <a:t>97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864">
                <a:tc>
                  <a:txBody>
                    <a:bodyPr/>
                    <a:lstStyle/>
                    <a:p>
                      <a:r>
                        <a:rPr lang="ca-ES" noProof="0" dirty="0"/>
                        <a:t>Homes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>
                          <a:solidFill>
                            <a:schemeClr val="bg1"/>
                          </a:solidFill>
                        </a:rPr>
                        <a:t>27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862">
                <a:tc>
                  <a:txBody>
                    <a:bodyPr/>
                    <a:lstStyle/>
                    <a:p>
                      <a:r>
                        <a:rPr lang="es-ES" dirty="0"/>
                        <a:t>Dones</a:t>
                      </a:r>
                      <a:endParaRPr lang="ca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>
                          <a:solidFill>
                            <a:schemeClr val="bg1"/>
                          </a:solidFill>
                        </a:rPr>
                        <a:t>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9413267"/>
              </p:ext>
            </p:extLst>
          </p:nvPr>
        </p:nvGraphicFramePr>
        <p:xfrm>
          <a:off x="6335875" y="1662307"/>
          <a:ext cx="3893865" cy="186882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392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12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51713">
                <a:tc>
                  <a:txBody>
                    <a:bodyPr/>
                    <a:lstStyle/>
                    <a:p>
                      <a:r>
                        <a:rPr lang="ca-ES" dirty="0"/>
                        <a:t>Noves sol·licituds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>
                          <a:solidFill>
                            <a:schemeClr val="bg1"/>
                          </a:solidFill>
                        </a:rPr>
                        <a:t>14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5308">
                <a:tc>
                  <a:txBody>
                    <a:bodyPr/>
                    <a:lstStyle/>
                    <a:p>
                      <a:r>
                        <a:rPr lang="ca-ES" noProof="0" dirty="0"/>
                        <a:t>Homes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1803">
                <a:tc>
                  <a:txBody>
                    <a:bodyPr/>
                    <a:lstStyle/>
                    <a:p>
                      <a:r>
                        <a:rPr lang="es-ES" dirty="0"/>
                        <a:t>Dones</a:t>
                      </a:r>
                      <a:endParaRPr lang="ca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>
                          <a:solidFill>
                            <a:schemeClr val="bg1"/>
                          </a:solidFill>
                        </a:rPr>
                        <a:t>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9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2132921"/>
              </p:ext>
            </p:extLst>
          </p:nvPr>
        </p:nvGraphicFramePr>
        <p:xfrm>
          <a:off x="1142998" y="4270335"/>
          <a:ext cx="9763164" cy="161237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489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56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71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34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56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45021">
                  <a:extLst>
                    <a:ext uri="{9D8B030D-6E8A-4147-A177-3AD203B41FA5}">
                      <a16:colId xmlns:a16="http://schemas.microsoft.com/office/drawing/2014/main" val="896566212"/>
                    </a:ext>
                  </a:extLst>
                </a:gridCol>
                <a:gridCol w="9758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09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104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26685">
                <a:tc rowSpan="2">
                  <a:txBody>
                    <a:bodyPr/>
                    <a:lstStyle/>
                    <a:p>
                      <a:pPr algn="ctr"/>
                      <a:r>
                        <a:rPr lang="ca-ES" sz="1600" noProof="0" dirty="0"/>
                        <a:t>Tipologia</a:t>
                      </a:r>
                      <a:r>
                        <a:rPr lang="es-ES" sz="1600" dirty="0"/>
                        <a:t> </a:t>
                      </a:r>
                      <a:r>
                        <a:rPr lang="ca-ES" sz="1600" noProof="0" dirty="0"/>
                        <a:t>serveis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CAP</a:t>
                      </a:r>
                      <a:endParaRPr lang="ca-ES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COMERÇ</a:t>
                      </a:r>
                      <a:endParaRPr lang="ca-ES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FARMÀCIA</a:t>
                      </a:r>
                      <a:endParaRPr lang="ca-ES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PODÒLEG</a:t>
                      </a:r>
                      <a:endParaRPr lang="ca-ES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ca-ES" sz="1400" dirty="0"/>
                        <a:t>PRÈSTEC DE LLIBRES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SOCIALITZADOR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ES" dirty="0"/>
                        <a:t>TOTAL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395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CASAL AVIS</a:t>
                      </a:r>
                      <a:endParaRPr lang="es-E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TALLERS</a:t>
                      </a:r>
                      <a:endParaRPr lang="es-E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E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7528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2024</a:t>
                      </a:r>
                      <a:endParaRPr lang="ca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358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306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226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a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171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670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1757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ítol 1"/>
          <p:cNvSpPr txBox="1">
            <a:spLocks/>
          </p:cNvSpPr>
          <p:nvPr/>
        </p:nvSpPr>
        <p:spPr>
          <a:xfrm>
            <a:off x="1142998" y="465268"/>
            <a:ext cx="9875520" cy="790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a-ES" dirty="0">
                <a:solidFill>
                  <a:schemeClr val="bg1"/>
                </a:solidFill>
              </a:rPr>
              <a:t> </a:t>
            </a:r>
            <a:r>
              <a:rPr lang="ca-ES" sz="3600" dirty="0">
                <a:solidFill>
                  <a:schemeClr val="bg1"/>
                </a:solidFill>
              </a:rPr>
              <a:t>PORTA’M  2024</a:t>
            </a:r>
            <a:endParaRPr lang="ca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0602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11">
            <a:extLst>
              <a:ext uri="{FF2B5EF4-FFF2-40B4-BE49-F238E27FC236}">
                <a16:creationId xmlns:a16="http://schemas.microsoft.com/office/drawing/2014/main" id="{DDFCD6ED-7709-4FAF-A468-80DA72FC51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0691155"/>
              </p:ext>
            </p:extLst>
          </p:nvPr>
        </p:nvGraphicFramePr>
        <p:xfrm>
          <a:off x="1274184" y="2448460"/>
          <a:ext cx="7669552" cy="54043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661944">
                  <a:extLst>
                    <a:ext uri="{9D8B030D-6E8A-4147-A177-3AD203B41FA5}">
                      <a16:colId xmlns:a16="http://schemas.microsoft.com/office/drawing/2014/main" val="2349592764"/>
                    </a:ext>
                  </a:extLst>
                </a:gridCol>
                <a:gridCol w="1938401">
                  <a:extLst>
                    <a:ext uri="{9D8B030D-6E8A-4147-A177-3AD203B41FA5}">
                      <a16:colId xmlns:a16="http://schemas.microsoft.com/office/drawing/2014/main" val="1578242607"/>
                    </a:ext>
                  </a:extLst>
                </a:gridCol>
                <a:gridCol w="1407743">
                  <a:extLst>
                    <a:ext uri="{9D8B030D-6E8A-4147-A177-3AD203B41FA5}">
                      <a16:colId xmlns:a16="http://schemas.microsoft.com/office/drawing/2014/main" val="74658439"/>
                    </a:ext>
                  </a:extLst>
                </a:gridCol>
                <a:gridCol w="1427024">
                  <a:extLst>
                    <a:ext uri="{9D8B030D-6E8A-4147-A177-3AD203B41FA5}">
                      <a16:colId xmlns:a16="http://schemas.microsoft.com/office/drawing/2014/main" val="4192633106"/>
                    </a:ext>
                  </a:extLst>
                </a:gridCol>
                <a:gridCol w="1234440">
                  <a:extLst>
                    <a:ext uri="{9D8B030D-6E8A-4147-A177-3AD203B41FA5}">
                      <a16:colId xmlns:a16="http://schemas.microsoft.com/office/drawing/2014/main" val="3215127286"/>
                    </a:ext>
                  </a:extLst>
                </a:gridCol>
              </a:tblGrid>
              <a:tr h="540431">
                <a:tc>
                  <a:txBody>
                    <a:bodyPr/>
                    <a:lstStyle/>
                    <a:p>
                      <a:r>
                        <a:rPr lang="ca-ES" sz="1400" dirty="0">
                          <a:solidFill>
                            <a:schemeClr val="bg1"/>
                          </a:solidFill>
                        </a:rPr>
                        <a:t>Empresa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sz="1400" dirty="0">
                          <a:solidFill>
                            <a:schemeClr val="bg1"/>
                          </a:solidFill>
                        </a:rPr>
                        <a:t>Número de persones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sz="1400" dirty="0">
                          <a:solidFill>
                            <a:schemeClr val="bg1"/>
                          </a:solidFill>
                        </a:rPr>
                        <a:t>Citades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sz="1400" dirty="0">
                          <a:solidFill>
                            <a:schemeClr val="bg1"/>
                          </a:solidFill>
                        </a:rPr>
                        <a:t>Compareixen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sz="1400" dirty="0">
                          <a:solidFill>
                            <a:schemeClr val="bg1"/>
                          </a:solidFill>
                        </a:rPr>
                        <a:t>Vulnerables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0356235"/>
                  </a:ext>
                </a:extLst>
              </a:tr>
            </a:tbl>
          </a:graphicData>
        </a:graphic>
      </p:graphicFrame>
      <p:grpSp>
        <p:nvGrpSpPr>
          <p:cNvPr id="6" name="Grupo 5">
            <a:extLst>
              <a:ext uri="{FF2B5EF4-FFF2-40B4-BE49-F238E27FC236}">
                <a16:creationId xmlns:a16="http://schemas.microsoft.com/office/drawing/2014/main" id="{AA61982D-F6F3-46C8-889A-ADB10AB72E66}"/>
              </a:ext>
            </a:extLst>
          </p:cNvPr>
          <p:cNvGrpSpPr/>
          <p:nvPr/>
        </p:nvGrpSpPr>
        <p:grpSpPr>
          <a:xfrm>
            <a:off x="1274162" y="3160836"/>
            <a:ext cx="7669561" cy="1198881"/>
            <a:chOff x="6009813" y="2163690"/>
            <a:chExt cx="4039377" cy="1198881"/>
          </a:xfrm>
        </p:grpSpPr>
        <p:graphicFrame>
          <p:nvGraphicFramePr>
            <p:cNvPr id="7" name="Tabla 11">
              <a:extLst>
                <a:ext uri="{FF2B5EF4-FFF2-40B4-BE49-F238E27FC236}">
                  <a16:creationId xmlns:a16="http://schemas.microsoft.com/office/drawing/2014/main" id="{A24DBFD3-C990-47E4-9F80-4C5491258CD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404678447"/>
                </p:ext>
              </p:extLst>
            </p:nvPr>
          </p:nvGraphicFramePr>
          <p:xfrm>
            <a:off x="6009817" y="2163690"/>
            <a:ext cx="4039373" cy="457200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1671090">
                    <a:extLst>
                      <a:ext uri="{9D8B030D-6E8A-4147-A177-3AD203B41FA5}">
                        <a16:colId xmlns:a16="http://schemas.microsoft.com/office/drawing/2014/main" val="2349592764"/>
                      </a:ext>
                    </a:extLst>
                  </a:gridCol>
                  <a:gridCol w="1929384">
                    <a:extLst>
                      <a:ext uri="{9D8B030D-6E8A-4147-A177-3AD203B41FA5}">
                        <a16:colId xmlns:a16="http://schemas.microsoft.com/office/drawing/2014/main" val="1578242607"/>
                      </a:ext>
                    </a:extLst>
                  </a:gridCol>
                  <a:gridCol w="1408176">
                    <a:extLst>
                      <a:ext uri="{9D8B030D-6E8A-4147-A177-3AD203B41FA5}">
                        <a16:colId xmlns:a16="http://schemas.microsoft.com/office/drawing/2014/main" val="1892343195"/>
                      </a:ext>
                    </a:extLst>
                  </a:gridCol>
                  <a:gridCol w="1426464">
                    <a:extLst>
                      <a:ext uri="{9D8B030D-6E8A-4147-A177-3AD203B41FA5}">
                        <a16:colId xmlns:a16="http://schemas.microsoft.com/office/drawing/2014/main" val="4192633106"/>
                      </a:ext>
                    </a:extLst>
                  </a:gridCol>
                  <a:gridCol w="1234439">
                    <a:extLst>
                      <a:ext uri="{9D8B030D-6E8A-4147-A177-3AD203B41FA5}">
                        <a16:colId xmlns:a16="http://schemas.microsoft.com/office/drawing/2014/main" val="2519335374"/>
                      </a:ext>
                    </a:extLst>
                  </a:gridCol>
                </a:tblGrid>
                <a:tr h="370840">
                  <a:tc>
                    <a:txBody>
                      <a:bodyPr/>
                      <a:lstStyle/>
                      <a:p>
                        <a:r>
                          <a:rPr lang="ca-ES" sz="1200" b="0" dirty="0">
                            <a:solidFill>
                              <a:schemeClr val="bg1"/>
                            </a:solidFill>
                          </a:rPr>
                          <a:t>ENDESA /</a:t>
                        </a:r>
                        <a:r>
                          <a:rPr lang="ca-ES" sz="1200" dirty="0">
                            <a:solidFill>
                              <a:schemeClr val="bg1"/>
                            </a:solidFill>
                          </a:rPr>
                          <a:t> </a:t>
                        </a:r>
                        <a:r>
                          <a:rPr lang="ca-ES" sz="1200" b="0" dirty="0">
                            <a:solidFill>
                              <a:schemeClr val="bg1"/>
                            </a:solidFill>
                          </a:rPr>
                          <a:t>ENERGIAXXI</a:t>
                        </a:r>
                      </a:p>
                    </a:txBody>
                    <a:tcPr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ca-ES" sz="1400" b="0" dirty="0">
                            <a:solidFill>
                              <a:schemeClr val="bg1"/>
                            </a:solidFill>
                          </a:rPr>
                          <a:t>57</a:t>
                        </a:r>
                      </a:p>
                    </a:txBody>
                    <a:tcPr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ca-ES" sz="1400" b="0" dirty="0">
                            <a:solidFill>
                              <a:schemeClr val="bg1"/>
                            </a:solidFill>
                          </a:rPr>
                          <a:t>45</a:t>
                        </a:r>
                      </a:p>
                    </a:txBody>
                    <a:tcPr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ca-ES" sz="1400" b="0" dirty="0">
                            <a:solidFill>
                              <a:schemeClr val="bg1"/>
                            </a:solidFill>
                          </a:rPr>
                          <a:t>11</a:t>
                        </a:r>
                      </a:p>
                    </a:txBody>
                    <a:tcPr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ca-ES" sz="1400" b="0" dirty="0">
                            <a:solidFill>
                              <a:schemeClr val="bg1"/>
                            </a:solidFill>
                          </a:rPr>
                          <a:t>21</a:t>
                        </a:r>
                      </a:p>
                    </a:txBody>
                    <a:tcPr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3700356235"/>
                    </a:ext>
                  </a:extLst>
                </a:tr>
              </a:tbl>
            </a:graphicData>
          </a:graphic>
        </p:graphicFrame>
        <p:graphicFrame>
          <p:nvGraphicFramePr>
            <p:cNvPr id="8" name="Tabla 11">
              <a:extLst>
                <a:ext uri="{FF2B5EF4-FFF2-40B4-BE49-F238E27FC236}">
                  <a16:creationId xmlns:a16="http://schemas.microsoft.com/office/drawing/2014/main" id="{343C8B01-7638-4642-845D-53D692621FA3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460367275"/>
                </p:ext>
              </p:extLst>
            </p:nvPr>
          </p:nvGraphicFramePr>
          <p:xfrm>
            <a:off x="6009813" y="2620890"/>
            <a:ext cx="4039372" cy="370840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1659814">
                    <a:extLst>
                      <a:ext uri="{9D8B030D-6E8A-4147-A177-3AD203B41FA5}">
                        <a16:colId xmlns:a16="http://schemas.microsoft.com/office/drawing/2014/main" val="2349592764"/>
                      </a:ext>
                    </a:extLst>
                  </a:gridCol>
                  <a:gridCol w="1932940">
                    <a:extLst>
                      <a:ext uri="{9D8B030D-6E8A-4147-A177-3AD203B41FA5}">
                        <a16:colId xmlns:a16="http://schemas.microsoft.com/office/drawing/2014/main" val="1578242607"/>
                      </a:ext>
                    </a:extLst>
                  </a:gridCol>
                  <a:gridCol w="1425048">
                    <a:extLst>
                      <a:ext uri="{9D8B030D-6E8A-4147-A177-3AD203B41FA5}">
                        <a16:colId xmlns:a16="http://schemas.microsoft.com/office/drawing/2014/main" val="1608260885"/>
                      </a:ext>
                    </a:extLst>
                  </a:gridCol>
                  <a:gridCol w="1417320">
                    <a:extLst>
                      <a:ext uri="{9D8B030D-6E8A-4147-A177-3AD203B41FA5}">
                        <a16:colId xmlns:a16="http://schemas.microsoft.com/office/drawing/2014/main" val="4192633106"/>
                      </a:ext>
                    </a:extLst>
                  </a:gridCol>
                  <a:gridCol w="1234429">
                    <a:extLst>
                      <a:ext uri="{9D8B030D-6E8A-4147-A177-3AD203B41FA5}">
                        <a16:colId xmlns:a16="http://schemas.microsoft.com/office/drawing/2014/main" val="2658054165"/>
                      </a:ext>
                    </a:extLst>
                  </a:gridCol>
                </a:tblGrid>
                <a:tr h="370840">
                  <a:tc>
                    <a:txBody>
                      <a:bodyPr/>
                      <a:lstStyle/>
                      <a:p>
                        <a:r>
                          <a:rPr lang="ca-ES" sz="1200" b="0" dirty="0">
                            <a:solidFill>
                              <a:schemeClr val="bg1"/>
                            </a:solidFill>
                          </a:rPr>
                          <a:t>NATURGY</a:t>
                        </a:r>
                      </a:p>
                    </a:txBody>
                    <a:tcPr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ca-ES" sz="1400" b="0" dirty="0">
                            <a:solidFill>
                              <a:schemeClr val="bg1"/>
                            </a:solidFill>
                          </a:rPr>
                          <a:t>5</a:t>
                        </a:r>
                      </a:p>
                    </a:txBody>
                    <a:tcPr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ca-ES" sz="1400" b="0" dirty="0">
                            <a:solidFill>
                              <a:schemeClr val="bg1"/>
                            </a:solidFill>
                          </a:rPr>
                          <a:t>5</a:t>
                        </a:r>
                      </a:p>
                    </a:txBody>
                    <a:tcPr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ca-ES" sz="1400" b="0" dirty="0">
                            <a:solidFill>
                              <a:schemeClr val="bg1"/>
                            </a:solidFill>
                          </a:rPr>
                          <a:t>0</a:t>
                        </a:r>
                      </a:p>
                    </a:txBody>
                    <a:tcPr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ca-ES" sz="1400" b="0" dirty="0">
                            <a:solidFill>
                              <a:schemeClr val="bg1"/>
                            </a:solidFill>
                          </a:rPr>
                          <a:t>0</a:t>
                        </a:r>
                      </a:p>
                    </a:txBody>
                    <a:tcPr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3700356235"/>
                    </a:ext>
                  </a:extLst>
                </a:tr>
              </a:tbl>
            </a:graphicData>
          </a:graphic>
        </p:graphicFrame>
        <p:graphicFrame>
          <p:nvGraphicFramePr>
            <p:cNvPr id="9" name="Tabla 11">
              <a:extLst>
                <a:ext uri="{FF2B5EF4-FFF2-40B4-BE49-F238E27FC236}">
                  <a16:creationId xmlns:a16="http://schemas.microsoft.com/office/drawing/2014/main" id="{27CBD9F6-261A-4D4B-8CA1-D2F50FDEB471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098223344"/>
                </p:ext>
              </p:extLst>
            </p:nvPr>
          </p:nvGraphicFramePr>
          <p:xfrm>
            <a:off x="6009815" y="2991731"/>
            <a:ext cx="4039371" cy="370840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1655883">
                    <a:extLst>
                      <a:ext uri="{9D8B030D-6E8A-4147-A177-3AD203B41FA5}">
                        <a16:colId xmlns:a16="http://schemas.microsoft.com/office/drawing/2014/main" val="2349592764"/>
                      </a:ext>
                    </a:extLst>
                  </a:gridCol>
                  <a:gridCol w="1936245">
                    <a:extLst>
                      <a:ext uri="{9D8B030D-6E8A-4147-A177-3AD203B41FA5}">
                        <a16:colId xmlns:a16="http://schemas.microsoft.com/office/drawing/2014/main" val="1578242607"/>
                      </a:ext>
                    </a:extLst>
                  </a:gridCol>
                  <a:gridCol w="1425670">
                    <a:extLst>
                      <a:ext uri="{9D8B030D-6E8A-4147-A177-3AD203B41FA5}">
                        <a16:colId xmlns:a16="http://schemas.microsoft.com/office/drawing/2014/main" val="560898058"/>
                      </a:ext>
                    </a:extLst>
                  </a:gridCol>
                  <a:gridCol w="1426464">
                    <a:extLst>
                      <a:ext uri="{9D8B030D-6E8A-4147-A177-3AD203B41FA5}">
                        <a16:colId xmlns:a16="http://schemas.microsoft.com/office/drawing/2014/main" val="4192633106"/>
                      </a:ext>
                    </a:extLst>
                  </a:gridCol>
                  <a:gridCol w="1225287">
                    <a:extLst>
                      <a:ext uri="{9D8B030D-6E8A-4147-A177-3AD203B41FA5}">
                        <a16:colId xmlns:a16="http://schemas.microsoft.com/office/drawing/2014/main" val="3761035361"/>
                      </a:ext>
                    </a:extLst>
                  </a:gridCol>
                </a:tblGrid>
                <a:tr h="370840">
                  <a:tc>
                    <a:txBody>
                      <a:bodyPr/>
                      <a:lstStyle/>
                      <a:p>
                        <a:r>
                          <a:rPr lang="ca-ES" sz="1200" b="0" dirty="0">
                            <a:solidFill>
                              <a:schemeClr val="bg1"/>
                            </a:solidFill>
                          </a:rPr>
                          <a:t>IBERDROLA</a:t>
                        </a:r>
                      </a:p>
                    </a:txBody>
                    <a:tcPr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ca-ES" sz="1400" b="0" dirty="0">
                            <a:solidFill>
                              <a:schemeClr val="bg1"/>
                            </a:solidFill>
                          </a:rPr>
                          <a:t>18</a:t>
                        </a:r>
                      </a:p>
                    </a:txBody>
                    <a:tcPr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ca-ES" sz="1400" b="0" dirty="0">
                            <a:solidFill>
                              <a:schemeClr val="bg1"/>
                            </a:solidFill>
                          </a:rPr>
                          <a:t>14</a:t>
                        </a:r>
                      </a:p>
                    </a:txBody>
                    <a:tcPr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ca-ES" sz="1400" b="0" dirty="0">
                            <a:solidFill>
                              <a:schemeClr val="bg1"/>
                            </a:solidFill>
                          </a:rPr>
                          <a:t>3</a:t>
                        </a:r>
                      </a:p>
                    </a:txBody>
                    <a:tcPr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ca-ES" sz="1400" b="0" dirty="0">
                            <a:solidFill>
                              <a:schemeClr val="bg1"/>
                            </a:solidFill>
                          </a:rPr>
                          <a:t>7</a:t>
                        </a:r>
                      </a:p>
                    </a:txBody>
                    <a:tcPr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3700356235"/>
                    </a:ext>
                  </a:extLst>
                </a:tr>
              </a:tbl>
            </a:graphicData>
          </a:graphic>
        </p:graphicFrame>
      </p:grpSp>
      <p:graphicFrame>
        <p:nvGraphicFramePr>
          <p:cNvPr id="10" name="Tabla 11">
            <a:extLst>
              <a:ext uri="{FF2B5EF4-FFF2-40B4-BE49-F238E27FC236}">
                <a16:creationId xmlns:a16="http://schemas.microsoft.com/office/drawing/2014/main" id="{EDD19E56-CA21-4284-B752-C6DEFD5295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5109678"/>
              </p:ext>
            </p:extLst>
          </p:nvPr>
        </p:nvGraphicFramePr>
        <p:xfrm>
          <a:off x="1274162" y="4382473"/>
          <a:ext cx="7669545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1973">
                  <a:extLst>
                    <a:ext uri="{9D8B030D-6E8A-4147-A177-3AD203B41FA5}">
                      <a16:colId xmlns:a16="http://schemas.microsoft.com/office/drawing/2014/main" val="2349592764"/>
                    </a:ext>
                  </a:extLst>
                </a:gridCol>
                <a:gridCol w="1948502">
                  <a:extLst>
                    <a:ext uri="{9D8B030D-6E8A-4147-A177-3AD203B41FA5}">
                      <a16:colId xmlns:a16="http://schemas.microsoft.com/office/drawing/2014/main" val="1578242607"/>
                    </a:ext>
                  </a:extLst>
                </a:gridCol>
                <a:gridCol w="1426464">
                  <a:extLst>
                    <a:ext uri="{9D8B030D-6E8A-4147-A177-3AD203B41FA5}">
                      <a16:colId xmlns:a16="http://schemas.microsoft.com/office/drawing/2014/main" val="2102013826"/>
                    </a:ext>
                  </a:extLst>
                </a:gridCol>
                <a:gridCol w="1417320">
                  <a:extLst>
                    <a:ext uri="{9D8B030D-6E8A-4147-A177-3AD203B41FA5}">
                      <a16:colId xmlns:a16="http://schemas.microsoft.com/office/drawing/2014/main" val="4192633106"/>
                    </a:ext>
                  </a:extLst>
                </a:gridCol>
                <a:gridCol w="1225286">
                  <a:extLst>
                    <a:ext uri="{9D8B030D-6E8A-4147-A177-3AD203B41FA5}">
                      <a16:colId xmlns:a16="http://schemas.microsoft.com/office/drawing/2014/main" val="16560835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a-ES" sz="1200" b="0" dirty="0">
                          <a:solidFill>
                            <a:schemeClr val="bg1"/>
                          </a:solidFill>
                        </a:rPr>
                        <a:t>HOLALUZ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400" b="0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400" b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400" b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400" b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0356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sz="1200" b="0" dirty="0">
                          <a:solidFill>
                            <a:schemeClr val="bg1"/>
                          </a:solidFill>
                        </a:rPr>
                        <a:t>TOTALENERGIES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400" b="0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400" b="0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400" b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400" b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24475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sz="1200" b="0" dirty="0">
                          <a:solidFill>
                            <a:schemeClr val="bg1"/>
                          </a:solidFill>
                        </a:rPr>
                        <a:t>REPSOL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400" b="0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400" b="0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400" b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400" b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6815737"/>
                  </a:ext>
                </a:extLst>
              </a:tr>
            </a:tbl>
          </a:graphicData>
        </a:graphic>
      </p:graphicFrame>
      <p:graphicFrame>
        <p:nvGraphicFramePr>
          <p:cNvPr id="11" name="Tabla 11">
            <a:extLst>
              <a:ext uri="{FF2B5EF4-FFF2-40B4-BE49-F238E27FC236}">
                <a16:creationId xmlns:a16="http://schemas.microsoft.com/office/drawing/2014/main" id="{10E7B2BC-087F-4863-9314-766F653559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3708010"/>
              </p:ext>
            </p:extLst>
          </p:nvPr>
        </p:nvGraphicFramePr>
        <p:xfrm>
          <a:off x="1274184" y="1982075"/>
          <a:ext cx="7669539" cy="3657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7669539">
                  <a:extLst>
                    <a:ext uri="{9D8B030D-6E8A-4147-A177-3AD203B41FA5}">
                      <a16:colId xmlns:a16="http://schemas.microsoft.com/office/drawing/2014/main" val="2349592764"/>
                    </a:ext>
                  </a:extLst>
                </a:gridCol>
              </a:tblGrid>
              <a:tr h="223002">
                <a:tc>
                  <a:txBody>
                    <a:bodyPr/>
                    <a:lstStyle/>
                    <a:p>
                      <a:r>
                        <a:rPr lang="ca-ES" dirty="0"/>
                        <a:t>LLUM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0356235"/>
                  </a:ext>
                </a:extLst>
              </a:tr>
            </a:tbl>
          </a:graphicData>
        </a:graphic>
      </p:graphicFrame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id="{AEAE6341-2FED-4E0B-A5E7-7774DFDD4D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0444442"/>
              </p:ext>
            </p:extLst>
          </p:nvPr>
        </p:nvGraphicFramePr>
        <p:xfrm>
          <a:off x="1274168" y="5654812"/>
          <a:ext cx="7669539" cy="3708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671102">
                  <a:extLst>
                    <a:ext uri="{9D8B030D-6E8A-4147-A177-3AD203B41FA5}">
                      <a16:colId xmlns:a16="http://schemas.microsoft.com/office/drawing/2014/main" val="2349592764"/>
                    </a:ext>
                  </a:extLst>
                </a:gridCol>
                <a:gridCol w="1947672">
                  <a:extLst>
                    <a:ext uri="{9D8B030D-6E8A-4147-A177-3AD203B41FA5}">
                      <a16:colId xmlns:a16="http://schemas.microsoft.com/office/drawing/2014/main" val="1578242607"/>
                    </a:ext>
                  </a:extLst>
                </a:gridCol>
                <a:gridCol w="1426464">
                  <a:extLst>
                    <a:ext uri="{9D8B030D-6E8A-4147-A177-3AD203B41FA5}">
                      <a16:colId xmlns:a16="http://schemas.microsoft.com/office/drawing/2014/main" val="2102013826"/>
                    </a:ext>
                  </a:extLst>
                </a:gridCol>
                <a:gridCol w="1417320">
                  <a:extLst>
                    <a:ext uri="{9D8B030D-6E8A-4147-A177-3AD203B41FA5}">
                      <a16:colId xmlns:a16="http://schemas.microsoft.com/office/drawing/2014/main" val="4192633106"/>
                    </a:ext>
                  </a:extLst>
                </a:gridCol>
                <a:gridCol w="1206981">
                  <a:extLst>
                    <a:ext uri="{9D8B030D-6E8A-4147-A177-3AD203B41FA5}">
                      <a16:colId xmlns:a16="http://schemas.microsoft.com/office/drawing/2014/main" val="16560835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a-ES" sz="1200" dirty="0">
                          <a:solidFill>
                            <a:schemeClr val="bg1"/>
                          </a:solidFill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400" dirty="0">
                          <a:solidFill>
                            <a:schemeClr val="bg1"/>
                          </a:solidFill>
                        </a:rPr>
                        <a:t>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400" dirty="0">
                          <a:solidFill>
                            <a:schemeClr val="bg1"/>
                          </a:solidFill>
                        </a:rPr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400" dirty="0">
                          <a:solidFill>
                            <a:schemeClr val="bg1"/>
                          </a:solidFill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400" dirty="0">
                          <a:solidFill>
                            <a:schemeClr val="bg1"/>
                          </a:solidFill>
                        </a:rPr>
                        <a:t>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0356235"/>
                  </a:ext>
                </a:extLst>
              </a:tr>
            </a:tbl>
          </a:graphicData>
        </a:graphic>
      </p:graphicFrame>
      <p:sp>
        <p:nvSpPr>
          <p:cNvPr id="14" name="Título 1">
            <a:extLst>
              <a:ext uri="{FF2B5EF4-FFF2-40B4-BE49-F238E27FC236}">
                <a16:creationId xmlns:a16="http://schemas.microsoft.com/office/drawing/2014/main" id="{F9DA563B-FD3F-4C57-96EA-586CFCF8C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210" y="667177"/>
            <a:ext cx="8596668" cy="863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ca-ES" sz="3600" dirty="0">
                <a:solidFill>
                  <a:schemeClr val="bg1"/>
                </a:solidFill>
              </a:rPr>
              <a:t>POBRESA ENERGÈTICA 2024</a:t>
            </a:r>
          </a:p>
        </p:txBody>
      </p:sp>
    </p:spTree>
    <p:extLst>
      <p:ext uri="{BB962C8B-B14F-4D97-AF65-F5344CB8AC3E}">
        <p14:creationId xmlns:p14="http://schemas.microsoft.com/office/powerpoint/2010/main" val="5290319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51A9AA-429E-4D2C-B5B0-7D86F83FA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210" y="667177"/>
            <a:ext cx="8596668" cy="89001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ca-ES" sz="3600" dirty="0">
                <a:solidFill>
                  <a:schemeClr val="bg1"/>
                </a:solidFill>
              </a:rPr>
              <a:t>POBRESA ENERGÈTICA 2024</a:t>
            </a:r>
          </a:p>
        </p:txBody>
      </p:sp>
      <p:graphicFrame>
        <p:nvGraphicFramePr>
          <p:cNvPr id="31" name="Tabla 11">
            <a:extLst>
              <a:ext uri="{FF2B5EF4-FFF2-40B4-BE49-F238E27FC236}">
                <a16:creationId xmlns:a16="http://schemas.microsoft.com/office/drawing/2014/main" id="{0994E30D-33AA-4816-B019-25EFEB7527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251207"/>
              </p:ext>
            </p:extLst>
          </p:nvPr>
        </p:nvGraphicFramePr>
        <p:xfrm>
          <a:off x="1583573" y="1929680"/>
          <a:ext cx="7131520" cy="3708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7131520">
                  <a:extLst>
                    <a:ext uri="{9D8B030D-6E8A-4147-A177-3AD203B41FA5}">
                      <a16:colId xmlns:a16="http://schemas.microsoft.com/office/drawing/2014/main" val="23495927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a-ES" sz="1800" b="1" kern="1200" dirty="0">
                          <a:solidFill>
                            <a:schemeClr val="bg1"/>
                          </a:solidFill>
                        </a:rPr>
                        <a:t>AIGUA</a:t>
                      </a:r>
                      <a:endParaRPr lang="ca-ES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637" marR="89637"/>
                </a:tc>
                <a:extLst>
                  <a:ext uri="{0D108BD9-81ED-4DB2-BD59-A6C34878D82A}">
                    <a16:rowId xmlns:a16="http://schemas.microsoft.com/office/drawing/2014/main" val="3700356235"/>
                  </a:ext>
                </a:extLst>
              </a:tr>
            </a:tbl>
          </a:graphicData>
        </a:graphic>
      </p:graphicFrame>
      <p:graphicFrame>
        <p:nvGraphicFramePr>
          <p:cNvPr id="33" name="Tabla 24">
            <a:extLst>
              <a:ext uri="{FF2B5EF4-FFF2-40B4-BE49-F238E27FC236}">
                <a16:creationId xmlns:a16="http://schemas.microsoft.com/office/drawing/2014/main" id="{23432330-46DA-4FD9-AA42-C54D6151D3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0061208"/>
              </p:ext>
            </p:extLst>
          </p:nvPr>
        </p:nvGraphicFramePr>
        <p:xfrm>
          <a:off x="1600216" y="3621327"/>
          <a:ext cx="7098788" cy="3657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7098788">
                  <a:extLst>
                    <a:ext uri="{9D8B030D-6E8A-4147-A177-3AD203B41FA5}">
                      <a16:colId xmlns:a16="http://schemas.microsoft.com/office/drawing/2014/main" val="2288931621"/>
                    </a:ext>
                  </a:extLst>
                </a:gridCol>
              </a:tblGrid>
              <a:tr h="305632">
                <a:tc>
                  <a:txBody>
                    <a:bodyPr/>
                    <a:lstStyle/>
                    <a:p>
                      <a:r>
                        <a:rPr lang="ca-ES" dirty="0"/>
                        <a:t>GAS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9196253"/>
                  </a:ext>
                </a:extLst>
              </a:tr>
            </a:tbl>
          </a:graphicData>
        </a:graphic>
      </p:graphicFrame>
      <p:grpSp>
        <p:nvGrpSpPr>
          <p:cNvPr id="34" name="Grupo 33">
            <a:extLst>
              <a:ext uri="{FF2B5EF4-FFF2-40B4-BE49-F238E27FC236}">
                <a16:creationId xmlns:a16="http://schemas.microsoft.com/office/drawing/2014/main" id="{2D052B1B-0979-468C-9825-B9644B0C52C4}"/>
              </a:ext>
            </a:extLst>
          </p:cNvPr>
          <p:cNvGrpSpPr/>
          <p:nvPr/>
        </p:nvGrpSpPr>
        <p:grpSpPr>
          <a:xfrm>
            <a:off x="1583573" y="2300519"/>
            <a:ext cx="7132075" cy="916901"/>
            <a:chOff x="1063439" y="1442722"/>
            <a:chExt cx="6867006" cy="872921"/>
          </a:xfrm>
          <a:solidFill>
            <a:schemeClr val="accent2">
              <a:lumMod val="20000"/>
              <a:lumOff val="80000"/>
            </a:schemeClr>
          </a:solidFill>
        </p:grpSpPr>
        <p:graphicFrame>
          <p:nvGraphicFramePr>
            <p:cNvPr id="35" name="Tabla 11">
              <a:extLst>
                <a:ext uri="{FF2B5EF4-FFF2-40B4-BE49-F238E27FC236}">
                  <a16:creationId xmlns:a16="http://schemas.microsoft.com/office/drawing/2014/main" id="{2EC6FDB5-B62C-45C7-A69C-9184630E69AB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223477130"/>
                </p:ext>
              </p:extLst>
            </p:nvPr>
          </p:nvGraphicFramePr>
          <p:xfrm>
            <a:off x="1063439" y="1442722"/>
            <a:ext cx="6867006" cy="512003"/>
          </p:xfrm>
          <a:graphic>
            <a:graphicData uri="http://schemas.openxmlformats.org/drawingml/2006/table">
              <a:tbl>
                <a:tblPr firstRow="1" bandRow="1">
                  <a:tableStyleId>{69CF1AB2-1976-4502-BF36-3FF5EA218861}</a:tableStyleId>
                </a:tblPr>
                <a:tblGrid>
                  <a:gridCol w="1457261">
                    <a:extLst>
                      <a:ext uri="{9D8B030D-6E8A-4147-A177-3AD203B41FA5}">
                        <a16:colId xmlns:a16="http://schemas.microsoft.com/office/drawing/2014/main" val="2349592764"/>
                      </a:ext>
                    </a:extLst>
                  </a:gridCol>
                  <a:gridCol w="1738360">
                    <a:extLst>
                      <a:ext uri="{9D8B030D-6E8A-4147-A177-3AD203B41FA5}">
                        <a16:colId xmlns:a16="http://schemas.microsoft.com/office/drawing/2014/main" val="1578242607"/>
                      </a:ext>
                    </a:extLst>
                  </a:gridCol>
                  <a:gridCol w="1206796">
                    <a:extLst>
                      <a:ext uri="{9D8B030D-6E8A-4147-A177-3AD203B41FA5}">
                        <a16:colId xmlns:a16="http://schemas.microsoft.com/office/drawing/2014/main" val="4176053068"/>
                      </a:ext>
                    </a:extLst>
                  </a:gridCol>
                  <a:gridCol w="1436661">
                    <a:extLst>
                      <a:ext uri="{9D8B030D-6E8A-4147-A177-3AD203B41FA5}">
                        <a16:colId xmlns:a16="http://schemas.microsoft.com/office/drawing/2014/main" val="4192633106"/>
                      </a:ext>
                    </a:extLst>
                  </a:gridCol>
                  <a:gridCol w="1292997">
                    <a:extLst>
                      <a:ext uri="{9D8B030D-6E8A-4147-A177-3AD203B41FA5}">
                        <a16:colId xmlns:a16="http://schemas.microsoft.com/office/drawing/2014/main" val="3645265343"/>
                      </a:ext>
                    </a:extLst>
                  </a:gridCol>
                </a:tblGrid>
                <a:tr h="537799">
                  <a:tc>
                    <a:txBody>
                      <a:bodyPr/>
                      <a:lstStyle/>
                      <a:p>
                        <a:r>
                          <a:rPr lang="ca-ES" sz="1400" dirty="0">
                            <a:solidFill>
                              <a:schemeClr val="bg1"/>
                            </a:solidFill>
                          </a:rPr>
                          <a:t>Empresa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ca-ES" sz="1400" dirty="0">
                            <a:solidFill>
                              <a:schemeClr val="bg1"/>
                            </a:solidFill>
                          </a:rPr>
                          <a:t>Número de persones 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ca-ES" sz="1400" dirty="0">
                            <a:solidFill>
                              <a:schemeClr val="bg1"/>
                            </a:solidFill>
                          </a:rPr>
                          <a:t>Citades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ca-ES" sz="1400" dirty="0">
                            <a:solidFill>
                              <a:schemeClr val="bg1"/>
                            </a:solidFill>
                          </a:rPr>
                          <a:t>Compareixen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ca-ES" sz="1400" dirty="0">
                            <a:solidFill>
                              <a:schemeClr val="bg1"/>
                            </a:solidFill>
                          </a:rPr>
                          <a:t>Vulnerables</a:t>
                        </a:r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3700356235"/>
                    </a:ext>
                  </a:extLst>
                </a:tr>
              </a:tbl>
            </a:graphicData>
          </a:graphic>
        </p:graphicFrame>
        <p:graphicFrame>
          <p:nvGraphicFramePr>
            <p:cNvPr id="36" name="Tabla 11">
              <a:extLst>
                <a:ext uri="{FF2B5EF4-FFF2-40B4-BE49-F238E27FC236}">
                  <a16:creationId xmlns:a16="http://schemas.microsoft.com/office/drawing/2014/main" id="{064E14D8-8D71-4F98-9868-A45E7060943F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717082295"/>
                </p:ext>
              </p:extLst>
            </p:nvPr>
          </p:nvGraphicFramePr>
          <p:xfrm>
            <a:off x="1063440" y="1962591"/>
            <a:ext cx="6857951" cy="353052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1453390">
                    <a:extLst>
                      <a:ext uri="{9D8B030D-6E8A-4147-A177-3AD203B41FA5}">
                        <a16:colId xmlns:a16="http://schemas.microsoft.com/office/drawing/2014/main" val="2349592764"/>
                      </a:ext>
                    </a:extLst>
                  </a:gridCol>
                  <a:gridCol w="1728546">
                    <a:extLst>
                      <a:ext uri="{9D8B030D-6E8A-4147-A177-3AD203B41FA5}">
                        <a16:colId xmlns:a16="http://schemas.microsoft.com/office/drawing/2014/main" val="1578242607"/>
                      </a:ext>
                    </a:extLst>
                  </a:gridCol>
                  <a:gridCol w="1224965">
                    <a:extLst>
                      <a:ext uri="{9D8B030D-6E8A-4147-A177-3AD203B41FA5}">
                        <a16:colId xmlns:a16="http://schemas.microsoft.com/office/drawing/2014/main" val="263250785"/>
                      </a:ext>
                    </a:extLst>
                  </a:gridCol>
                  <a:gridCol w="1435608">
                    <a:extLst>
                      <a:ext uri="{9D8B030D-6E8A-4147-A177-3AD203B41FA5}">
                        <a16:colId xmlns:a16="http://schemas.microsoft.com/office/drawing/2014/main" val="4192633106"/>
                      </a:ext>
                    </a:extLst>
                  </a:gridCol>
                  <a:gridCol w="1280161">
                    <a:extLst>
                      <a:ext uri="{9D8B030D-6E8A-4147-A177-3AD203B41FA5}">
                        <a16:colId xmlns:a16="http://schemas.microsoft.com/office/drawing/2014/main" val="1923841028"/>
                      </a:ext>
                    </a:extLst>
                  </a:gridCol>
                </a:tblGrid>
                <a:tr h="370840">
                  <a:tc>
                    <a:txBody>
                      <a:bodyPr/>
                      <a:lstStyle/>
                      <a:p>
                        <a:r>
                          <a:rPr lang="ca-ES" sz="1400" dirty="0">
                            <a:solidFill>
                              <a:schemeClr val="bg1"/>
                            </a:solidFill>
                          </a:rPr>
                          <a:t>AGBAR</a:t>
                        </a:r>
                      </a:p>
                    </a:txBody>
                    <a:tcPr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ca-ES" sz="1400" dirty="0">
                            <a:solidFill>
                              <a:schemeClr val="bg1"/>
                            </a:solidFill>
                          </a:rPr>
                          <a:t>75</a:t>
                        </a:r>
                      </a:p>
                    </a:txBody>
                    <a:tcPr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ca-ES" sz="1400" dirty="0">
                            <a:solidFill>
                              <a:schemeClr val="bg1"/>
                            </a:solidFill>
                          </a:rPr>
                          <a:t>73</a:t>
                        </a:r>
                      </a:p>
                    </a:txBody>
                    <a:tcPr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ca-ES" sz="1400" dirty="0">
                            <a:solidFill>
                              <a:schemeClr val="bg1"/>
                            </a:solidFill>
                          </a:rPr>
                          <a:t>4</a:t>
                        </a:r>
                      </a:p>
                    </a:txBody>
                    <a:tcPr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ca-ES" sz="1400" dirty="0">
                            <a:solidFill>
                              <a:schemeClr val="bg1"/>
                            </a:solidFill>
                          </a:rPr>
                          <a:t>3</a:t>
                        </a:r>
                      </a:p>
                    </a:txBody>
                    <a:tcPr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3700356235"/>
                    </a:ext>
                  </a:extLst>
                </a:tr>
              </a:tbl>
            </a:graphicData>
          </a:graphic>
        </p:graphicFrame>
      </p:grpSp>
      <p:grpSp>
        <p:nvGrpSpPr>
          <p:cNvPr id="37" name="Grupo 36">
            <a:extLst>
              <a:ext uri="{FF2B5EF4-FFF2-40B4-BE49-F238E27FC236}">
                <a16:creationId xmlns:a16="http://schemas.microsoft.com/office/drawing/2014/main" id="{6E94E352-3F7A-4BD1-80D6-2B46E32BA281}"/>
              </a:ext>
            </a:extLst>
          </p:cNvPr>
          <p:cNvGrpSpPr/>
          <p:nvPr/>
        </p:nvGrpSpPr>
        <p:grpSpPr>
          <a:xfrm>
            <a:off x="1600216" y="3930674"/>
            <a:ext cx="7098788" cy="895911"/>
            <a:chOff x="1127483" y="2949976"/>
            <a:chExt cx="1425089" cy="884117"/>
          </a:xfrm>
        </p:grpSpPr>
        <p:graphicFrame>
          <p:nvGraphicFramePr>
            <p:cNvPr id="38" name="Tabla 11">
              <a:extLst>
                <a:ext uri="{FF2B5EF4-FFF2-40B4-BE49-F238E27FC236}">
                  <a16:creationId xmlns:a16="http://schemas.microsoft.com/office/drawing/2014/main" id="{EE886BC1-15F5-4513-A550-DBC96ACC71F4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08757286"/>
                </p:ext>
              </p:extLst>
            </p:nvPr>
          </p:nvGraphicFramePr>
          <p:xfrm>
            <a:off x="1127483" y="3468135"/>
            <a:ext cx="1425089" cy="365958"/>
          </p:xfrm>
          <a:graphic>
            <a:graphicData uri="http://schemas.openxmlformats.org/drawingml/2006/table">
              <a:tbl>
                <a:tblPr firstRow="1" bandRow="1">
                  <a:tableStyleId>{69CF1AB2-1976-4502-BF36-3FF5EA218861}</a:tableStyleId>
                </a:tblPr>
                <a:tblGrid>
                  <a:gridCol w="1472365">
                    <a:extLst>
                      <a:ext uri="{9D8B030D-6E8A-4147-A177-3AD203B41FA5}">
                        <a16:colId xmlns:a16="http://schemas.microsoft.com/office/drawing/2014/main" val="2349592764"/>
                      </a:ext>
                    </a:extLst>
                  </a:gridCol>
                  <a:gridCol w="1731079">
                    <a:extLst>
                      <a:ext uri="{9D8B030D-6E8A-4147-A177-3AD203B41FA5}">
                        <a16:colId xmlns:a16="http://schemas.microsoft.com/office/drawing/2014/main" val="1578242607"/>
                      </a:ext>
                    </a:extLst>
                  </a:gridCol>
                  <a:gridCol w="1243584">
                    <a:extLst>
                      <a:ext uri="{9D8B030D-6E8A-4147-A177-3AD203B41FA5}">
                        <a16:colId xmlns:a16="http://schemas.microsoft.com/office/drawing/2014/main" val="263250785"/>
                      </a:ext>
                    </a:extLst>
                  </a:gridCol>
                  <a:gridCol w="1446353">
                    <a:extLst>
                      <a:ext uri="{9D8B030D-6E8A-4147-A177-3AD203B41FA5}">
                        <a16:colId xmlns:a16="http://schemas.microsoft.com/office/drawing/2014/main" val="4192633106"/>
                      </a:ext>
                    </a:extLst>
                  </a:gridCol>
                  <a:gridCol w="1205409">
                    <a:extLst>
                      <a:ext uri="{9D8B030D-6E8A-4147-A177-3AD203B41FA5}">
                        <a16:colId xmlns:a16="http://schemas.microsoft.com/office/drawing/2014/main" val="389482585"/>
                      </a:ext>
                    </a:extLst>
                  </a:gridCol>
                </a:tblGrid>
                <a:tr h="370840">
                  <a:tc>
                    <a:txBody>
                      <a:bodyPr/>
                      <a:lstStyle/>
                      <a:p>
                        <a:r>
                          <a:rPr lang="ca-ES" sz="1400" dirty="0">
                            <a:solidFill>
                              <a:schemeClr val="bg1"/>
                            </a:solidFill>
                          </a:rPr>
                          <a:t>VITOGAS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ca-ES" sz="1400" dirty="0">
                            <a:solidFill>
                              <a:schemeClr val="bg1"/>
                            </a:solidFill>
                          </a:rPr>
                          <a:t>1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ca-ES" sz="1400" dirty="0">
                            <a:solidFill>
                              <a:schemeClr val="bg1"/>
                            </a:solidFill>
                          </a:rPr>
                          <a:t>1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ca-ES" sz="1400" dirty="0">
                            <a:solidFill>
                              <a:schemeClr val="bg1"/>
                            </a:solidFill>
                          </a:rPr>
                          <a:t>0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ca-ES" sz="1400" dirty="0">
                            <a:solidFill>
                              <a:schemeClr val="bg1"/>
                            </a:solidFill>
                          </a:rPr>
                          <a:t>0</a:t>
                        </a:r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3700356235"/>
                    </a:ext>
                  </a:extLst>
                </a:tr>
              </a:tbl>
            </a:graphicData>
          </a:graphic>
        </p:graphicFrame>
        <p:graphicFrame>
          <p:nvGraphicFramePr>
            <p:cNvPr id="39" name="Tabla 11">
              <a:extLst>
                <a:ext uri="{FF2B5EF4-FFF2-40B4-BE49-F238E27FC236}">
                  <a16:creationId xmlns:a16="http://schemas.microsoft.com/office/drawing/2014/main" id="{98161B0D-C5DD-40D8-89CA-B63D494D8B64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12655587"/>
                </p:ext>
              </p:extLst>
            </p:nvPr>
          </p:nvGraphicFramePr>
          <p:xfrm>
            <a:off x="1127483" y="2949976"/>
            <a:ext cx="1425089" cy="511339"/>
          </p:xfrm>
          <a:graphic>
            <a:graphicData uri="http://schemas.openxmlformats.org/drawingml/2006/table">
              <a:tbl>
                <a:tblPr firstRow="1" bandRow="1">
                  <a:tableStyleId>{69CF1AB2-1976-4502-BF36-3FF5EA218861}</a:tableStyleId>
                </a:tblPr>
                <a:tblGrid>
                  <a:gridCol w="1466715">
                    <a:extLst>
                      <a:ext uri="{9D8B030D-6E8A-4147-A177-3AD203B41FA5}">
                        <a16:colId xmlns:a16="http://schemas.microsoft.com/office/drawing/2014/main" val="2349592764"/>
                      </a:ext>
                    </a:extLst>
                  </a:gridCol>
                  <a:gridCol w="1735494">
                    <a:extLst>
                      <a:ext uri="{9D8B030D-6E8A-4147-A177-3AD203B41FA5}">
                        <a16:colId xmlns:a16="http://schemas.microsoft.com/office/drawing/2014/main" val="1578242607"/>
                      </a:ext>
                    </a:extLst>
                  </a:gridCol>
                  <a:gridCol w="1231640">
                    <a:extLst>
                      <a:ext uri="{9D8B030D-6E8A-4147-A177-3AD203B41FA5}">
                        <a16:colId xmlns:a16="http://schemas.microsoft.com/office/drawing/2014/main" val="4176053068"/>
                      </a:ext>
                    </a:extLst>
                  </a:gridCol>
                  <a:gridCol w="1446245">
                    <a:extLst>
                      <a:ext uri="{9D8B030D-6E8A-4147-A177-3AD203B41FA5}">
                        <a16:colId xmlns:a16="http://schemas.microsoft.com/office/drawing/2014/main" val="4192633106"/>
                      </a:ext>
                    </a:extLst>
                  </a:gridCol>
                  <a:gridCol w="1218694">
                    <a:extLst>
                      <a:ext uri="{9D8B030D-6E8A-4147-A177-3AD203B41FA5}">
                        <a16:colId xmlns:a16="http://schemas.microsoft.com/office/drawing/2014/main" val="1258339151"/>
                      </a:ext>
                    </a:extLst>
                  </a:gridCol>
                </a:tblGrid>
                <a:tr h="516013">
                  <a:tc>
                    <a:txBody>
                      <a:bodyPr/>
                      <a:lstStyle/>
                      <a:p>
                        <a:r>
                          <a:rPr lang="ca-ES" sz="1400" dirty="0">
                            <a:solidFill>
                              <a:schemeClr val="bg1"/>
                            </a:solidFill>
                          </a:rPr>
                          <a:t>Empresa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ca-ES" sz="1400" dirty="0">
                            <a:solidFill>
                              <a:schemeClr val="bg1"/>
                            </a:solidFill>
                          </a:rPr>
                          <a:t>Número de persones 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ca-ES" sz="1400" dirty="0">
                            <a:solidFill>
                              <a:schemeClr val="bg1"/>
                            </a:solidFill>
                          </a:rPr>
                          <a:t>Citades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ca-ES" sz="1400" dirty="0">
                            <a:solidFill>
                              <a:schemeClr val="bg1"/>
                            </a:solidFill>
                          </a:rPr>
                          <a:t>Compareixen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ca-ES" sz="1400" dirty="0">
                            <a:solidFill>
                              <a:schemeClr val="bg1"/>
                            </a:solidFill>
                          </a:rPr>
                          <a:t>Vulnerables</a:t>
                        </a:r>
                      </a:p>
                      <a:p>
                        <a:endParaRPr lang="ca-ES" sz="1400" dirty="0">
                          <a:solidFill>
                            <a:schemeClr val="bg1"/>
                          </a:solidFill>
                        </a:endParaRPr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3700356235"/>
                    </a:ext>
                  </a:extLst>
                </a:tr>
              </a:tbl>
            </a:graphicData>
          </a:graphic>
        </p:graphicFrame>
      </p:grpSp>
      <p:grpSp>
        <p:nvGrpSpPr>
          <p:cNvPr id="40" name="Grupo 39">
            <a:extLst>
              <a:ext uri="{FF2B5EF4-FFF2-40B4-BE49-F238E27FC236}">
                <a16:creationId xmlns:a16="http://schemas.microsoft.com/office/drawing/2014/main" id="{7B24B45C-5935-484B-8832-D66D30C9D236}"/>
              </a:ext>
            </a:extLst>
          </p:cNvPr>
          <p:cNvGrpSpPr/>
          <p:nvPr/>
        </p:nvGrpSpPr>
        <p:grpSpPr>
          <a:xfrm>
            <a:off x="1600216" y="5463295"/>
            <a:ext cx="7147066" cy="891272"/>
            <a:chOff x="1127482" y="3386952"/>
            <a:chExt cx="1423263" cy="891272"/>
          </a:xfrm>
        </p:grpSpPr>
        <p:graphicFrame>
          <p:nvGraphicFramePr>
            <p:cNvPr id="41" name="Tabla 11">
              <a:extLst>
                <a:ext uri="{FF2B5EF4-FFF2-40B4-BE49-F238E27FC236}">
                  <a16:creationId xmlns:a16="http://schemas.microsoft.com/office/drawing/2014/main" id="{35C7C2E1-FD6B-4C36-93B6-BAE4762A972C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542462618"/>
                </p:ext>
              </p:extLst>
            </p:nvPr>
          </p:nvGraphicFramePr>
          <p:xfrm>
            <a:off x="1127483" y="3907384"/>
            <a:ext cx="1423262" cy="370840"/>
          </p:xfrm>
          <a:graphic>
            <a:graphicData uri="http://schemas.openxmlformats.org/drawingml/2006/table">
              <a:tbl>
                <a:tblPr firstRow="1" bandRow="1">
                  <a:tableStyleId>{69CF1AB2-1976-4502-BF36-3FF5EA218861}</a:tableStyleId>
                </a:tblPr>
                <a:tblGrid>
                  <a:gridCol w="1466715">
                    <a:extLst>
                      <a:ext uri="{9D8B030D-6E8A-4147-A177-3AD203B41FA5}">
                        <a16:colId xmlns:a16="http://schemas.microsoft.com/office/drawing/2014/main" val="2349592764"/>
                      </a:ext>
                    </a:extLst>
                  </a:gridCol>
                  <a:gridCol w="1739281">
                    <a:extLst>
                      <a:ext uri="{9D8B030D-6E8A-4147-A177-3AD203B41FA5}">
                        <a16:colId xmlns:a16="http://schemas.microsoft.com/office/drawing/2014/main" val="1578242607"/>
                      </a:ext>
                    </a:extLst>
                  </a:gridCol>
                  <a:gridCol w="1225296">
                    <a:extLst>
                      <a:ext uri="{9D8B030D-6E8A-4147-A177-3AD203B41FA5}">
                        <a16:colId xmlns:a16="http://schemas.microsoft.com/office/drawing/2014/main" val="263250785"/>
                      </a:ext>
                    </a:extLst>
                  </a:gridCol>
                  <a:gridCol w="1453896">
                    <a:extLst>
                      <a:ext uri="{9D8B030D-6E8A-4147-A177-3AD203B41FA5}">
                        <a16:colId xmlns:a16="http://schemas.microsoft.com/office/drawing/2014/main" val="4192633106"/>
                      </a:ext>
                    </a:extLst>
                  </a:gridCol>
                  <a:gridCol w="1261872">
                    <a:extLst>
                      <a:ext uri="{9D8B030D-6E8A-4147-A177-3AD203B41FA5}">
                        <a16:colId xmlns:a16="http://schemas.microsoft.com/office/drawing/2014/main" val="389482585"/>
                      </a:ext>
                    </a:extLst>
                  </a:gridCol>
                </a:tblGrid>
                <a:tr h="370840">
                  <a:tc>
                    <a:txBody>
                      <a:bodyPr/>
                      <a:lstStyle/>
                      <a:p>
                        <a:pPr algn="ctr"/>
                        <a:r>
                          <a:rPr lang="ca-ES" sz="1400" dirty="0">
                            <a:solidFill>
                              <a:schemeClr val="bg1"/>
                            </a:solidFill>
                          </a:rPr>
                          <a:t>8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ca-ES" sz="1400" dirty="0">
                            <a:solidFill>
                              <a:schemeClr val="bg1"/>
                            </a:solidFill>
                          </a:rPr>
                          <a:t>163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ca-ES" sz="1400" dirty="0">
                            <a:solidFill>
                              <a:schemeClr val="bg1"/>
                            </a:solidFill>
                          </a:rPr>
                          <a:t>144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ca-ES" sz="1400" dirty="0">
                            <a:solidFill>
                              <a:schemeClr val="bg1"/>
                            </a:solidFill>
                          </a:rPr>
                          <a:t>18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ca-ES" sz="1400" dirty="0">
                            <a:solidFill>
                              <a:schemeClr val="bg1"/>
                            </a:solidFill>
                          </a:rPr>
                          <a:t>31</a:t>
                        </a:r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3700356235"/>
                    </a:ext>
                  </a:extLst>
                </a:tr>
              </a:tbl>
            </a:graphicData>
          </a:graphic>
        </p:graphicFrame>
        <p:graphicFrame>
          <p:nvGraphicFramePr>
            <p:cNvPr id="42" name="Tabla 11">
              <a:extLst>
                <a:ext uri="{FF2B5EF4-FFF2-40B4-BE49-F238E27FC236}">
                  <a16:creationId xmlns:a16="http://schemas.microsoft.com/office/drawing/2014/main" id="{8D6AF183-E12D-47D2-AC9E-9C200F1D9A3B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066274433"/>
                </p:ext>
              </p:extLst>
            </p:nvPr>
          </p:nvGraphicFramePr>
          <p:xfrm>
            <a:off x="1127482" y="3386952"/>
            <a:ext cx="1421442" cy="518160"/>
          </p:xfrm>
          <a:graphic>
            <a:graphicData uri="http://schemas.openxmlformats.org/drawingml/2006/table">
              <a:tbl>
                <a:tblPr firstRow="1" bandRow="1">
                  <a:tableStyleId>{69CF1AB2-1976-4502-BF36-3FF5EA218861}</a:tableStyleId>
                </a:tblPr>
                <a:tblGrid>
                  <a:gridCol w="1466715">
                    <a:extLst>
                      <a:ext uri="{9D8B030D-6E8A-4147-A177-3AD203B41FA5}">
                        <a16:colId xmlns:a16="http://schemas.microsoft.com/office/drawing/2014/main" val="2349592764"/>
                      </a:ext>
                    </a:extLst>
                  </a:gridCol>
                  <a:gridCol w="1735494">
                    <a:extLst>
                      <a:ext uri="{9D8B030D-6E8A-4147-A177-3AD203B41FA5}">
                        <a16:colId xmlns:a16="http://schemas.microsoft.com/office/drawing/2014/main" val="1578242607"/>
                      </a:ext>
                    </a:extLst>
                  </a:gridCol>
                  <a:gridCol w="1231640">
                    <a:extLst>
                      <a:ext uri="{9D8B030D-6E8A-4147-A177-3AD203B41FA5}">
                        <a16:colId xmlns:a16="http://schemas.microsoft.com/office/drawing/2014/main" val="4176053068"/>
                      </a:ext>
                    </a:extLst>
                  </a:gridCol>
                  <a:gridCol w="1446245">
                    <a:extLst>
                      <a:ext uri="{9D8B030D-6E8A-4147-A177-3AD203B41FA5}">
                        <a16:colId xmlns:a16="http://schemas.microsoft.com/office/drawing/2014/main" val="4192633106"/>
                      </a:ext>
                    </a:extLst>
                  </a:gridCol>
                  <a:gridCol w="1257827">
                    <a:extLst>
                      <a:ext uri="{9D8B030D-6E8A-4147-A177-3AD203B41FA5}">
                        <a16:colId xmlns:a16="http://schemas.microsoft.com/office/drawing/2014/main" val="1258339151"/>
                      </a:ext>
                    </a:extLst>
                  </a:gridCol>
                </a:tblGrid>
                <a:tr h="309563">
                  <a:tc>
                    <a:txBody>
                      <a:bodyPr/>
                      <a:lstStyle/>
                      <a:p>
                        <a:r>
                          <a:rPr lang="ca-ES" sz="1400" dirty="0">
                            <a:solidFill>
                              <a:schemeClr val="bg1"/>
                            </a:solidFill>
                          </a:rPr>
                          <a:t>Nº Empreses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ca-ES" sz="1400" dirty="0">
                            <a:solidFill>
                              <a:schemeClr val="bg1"/>
                            </a:solidFill>
                          </a:rPr>
                          <a:t>Número de persones 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ca-ES" sz="1400" dirty="0">
                            <a:solidFill>
                              <a:schemeClr val="bg1"/>
                            </a:solidFill>
                          </a:rPr>
                          <a:t>Citades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ca-ES" sz="1400" dirty="0">
                            <a:solidFill>
                              <a:schemeClr val="bg1"/>
                            </a:solidFill>
                          </a:rPr>
                          <a:t>Compareixen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ca-ES" sz="1400" dirty="0">
                            <a:solidFill>
                              <a:schemeClr val="bg1"/>
                            </a:solidFill>
                          </a:rPr>
                          <a:t>Vulnerables</a:t>
                        </a:r>
                      </a:p>
                      <a:p>
                        <a:endParaRPr lang="ca-ES" sz="1400" dirty="0">
                          <a:solidFill>
                            <a:schemeClr val="bg1"/>
                          </a:solidFill>
                        </a:endParaRPr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3700356235"/>
                    </a:ext>
                  </a:extLst>
                </a:tr>
              </a:tbl>
            </a:graphicData>
          </a:graphic>
        </p:graphicFrame>
      </p:grpSp>
      <p:graphicFrame>
        <p:nvGraphicFramePr>
          <p:cNvPr id="43" name="Tabla 24">
            <a:extLst>
              <a:ext uri="{FF2B5EF4-FFF2-40B4-BE49-F238E27FC236}">
                <a16:creationId xmlns:a16="http://schemas.microsoft.com/office/drawing/2014/main" id="{FA63E17B-6030-4179-86DE-B15B0755FE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7242441"/>
              </p:ext>
            </p:extLst>
          </p:nvPr>
        </p:nvGraphicFramePr>
        <p:xfrm>
          <a:off x="1600216" y="5085544"/>
          <a:ext cx="7147065" cy="3657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7147065">
                  <a:extLst>
                    <a:ext uri="{9D8B030D-6E8A-4147-A177-3AD203B41FA5}">
                      <a16:colId xmlns:a16="http://schemas.microsoft.com/office/drawing/2014/main" val="2288931621"/>
                    </a:ext>
                  </a:extLst>
                </a:gridCol>
              </a:tblGrid>
              <a:tr h="356766">
                <a:tc>
                  <a:txBody>
                    <a:bodyPr/>
                    <a:lstStyle/>
                    <a:p>
                      <a:r>
                        <a:rPr lang="ca-ES" dirty="0"/>
                        <a:t>TOTALS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91962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37393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9F77EF78-929E-8C63-F2B2-8583F06CC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6908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ca-ES" sz="3600" dirty="0">
                <a:solidFill>
                  <a:schemeClr val="bg1"/>
                </a:solidFill>
              </a:rPr>
              <a:t>PROCEDIMENTS JUDICIALS HABITATGE</a:t>
            </a:r>
          </a:p>
        </p:txBody>
      </p:sp>
      <p:graphicFrame>
        <p:nvGraphicFramePr>
          <p:cNvPr id="9" name="Contenidor de contingut 8">
            <a:extLst>
              <a:ext uri="{FF2B5EF4-FFF2-40B4-BE49-F238E27FC236}">
                <a16:creationId xmlns:a16="http://schemas.microsoft.com/office/drawing/2014/main" id="{7ABC5879-C9AB-A734-5801-9D253B63140D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24489959"/>
              </p:ext>
            </p:extLst>
          </p:nvPr>
        </p:nvGraphicFramePr>
        <p:xfrm>
          <a:off x="1101083" y="2315582"/>
          <a:ext cx="8839623" cy="147013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72947">
                  <a:extLst>
                    <a:ext uri="{9D8B030D-6E8A-4147-A177-3AD203B41FA5}">
                      <a16:colId xmlns:a16="http://schemas.microsoft.com/office/drawing/2014/main" val="1428157328"/>
                    </a:ext>
                  </a:extLst>
                </a:gridCol>
                <a:gridCol w="1766669">
                  <a:extLst>
                    <a:ext uri="{9D8B030D-6E8A-4147-A177-3AD203B41FA5}">
                      <a16:colId xmlns:a16="http://schemas.microsoft.com/office/drawing/2014/main" val="3516557273"/>
                    </a:ext>
                  </a:extLst>
                </a:gridCol>
                <a:gridCol w="1766669">
                  <a:extLst>
                    <a:ext uri="{9D8B030D-6E8A-4147-A177-3AD203B41FA5}">
                      <a16:colId xmlns:a16="http://schemas.microsoft.com/office/drawing/2014/main" val="1292020068"/>
                    </a:ext>
                  </a:extLst>
                </a:gridCol>
                <a:gridCol w="1766669">
                  <a:extLst>
                    <a:ext uri="{9D8B030D-6E8A-4147-A177-3AD203B41FA5}">
                      <a16:colId xmlns:a16="http://schemas.microsoft.com/office/drawing/2014/main" val="2265127735"/>
                    </a:ext>
                  </a:extLst>
                </a:gridCol>
                <a:gridCol w="1766669">
                  <a:extLst>
                    <a:ext uri="{9D8B030D-6E8A-4147-A177-3AD203B41FA5}">
                      <a16:colId xmlns:a16="http://schemas.microsoft.com/office/drawing/2014/main" val="1274718548"/>
                    </a:ext>
                  </a:extLst>
                </a:gridCol>
              </a:tblGrid>
              <a:tr h="646050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ca-ES" sz="1600" kern="1200" baseline="0" dirty="0">
                          <a:solidFill>
                            <a:schemeClr val="bg1"/>
                          </a:solidFill>
                        </a:rPr>
                        <a:t>Oficis rebuts</a:t>
                      </a:r>
                      <a:endParaRPr lang="ca-ES" sz="1600" kern="1200" baseline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ca-ES" sz="1600" kern="1200" baseline="0" dirty="0">
                          <a:solidFill>
                            <a:schemeClr val="bg1"/>
                          </a:solidFill>
                        </a:rPr>
                        <a:t>Oficis amb ordre de desnonament</a:t>
                      </a:r>
                      <a:endParaRPr lang="ca-ES" sz="1600" kern="1200" baseline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ca-ES" sz="1600" kern="1200" baseline="0" dirty="0">
                          <a:solidFill>
                            <a:schemeClr val="bg1"/>
                          </a:solidFill>
                        </a:rPr>
                        <a:t>Informes enviats</a:t>
                      </a:r>
                      <a:endParaRPr lang="ca-ES" sz="1600" kern="1200" baseline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ca-ES" sz="1600" kern="1200" baseline="0" dirty="0">
                          <a:solidFill>
                            <a:schemeClr val="bg1"/>
                          </a:solidFill>
                        </a:rPr>
                        <a:t>Procediments aturats</a:t>
                      </a:r>
                      <a:endParaRPr lang="ca-ES" sz="1600" kern="1200" baseline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ca-ES" sz="1600" kern="1200" baseline="0" dirty="0">
                          <a:solidFill>
                            <a:schemeClr val="bg1"/>
                          </a:solidFill>
                        </a:rPr>
                        <a:t>Desallotjaments executats</a:t>
                      </a:r>
                      <a:endParaRPr lang="ca-ES" sz="1600" kern="1200" baseline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0417692"/>
                  </a:ext>
                </a:extLst>
              </a:tr>
              <a:tr h="647171"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4923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04278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CAA4F979-B15C-4BFF-AC89-098BEBC9CB8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ca-ES" dirty="0">
                <a:solidFill>
                  <a:schemeClr val="bg1"/>
                </a:solidFill>
              </a:rPr>
              <a:t>ACTIVITATS PER SENSIBILITZACIÓ D’IGUALTAT 2024</a:t>
            </a:r>
          </a:p>
        </p:txBody>
      </p:sp>
      <p:graphicFrame>
        <p:nvGraphicFramePr>
          <p:cNvPr id="10" name="Taula 10">
            <a:extLst>
              <a:ext uri="{FF2B5EF4-FFF2-40B4-BE49-F238E27FC236}">
                <a16:creationId xmlns:a16="http://schemas.microsoft.com/office/drawing/2014/main" id="{30DDDA56-1FE0-4C67-AEFC-E569D4A0468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5611776"/>
              </p:ext>
            </p:extLst>
          </p:nvPr>
        </p:nvGraphicFramePr>
        <p:xfrm>
          <a:off x="677864" y="2061976"/>
          <a:ext cx="8596312" cy="335111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639924">
                  <a:extLst>
                    <a:ext uri="{9D8B030D-6E8A-4147-A177-3AD203B41FA5}">
                      <a16:colId xmlns:a16="http://schemas.microsoft.com/office/drawing/2014/main" val="3663952574"/>
                    </a:ext>
                  </a:extLst>
                </a:gridCol>
                <a:gridCol w="1639924">
                  <a:extLst>
                    <a:ext uri="{9D8B030D-6E8A-4147-A177-3AD203B41FA5}">
                      <a16:colId xmlns:a16="http://schemas.microsoft.com/office/drawing/2014/main" val="4000656667"/>
                    </a:ext>
                  </a:extLst>
                </a:gridCol>
                <a:gridCol w="1639924">
                  <a:extLst>
                    <a:ext uri="{9D8B030D-6E8A-4147-A177-3AD203B41FA5}">
                      <a16:colId xmlns:a16="http://schemas.microsoft.com/office/drawing/2014/main" val="537769281"/>
                    </a:ext>
                  </a:extLst>
                </a:gridCol>
                <a:gridCol w="1838270">
                  <a:extLst>
                    <a:ext uri="{9D8B030D-6E8A-4147-A177-3AD203B41FA5}">
                      <a16:colId xmlns:a16="http://schemas.microsoft.com/office/drawing/2014/main" val="653095783"/>
                    </a:ext>
                  </a:extLst>
                </a:gridCol>
                <a:gridCol w="1838270">
                  <a:extLst>
                    <a:ext uri="{9D8B030D-6E8A-4147-A177-3AD203B41FA5}">
                      <a16:colId xmlns:a16="http://schemas.microsoft.com/office/drawing/2014/main" val="3111541616"/>
                    </a:ext>
                  </a:extLst>
                </a:gridCol>
              </a:tblGrid>
              <a:tr h="927952">
                <a:tc>
                  <a:txBody>
                    <a:bodyPr/>
                    <a:lstStyle/>
                    <a:p>
                      <a:pPr algn="ctr"/>
                      <a:r>
                        <a:rPr lang="ca-ES" sz="1200" dirty="0"/>
                        <a:t>DADES SIGNIFICATIVES 8M I 25N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a-ES" sz="1200" dirty="0"/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200" dirty="0"/>
                        <a:t>POBLACIÓ GENERAL</a:t>
                      </a:r>
                    </a:p>
                    <a:p>
                      <a:pPr algn="ctr"/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a-ES" sz="1200" dirty="0"/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200" dirty="0"/>
                        <a:t>CENTRE ESCOLAR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200" dirty="0"/>
                        <a:t>ENTITATS</a:t>
                      </a:r>
                    </a:p>
                    <a:p>
                      <a:pPr algn="ctr"/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a-ES" sz="1200" b="1" kern="1200" dirty="0">
                        <a:solidFill>
                          <a:schemeClr val="lt1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200" b="1" kern="1200" dirty="0">
                          <a:solidFill>
                            <a:schemeClr val="bg1"/>
                          </a:solidFill>
                        </a:rPr>
                        <a:t>INFANTIL (MARES/PARES)</a:t>
                      </a:r>
                    </a:p>
                    <a:p>
                      <a:pPr algn="ctr"/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a-ES" dirty="0"/>
                    </a:p>
                    <a:p>
                      <a:pPr algn="ctr"/>
                      <a:r>
                        <a:rPr lang="ca-ES" dirty="0"/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765459"/>
                  </a:ext>
                </a:extLst>
              </a:tr>
              <a:tr h="401413">
                <a:tc>
                  <a:txBody>
                    <a:bodyPr/>
                    <a:lstStyle/>
                    <a:p>
                      <a:pPr algn="ctr"/>
                      <a:r>
                        <a:rPr lang="ca-ES" sz="1200" dirty="0"/>
                        <a:t>ACTIVITATS</a:t>
                      </a:r>
                    </a:p>
                    <a:p>
                      <a:pPr algn="ctr"/>
                      <a:r>
                        <a:rPr lang="ca-ES" sz="1050" dirty="0"/>
                        <a:t>(EXPOSICIONS, TAULA RODONA...)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a-ES" sz="12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50000"/>
                        </a:lnSpc>
                      </a:pPr>
                      <a:endParaRPr lang="ca-E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50000"/>
                        </a:lnSpc>
                      </a:pPr>
                      <a:endParaRPr lang="ca-E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50000"/>
                        </a:lnSpc>
                      </a:pPr>
                      <a:r>
                        <a:rPr lang="ca-E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5417026"/>
                  </a:ext>
                </a:extLst>
              </a:tr>
              <a:tr h="302734">
                <a:tc>
                  <a:txBody>
                    <a:bodyPr/>
                    <a:lstStyle/>
                    <a:p>
                      <a:pPr algn="ctr"/>
                      <a:endParaRPr lang="ca-ES" sz="1200" dirty="0"/>
                    </a:p>
                    <a:p>
                      <a:pPr algn="ctr"/>
                      <a:r>
                        <a:rPr lang="ca-ES" sz="1200" dirty="0"/>
                        <a:t>XERRADES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50000"/>
                        </a:lnSpc>
                      </a:pPr>
                      <a:r>
                        <a:rPr lang="ca-E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50000"/>
                        </a:lnSpc>
                      </a:pPr>
                      <a:r>
                        <a:rPr lang="ca-E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50000"/>
                        </a:lnSpc>
                      </a:pPr>
                      <a:endParaRPr lang="ca-E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50000"/>
                        </a:lnSpc>
                      </a:pPr>
                      <a:r>
                        <a:rPr lang="ca-E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7747652"/>
                  </a:ext>
                </a:extLst>
              </a:tr>
              <a:tr h="423828">
                <a:tc>
                  <a:txBody>
                    <a:bodyPr/>
                    <a:lstStyle/>
                    <a:p>
                      <a:pPr algn="ctr"/>
                      <a:r>
                        <a:rPr lang="ca-ES" sz="1200" dirty="0"/>
                        <a:t>ESPECTACLE CONTA CONTES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50000"/>
                        </a:lnSpc>
                      </a:pPr>
                      <a:r>
                        <a:rPr lang="ca-E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50000"/>
                        </a:lnSpc>
                      </a:pPr>
                      <a:endParaRPr lang="ca-E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50000"/>
                        </a:lnSpc>
                      </a:pPr>
                      <a:r>
                        <a:rPr lang="ca-E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50000"/>
                        </a:lnSpc>
                      </a:pPr>
                      <a:r>
                        <a:rPr lang="ca-E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46547"/>
                  </a:ext>
                </a:extLst>
              </a:tr>
              <a:tr h="302734">
                <a:tc>
                  <a:txBody>
                    <a:bodyPr/>
                    <a:lstStyle/>
                    <a:p>
                      <a:pPr algn="ctr"/>
                      <a:endParaRPr lang="ca-ES" sz="1200" dirty="0"/>
                    </a:p>
                    <a:p>
                      <a:pPr algn="ctr"/>
                      <a:r>
                        <a:rPr lang="ca-ES" sz="1200" dirty="0"/>
                        <a:t>TALLERS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50000"/>
                        </a:lnSpc>
                      </a:pPr>
                      <a:r>
                        <a:rPr lang="ca-E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50000"/>
                        </a:lnSpc>
                      </a:pPr>
                      <a:endParaRPr lang="ca-E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50000"/>
                        </a:lnSpc>
                      </a:pPr>
                      <a:endParaRPr lang="ca-E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50000"/>
                        </a:lnSpc>
                      </a:pPr>
                      <a:r>
                        <a:rPr lang="ca-E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1180785"/>
                  </a:ext>
                </a:extLst>
              </a:tr>
              <a:tr h="302734">
                <a:tc>
                  <a:txBody>
                    <a:bodyPr/>
                    <a:lstStyle/>
                    <a:p>
                      <a:pPr algn="ctr"/>
                      <a:endParaRPr lang="ca-ES" sz="1200" dirty="0"/>
                    </a:p>
                    <a:p>
                      <a:pPr algn="ctr"/>
                      <a:r>
                        <a:rPr lang="ca-ES" sz="12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50000"/>
                        </a:lnSpc>
                      </a:pPr>
                      <a:r>
                        <a:rPr lang="ca-E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50000"/>
                        </a:lnSpc>
                      </a:pPr>
                      <a:r>
                        <a:rPr lang="ca-E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50000"/>
                        </a:lnSpc>
                      </a:pPr>
                      <a:r>
                        <a:rPr lang="ca-E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50000"/>
                        </a:lnSpc>
                      </a:pPr>
                      <a:r>
                        <a:rPr lang="ca-E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2860289"/>
                  </a:ext>
                </a:extLst>
              </a:tr>
            </a:tbl>
          </a:graphicData>
        </a:graphic>
      </p:graphicFrame>
      <p:graphicFrame>
        <p:nvGraphicFramePr>
          <p:cNvPr id="2" name="Taula 1">
            <a:extLst>
              <a:ext uri="{FF2B5EF4-FFF2-40B4-BE49-F238E27FC236}">
                <a16:creationId xmlns:a16="http://schemas.microsoft.com/office/drawing/2014/main" id="{3B438FEA-5D5B-1198-D4B4-4D9D517703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018842"/>
              </p:ext>
            </p:extLst>
          </p:nvPr>
        </p:nvGraphicFramePr>
        <p:xfrm>
          <a:off x="735291" y="5805793"/>
          <a:ext cx="8538884" cy="3657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538884">
                  <a:extLst>
                    <a:ext uri="{9D8B030D-6E8A-4147-A177-3AD203B41FA5}">
                      <a16:colId xmlns:a16="http://schemas.microsoft.com/office/drawing/2014/main" val="317999623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ca-ES" dirty="0">
                          <a:solidFill>
                            <a:schemeClr val="bg1"/>
                          </a:solidFill>
                        </a:rPr>
                        <a:t>CANGURATGES EN EQUIPAMENTS : 173,5 </a:t>
                      </a:r>
                      <a:r>
                        <a:rPr lang="ca-ES" sz="1400" dirty="0">
                          <a:solidFill>
                            <a:schemeClr val="bg1"/>
                          </a:solidFill>
                        </a:rPr>
                        <a:t>hores / 4.761,49 €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15129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72026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05EE68FF-0D57-4DAA-AEE7-615FD8B95B2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860" y="408524"/>
            <a:ext cx="8596312" cy="73456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ca-ES" sz="3600" dirty="0">
                <a:solidFill>
                  <a:schemeClr val="bg1"/>
                </a:solidFill>
              </a:rPr>
              <a:t>GENT GRAN  2024</a:t>
            </a:r>
            <a:br>
              <a:rPr lang="ca-ES" sz="3600" dirty="0"/>
            </a:br>
            <a:endParaRPr lang="ca-ES" dirty="0">
              <a:solidFill>
                <a:schemeClr val="bg1"/>
              </a:solidFill>
            </a:endParaRPr>
          </a:p>
        </p:txBody>
      </p:sp>
      <p:sp>
        <p:nvSpPr>
          <p:cNvPr id="3" name="QuadreDeText 2">
            <a:extLst>
              <a:ext uri="{FF2B5EF4-FFF2-40B4-BE49-F238E27FC236}">
                <a16:creationId xmlns:a16="http://schemas.microsoft.com/office/drawing/2014/main" id="{F5298586-1CF2-D09B-0C83-E6648763DE9C}"/>
              </a:ext>
            </a:extLst>
          </p:cNvPr>
          <p:cNvSpPr txBox="1"/>
          <p:nvPr/>
        </p:nvSpPr>
        <p:spPr>
          <a:xfrm>
            <a:off x="3049524" y="3295073"/>
            <a:ext cx="609904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DES SIGNIFICATIVES 8M I 25N</a:t>
            </a:r>
          </a:p>
        </p:txBody>
      </p:sp>
      <p:graphicFrame>
        <p:nvGraphicFramePr>
          <p:cNvPr id="9" name="Taula 8">
            <a:extLst>
              <a:ext uri="{FF2B5EF4-FFF2-40B4-BE49-F238E27FC236}">
                <a16:creationId xmlns:a16="http://schemas.microsoft.com/office/drawing/2014/main" id="{451B8745-7F3A-4B57-F6B7-857C25F0F2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9279853"/>
              </p:ext>
            </p:extLst>
          </p:nvPr>
        </p:nvGraphicFramePr>
        <p:xfrm>
          <a:off x="677860" y="1632345"/>
          <a:ext cx="8596311" cy="11125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865437">
                  <a:extLst>
                    <a:ext uri="{9D8B030D-6E8A-4147-A177-3AD203B41FA5}">
                      <a16:colId xmlns:a16="http://schemas.microsoft.com/office/drawing/2014/main" val="2256500061"/>
                    </a:ext>
                  </a:extLst>
                </a:gridCol>
                <a:gridCol w="2865437">
                  <a:extLst>
                    <a:ext uri="{9D8B030D-6E8A-4147-A177-3AD203B41FA5}">
                      <a16:colId xmlns:a16="http://schemas.microsoft.com/office/drawing/2014/main" val="4092165688"/>
                    </a:ext>
                  </a:extLst>
                </a:gridCol>
                <a:gridCol w="2865437">
                  <a:extLst>
                    <a:ext uri="{9D8B030D-6E8A-4147-A177-3AD203B41FA5}">
                      <a16:colId xmlns:a16="http://schemas.microsoft.com/office/drawing/2014/main" val="285252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a-ES" dirty="0"/>
                        <a:t>TALLERS O CURSOS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/>
                        <a:t>Nº tallers o cursos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/>
                        <a:t>Persones participants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8199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dirty="0"/>
                        <a:t>Taller qualitat de vida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/>
                        <a:t> (anual)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9440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dirty="0"/>
                        <a:t>Taller de memòria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/>
                        <a:t> (trimestral)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/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8611149"/>
                  </a:ext>
                </a:extLst>
              </a:tr>
            </a:tbl>
          </a:graphicData>
        </a:graphic>
      </p:graphicFrame>
      <p:graphicFrame>
        <p:nvGraphicFramePr>
          <p:cNvPr id="10" name="Taula 9">
            <a:extLst>
              <a:ext uri="{FF2B5EF4-FFF2-40B4-BE49-F238E27FC236}">
                <a16:creationId xmlns:a16="http://schemas.microsoft.com/office/drawing/2014/main" id="{B787A321-10DC-4432-3B8C-22884F84B9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2676306"/>
              </p:ext>
            </p:extLst>
          </p:nvPr>
        </p:nvGraphicFramePr>
        <p:xfrm>
          <a:off x="677860" y="3019969"/>
          <a:ext cx="8596312" cy="14732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298156">
                  <a:extLst>
                    <a:ext uri="{9D8B030D-6E8A-4147-A177-3AD203B41FA5}">
                      <a16:colId xmlns:a16="http://schemas.microsoft.com/office/drawing/2014/main" val="3341649231"/>
                    </a:ext>
                  </a:extLst>
                </a:gridCol>
                <a:gridCol w="4298156">
                  <a:extLst>
                    <a:ext uri="{9D8B030D-6E8A-4147-A177-3AD203B41FA5}">
                      <a16:colId xmlns:a16="http://schemas.microsoft.com/office/drawing/2014/main" val="16598446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a-ES" dirty="0"/>
                        <a:t>Actes homenatge i festius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/>
                        <a:t>Persones participants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1067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dirty="0"/>
                        <a:t>Homenatge majors de 90 anys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/>
                        <a:t>10 persones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3361018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ca-ES" dirty="0"/>
                        <a:t>Medalla centenària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/>
                        <a:t>3 persones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7976986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ca-ES" dirty="0"/>
                        <a:t>Dinar de la gent gran FM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/>
                        <a:t>385 persones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7686116"/>
                  </a:ext>
                </a:extLst>
              </a:tr>
            </a:tbl>
          </a:graphicData>
        </a:graphic>
      </p:graphicFrame>
      <p:graphicFrame>
        <p:nvGraphicFramePr>
          <p:cNvPr id="11" name="Taula 10">
            <a:extLst>
              <a:ext uri="{FF2B5EF4-FFF2-40B4-BE49-F238E27FC236}">
                <a16:creationId xmlns:a16="http://schemas.microsoft.com/office/drawing/2014/main" id="{E057E601-DAEC-8FEF-166C-F9A2180792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0946102"/>
              </p:ext>
            </p:extLst>
          </p:nvPr>
        </p:nvGraphicFramePr>
        <p:xfrm>
          <a:off x="677861" y="4768273"/>
          <a:ext cx="8596310" cy="11125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298155">
                  <a:extLst>
                    <a:ext uri="{9D8B030D-6E8A-4147-A177-3AD203B41FA5}">
                      <a16:colId xmlns:a16="http://schemas.microsoft.com/office/drawing/2014/main" val="558200145"/>
                    </a:ext>
                  </a:extLst>
                </a:gridCol>
                <a:gridCol w="4298155">
                  <a:extLst>
                    <a:ext uri="{9D8B030D-6E8A-4147-A177-3AD203B41FA5}">
                      <a16:colId xmlns:a16="http://schemas.microsoft.com/office/drawing/2014/main" val="11700244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a-ES" dirty="0"/>
                        <a:t>Activitats esportives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9184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dirty="0"/>
                        <a:t>Caminem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/>
                        <a:t>60 persones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67683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dirty="0"/>
                        <a:t>En moviment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/>
                        <a:t>116 persones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69563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38744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940B13-62E1-5B04-ABE3-907EAD1CD6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58E35DF8-67D2-1A95-3638-B81AE3F0380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860" y="408524"/>
            <a:ext cx="8596312" cy="73456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ca-ES" sz="3600" dirty="0">
                <a:solidFill>
                  <a:schemeClr val="bg1"/>
                </a:solidFill>
              </a:rPr>
              <a:t>AGERMANAMENT  2024</a:t>
            </a:r>
            <a:br>
              <a:rPr lang="ca-ES" sz="3600" dirty="0"/>
            </a:br>
            <a:endParaRPr lang="ca-ES" dirty="0">
              <a:solidFill>
                <a:schemeClr val="bg1"/>
              </a:solidFill>
            </a:endParaRPr>
          </a:p>
        </p:txBody>
      </p:sp>
      <p:sp>
        <p:nvSpPr>
          <p:cNvPr id="3" name="QuadreDeText 2">
            <a:extLst>
              <a:ext uri="{FF2B5EF4-FFF2-40B4-BE49-F238E27FC236}">
                <a16:creationId xmlns:a16="http://schemas.microsoft.com/office/drawing/2014/main" id="{55238173-8E4D-501B-861F-440E0D0EE31E}"/>
              </a:ext>
            </a:extLst>
          </p:cNvPr>
          <p:cNvSpPr txBox="1"/>
          <p:nvPr/>
        </p:nvSpPr>
        <p:spPr>
          <a:xfrm>
            <a:off x="3049524" y="3295073"/>
            <a:ext cx="609904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DES SIGNIFICATIVES 8M I 25N</a:t>
            </a:r>
          </a:p>
        </p:txBody>
      </p:sp>
      <p:graphicFrame>
        <p:nvGraphicFramePr>
          <p:cNvPr id="10" name="Taula 9">
            <a:extLst>
              <a:ext uri="{FF2B5EF4-FFF2-40B4-BE49-F238E27FC236}">
                <a16:creationId xmlns:a16="http://schemas.microsoft.com/office/drawing/2014/main" id="{282540DD-9440-10B3-6903-A609E51D33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713434"/>
              </p:ext>
            </p:extLst>
          </p:nvPr>
        </p:nvGraphicFramePr>
        <p:xfrm>
          <a:off x="760576" y="3019969"/>
          <a:ext cx="8513596" cy="19253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392254">
                  <a:extLst>
                    <a:ext uri="{9D8B030D-6E8A-4147-A177-3AD203B41FA5}">
                      <a16:colId xmlns:a16="http://schemas.microsoft.com/office/drawing/2014/main" val="3341649231"/>
                    </a:ext>
                  </a:extLst>
                </a:gridCol>
                <a:gridCol w="2121342">
                  <a:extLst>
                    <a:ext uri="{9D8B030D-6E8A-4147-A177-3AD203B41FA5}">
                      <a16:colId xmlns:a16="http://schemas.microsoft.com/office/drawing/2014/main" val="16598446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a-ES" dirty="0"/>
                        <a:t>Actes de sensibilització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/>
                        <a:t>Dia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1067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dirty="0"/>
                        <a:t>Xerrada sensibilització: </a:t>
                      </a:r>
                      <a:r>
                        <a:rPr lang="ca-ES" noProof="0" dirty="0"/>
                        <a:t>Blangoua</a:t>
                      </a:r>
                      <a:r>
                        <a:rPr lang="ca-ES" dirty="0"/>
                        <a:t> avui: situació actual i accessibilitat"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/>
                        <a:t>10 maig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3361018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es-ES" dirty="0"/>
                        <a:t>Passi </a:t>
                      </a:r>
                      <a:r>
                        <a:rPr lang="es-ES" dirty="0" err="1"/>
                        <a:t>pel-lícula</a:t>
                      </a:r>
                      <a:r>
                        <a:rPr lang="es-ES" dirty="0"/>
                        <a:t> "Casa En Flames“ d’Edu Sola. </a:t>
                      </a:r>
                    </a:p>
                    <a:p>
                      <a:r>
                        <a:rPr lang="es-ES" dirty="0"/>
                        <a:t>Recaptació de l'entrada destinat al poble de Blangoua (166 persones = 756 euros)</a:t>
                      </a:r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/>
                        <a:t>24 maig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79769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3260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 txBox="1">
            <a:spLocks/>
          </p:cNvSpPr>
          <p:nvPr/>
        </p:nvSpPr>
        <p:spPr>
          <a:xfrm>
            <a:off x="887239" y="465268"/>
            <a:ext cx="10464383" cy="96452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800" dirty="0">
                <a:solidFill>
                  <a:prstClr val="white"/>
                </a:solidFill>
              </a:rPr>
              <a:t> </a:t>
            </a:r>
            <a:r>
              <a:rPr lang="es-ES" sz="3600" cap="all" dirty="0">
                <a:solidFill>
                  <a:schemeClr val="bg1"/>
                </a:solidFill>
              </a:rPr>
              <a:t>Visites/</a:t>
            </a:r>
            <a:r>
              <a:rPr lang="ca-ES" sz="3600" cap="all" dirty="0">
                <a:solidFill>
                  <a:schemeClr val="bg1"/>
                </a:solidFill>
              </a:rPr>
              <a:t>trucades</a:t>
            </a:r>
            <a:r>
              <a:rPr lang="es-ES" sz="3600" cap="all" dirty="0">
                <a:solidFill>
                  <a:schemeClr val="bg1"/>
                </a:solidFill>
              </a:rPr>
              <a:t>  Serveis Socials 2024</a:t>
            </a:r>
            <a:endParaRPr lang="ca-ES" sz="3600" cap="all" dirty="0">
              <a:solidFill>
                <a:schemeClr val="bg1"/>
              </a:solidFill>
            </a:endParaRPr>
          </a:p>
        </p:txBody>
      </p:sp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1248150166"/>
              </p:ext>
            </p:extLst>
          </p:nvPr>
        </p:nvGraphicFramePr>
        <p:xfrm>
          <a:off x="6871580" y="1602833"/>
          <a:ext cx="4853764" cy="4338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7 Conector recto de flecha"/>
          <p:cNvCxnSpPr/>
          <p:nvPr/>
        </p:nvCxnSpPr>
        <p:spPr>
          <a:xfrm>
            <a:off x="2662762" y="3866605"/>
            <a:ext cx="0" cy="7386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8900372"/>
              </p:ext>
            </p:extLst>
          </p:nvPr>
        </p:nvGraphicFramePr>
        <p:xfrm>
          <a:off x="887239" y="2100404"/>
          <a:ext cx="3573625" cy="384049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9664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71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9173">
                <a:tc gridSpan="2">
                  <a:txBody>
                    <a:bodyPr/>
                    <a:lstStyle/>
                    <a:p>
                      <a:pPr algn="ctr"/>
                      <a:r>
                        <a:rPr lang="ca-ES" noProof="0" dirty="0"/>
                        <a:t>Visites / trucades </a:t>
                      </a:r>
                    </a:p>
                    <a:p>
                      <a:pPr algn="ctr"/>
                      <a:r>
                        <a:rPr lang="ca-ES" noProof="0" dirty="0"/>
                        <a:t>Oficines Serveis Socials 2024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 noProof="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761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a-ES" sz="1800" kern="1200" noProof="0" dirty="0">
                          <a:solidFill>
                            <a:schemeClr val="dk1"/>
                          </a:solidFill>
                        </a:rPr>
                        <a:t>Trucades rebudes</a:t>
                      </a:r>
                      <a:endParaRPr lang="ca-ES" sz="18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a-ES" sz="1800" kern="1200" noProof="0" dirty="0">
                          <a:solidFill>
                            <a:schemeClr val="dk1"/>
                          </a:solidFill>
                        </a:rPr>
                        <a:t>3.320</a:t>
                      </a:r>
                      <a:endParaRPr lang="ca-ES" sz="18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9550">
                <a:tc>
                  <a:txBody>
                    <a:bodyPr/>
                    <a:lstStyle/>
                    <a:p>
                      <a:r>
                        <a:rPr lang="ca-ES" noProof="0" dirty="0"/>
                        <a:t>Trucades realitzades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noProof="0" dirty="0"/>
                        <a:t>2.311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4165">
                <a:tc>
                  <a:txBody>
                    <a:bodyPr/>
                    <a:lstStyle/>
                    <a:p>
                      <a:r>
                        <a:rPr lang="ca-ES" noProof="0" dirty="0"/>
                        <a:t>Recepció de visites</a:t>
                      </a:r>
                    </a:p>
                    <a:p>
                      <a:endParaRPr lang="ca-E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noProof="0" dirty="0"/>
                        <a:t>3.138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5 Tabla">
            <a:extLst>
              <a:ext uri="{FF2B5EF4-FFF2-40B4-BE49-F238E27FC236}">
                <a16:creationId xmlns:a16="http://schemas.microsoft.com/office/drawing/2014/main" id="{92616826-C475-41B3-A809-593288BF69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3134426"/>
              </p:ext>
            </p:extLst>
          </p:nvPr>
        </p:nvGraphicFramePr>
        <p:xfrm>
          <a:off x="4460864" y="4807390"/>
          <a:ext cx="2482108" cy="113351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4370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50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1910">
                <a:tc>
                  <a:txBody>
                    <a:bodyPr/>
                    <a:lstStyle/>
                    <a:p>
                      <a:r>
                        <a:rPr lang="ca-ES" sz="1400" b="0" baseline="0" noProof="0" dirty="0"/>
                        <a:t>Servei Orient.</a:t>
                      </a:r>
                      <a:r>
                        <a:rPr lang="es-ES" sz="1400" b="0" baseline="0" dirty="0"/>
                        <a:t> Jurídica</a:t>
                      </a:r>
                      <a:endParaRPr lang="ca-ES" sz="1400" b="0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400" b="0" baseline="0" dirty="0">
                          <a:solidFill>
                            <a:schemeClr val="bg1"/>
                          </a:solidFill>
                        </a:rPr>
                        <a:t>80</a:t>
                      </a:r>
                      <a:endParaRPr lang="ca-ES" sz="1400" b="0" i="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603">
                <a:tc>
                  <a:txBody>
                    <a:bodyPr/>
                    <a:lstStyle/>
                    <a:p>
                      <a:r>
                        <a:rPr lang="es-ES" sz="1400" baseline="0" dirty="0"/>
                        <a:t>Serveis Socials</a:t>
                      </a:r>
                      <a:endParaRPr lang="ca-ES" sz="1400" b="0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400" b="0" baseline="0" dirty="0">
                          <a:solidFill>
                            <a:schemeClr val="bg1"/>
                          </a:solidFill>
                        </a:rPr>
                        <a:t>3.058</a:t>
                      </a:r>
                      <a:endParaRPr lang="ca-ES" sz="1400" b="0" i="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1822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436533699"/>
              </p:ext>
            </p:extLst>
          </p:nvPr>
        </p:nvGraphicFramePr>
        <p:xfrm>
          <a:off x="813600" y="1479082"/>
          <a:ext cx="4917243" cy="486780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9358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73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41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1061">
                <a:tc>
                  <a:txBody>
                    <a:bodyPr/>
                    <a:lstStyle/>
                    <a:p>
                      <a:pPr algn="l"/>
                      <a:r>
                        <a:rPr lang="ca-ES" dirty="0"/>
                        <a:t>Problemàtiques ateses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914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dirty="0"/>
                        <a:t>100%  </a:t>
                      </a:r>
                      <a:endParaRPr lang="ca-E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8674">
                <a:tc>
                  <a:txBody>
                    <a:bodyPr/>
                    <a:lstStyle/>
                    <a:p>
                      <a:r>
                        <a:rPr lang="ca-ES" noProof="0" dirty="0"/>
                        <a:t>Econòmiques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dirty="0">
                          <a:solidFill>
                            <a:schemeClr val="bg1"/>
                          </a:solidFill>
                        </a:rPr>
                        <a:t>302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a-ES" sz="1800" dirty="0"/>
                        <a:t>33,04%</a:t>
                      </a:r>
                      <a:endParaRPr lang="ca-E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8674">
                <a:tc>
                  <a:txBody>
                    <a:bodyPr/>
                    <a:lstStyle/>
                    <a:p>
                      <a:r>
                        <a:rPr lang="ca-ES" noProof="0" dirty="0"/>
                        <a:t>Laborals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dirty="0">
                          <a:solidFill>
                            <a:schemeClr val="bg1"/>
                          </a:solidFill>
                        </a:rPr>
                        <a:t>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a-ES" sz="1800" dirty="0">
                          <a:solidFill>
                            <a:schemeClr val="bg1"/>
                          </a:solidFill>
                        </a:rPr>
                        <a:t>5,36%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9457134"/>
                  </a:ext>
                </a:extLst>
              </a:tr>
              <a:tr h="418674">
                <a:tc>
                  <a:txBody>
                    <a:bodyPr/>
                    <a:lstStyle/>
                    <a:p>
                      <a:r>
                        <a:rPr lang="ca-ES" noProof="0" dirty="0"/>
                        <a:t>Infància i aprenentatge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dirty="0">
                          <a:solidFill>
                            <a:schemeClr val="bg1"/>
                          </a:solidFill>
                        </a:rPr>
                        <a:t>46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a-ES" sz="1800" dirty="0"/>
                        <a:t>5,03%</a:t>
                      </a:r>
                      <a:endParaRPr lang="ca-E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8674">
                <a:tc>
                  <a:txBody>
                    <a:bodyPr/>
                    <a:lstStyle/>
                    <a:p>
                      <a:r>
                        <a:rPr lang="ca-ES" noProof="0" dirty="0"/>
                        <a:t>Habitatge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dirty="0">
                          <a:solidFill>
                            <a:schemeClr val="bg1"/>
                          </a:solidFill>
                        </a:rPr>
                        <a:t>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a-ES" sz="1800" dirty="0"/>
                        <a:t>4,92%</a:t>
                      </a:r>
                      <a:endParaRPr lang="ca-E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8674">
                <a:tc>
                  <a:txBody>
                    <a:bodyPr/>
                    <a:lstStyle/>
                    <a:p>
                      <a:r>
                        <a:rPr lang="ca-ES" noProof="0" dirty="0"/>
                        <a:t>Sospita maltractament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dirty="0">
                          <a:solidFill>
                            <a:schemeClr val="bg1"/>
                          </a:solidFill>
                        </a:rPr>
                        <a:t>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a-ES" sz="1800" dirty="0"/>
                        <a:t>1,53%</a:t>
                      </a:r>
                      <a:endParaRPr lang="ca-E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8674">
                <a:tc>
                  <a:txBody>
                    <a:bodyPr/>
                    <a:lstStyle/>
                    <a:p>
                      <a:r>
                        <a:rPr lang="ca-ES" noProof="0" dirty="0"/>
                        <a:t>Mancances socials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dirty="0">
                          <a:solidFill>
                            <a:schemeClr val="bg1"/>
                          </a:solidFill>
                        </a:rPr>
                        <a:t>228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a-ES" sz="1800" dirty="0"/>
                        <a:t>24,95%</a:t>
                      </a:r>
                      <a:endParaRPr lang="ca-E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8674">
                <a:tc>
                  <a:txBody>
                    <a:bodyPr/>
                    <a:lstStyle/>
                    <a:p>
                      <a:r>
                        <a:rPr lang="ca-ES" noProof="0" dirty="0"/>
                        <a:t>Discapacitat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dirty="0">
                          <a:solidFill>
                            <a:schemeClr val="bg1"/>
                          </a:solidFill>
                        </a:rPr>
                        <a:t>61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a-ES" sz="1800" dirty="0"/>
                        <a:t>6,67%</a:t>
                      </a:r>
                      <a:endParaRPr lang="ca-E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8674">
                <a:tc>
                  <a:txBody>
                    <a:bodyPr/>
                    <a:lstStyle/>
                    <a:p>
                      <a:r>
                        <a:rPr lang="ca-ES" noProof="0" dirty="0"/>
                        <a:t>Salut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dirty="0">
                          <a:solidFill>
                            <a:schemeClr val="bg1"/>
                          </a:solidFill>
                        </a:rPr>
                        <a:t>117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a-ES" sz="1800" dirty="0"/>
                        <a:t>12,80%</a:t>
                      </a:r>
                      <a:endParaRPr lang="ca-E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8674">
                <a:tc>
                  <a:txBody>
                    <a:bodyPr/>
                    <a:lstStyle/>
                    <a:p>
                      <a:r>
                        <a:rPr lang="ca-ES" noProof="0" dirty="0"/>
                        <a:t>Drogodependències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dirty="0">
                          <a:solidFill>
                            <a:schemeClr val="bg1"/>
                          </a:solidFill>
                        </a:rPr>
                        <a:t>39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a-ES" sz="1800" dirty="0">
                          <a:solidFill>
                            <a:schemeClr val="bg1"/>
                          </a:solidFill>
                        </a:rPr>
                        <a:t>4,27%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3072221"/>
                  </a:ext>
                </a:extLst>
              </a:tr>
              <a:tr h="418674">
                <a:tc>
                  <a:txBody>
                    <a:bodyPr/>
                    <a:lstStyle/>
                    <a:p>
                      <a:r>
                        <a:rPr lang="ca-ES" noProof="0" dirty="0"/>
                        <a:t>Altres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dirty="0">
                          <a:solidFill>
                            <a:schemeClr val="bg1"/>
                          </a:solidFill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a-ES" sz="1800" dirty="0"/>
                        <a:t>1,42%</a:t>
                      </a:r>
                      <a:endParaRPr lang="ca-E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Títol 1"/>
          <p:cNvSpPr txBox="1">
            <a:spLocks/>
          </p:cNvSpPr>
          <p:nvPr/>
        </p:nvSpPr>
        <p:spPr>
          <a:xfrm>
            <a:off x="813601" y="477672"/>
            <a:ext cx="10759699" cy="81590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a-ES" dirty="0">
                <a:solidFill>
                  <a:schemeClr val="bg1"/>
                </a:solidFill>
              </a:rPr>
              <a:t> </a:t>
            </a:r>
            <a:r>
              <a:rPr lang="ca-ES" sz="3600" dirty="0">
                <a:solidFill>
                  <a:schemeClr val="bg1"/>
                </a:solidFill>
              </a:rPr>
              <a:t>PROBLEMÀTIQUES ATESES 2024</a:t>
            </a:r>
          </a:p>
        </p:txBody>
      </p:sp>
      <p:graphicFrame>
        <p:nvGraphicFramePr>
          <p:cNvPr id="2" name="1 Gráfico"/>
          <p:cNvGraphicFramePr/>
          <p:nvPr>
            <p:extLst>
              <p:ext uri="{D42A27DB-BD31-4B8C-83A1-F6EECF244321}">
                <p14:modId xmlns:p14="http://schemas.microsoft.com/office/powerpoint/2010/main" val="1454343847"/>
              </p:ext>
            </p:extLst>
          </p:nvPr>
        </p:nvGraphicFramePr>
        <p:xfrm>
          <a:off x="5613149" y="1479082"/>
          <a:ext cx="5690641" cy="50892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78910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 txBox="1">
            <a:spLocks/>
          </p:cNvSpPr>
          <p:nvPr/>
        </p:nvSpPr>
        <p:spPr>
          <a:xfrm>
            <a:off x="790414" y="465268"/>
            <a:ext cx="10228104" cy="9540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a-ES" dirty="0">
                <a:solidFill>
                  <a:schemeClr val="bg1"/>
                </a:solidFill>
              </a:rPr>
              <a:t> </a:t>
            </a:r>
            <a:r>
              <a:rPr lang="ca-ES" sz="3600" dirty="0">
                <a:solidFill>
                  <a:schemeClr val="bg1"/>
                </a:solidFill>
              </a:rPr>
              <a:t>AJUTS D’URGÈNCIA SOCIAL 2024 </a:t>
            </a: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4122277"/>
              </p:ext>
            </p:extLst>
          </p:nvPr>
        </p:nvGraphicFramePr>
        <p:xfrm>
          <a:off x="790414" y="1781618"/>
          <a:ext cx="4542077" cy="409391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1248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90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81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1976">
                <a:tc>
                  <a:txBody>
                    <a:bodyPr/>
                    <a:lstStyle/>
                    <a:p>
                      <a:r>
                        <a:rPr lang="ca-ES" sz="1800" noProof="0" dirty="0">
                          <a:latin typeface="+mn-lt"/>
                        </a:rPr>
                        <a:t>Tipologia ajut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noProof="0" dirty="0">
                          <a:latin typeface="+mn-lt"/>
                        </a:rPr>
                        <a:t>Nº</a:t>
                      </a:r>
                    </a:p>
                    <a:p>
                      <a:pPr algn="ctr"/>
                      <a:r>
                        <a:rPr lang="ca-ES" sz="1800" noProof="0" dirty="0">
                          <a:latin typeface="+mn-lt"/>
                        </a:rPr>
                        <a:t>Ajuts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noProof="0" dirty="0">
                          <a:latin typeface="+mn-lt"/>
                        </a:rPr>
                        <a:t>Import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735">
                <a:tc>
                  <a:txBody>
                    <a:bodyPr/>
                    <a:lstStyle/>
                    <a:p>
                      <a:r>
                        <a:rPr lang="ca-ES" sz="1800" noProof="0" dirty="0">
                          <a:solidFill>
                            <a:schemeClr val="bg1"/>
                          </a:solidFill>
                          <a:latin typeface="+mn-lt"/>
                        </a:rPr>
                        <a:t>Manutenció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noProof="0" dirty="0">
                          <a:solidFill>
                            <a:schemeClr val="bg1"/>
                          </a:solidFill>
                          <a:latin typeface="+mn-lt"/>
                        </a:rPr>
                        <a:t>137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a-ES" sz="1800" b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</a:rPr>
                        <a:t>35.510,00 €</a:t>
                      </a:r>
                      <a:endParaRPr lang="ca-ES" sz="1800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9933">
                <a:tc>
                  <a:txBody>
                    <a:bodyPr/>
                    <a:lstStyle/>
                    <a:p>
                      <a:r>
                        <a:rPr lang="ca-ES" sz="1800" noProof="0" dirty="0">
                          <a:solidFill>
                            <a:schemeClr val="bg1"/>
                          </a:solidFill>
                          <a:latin typeface="+mn-lt"/>
                        </a:rPr>
                        <a:t>Habitatge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noProof="0" dirty="0">
                          <a:solidFill>
                            <a:schemeClr val="bg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a-ES" sz="1800" b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</a:rPr>
                        <a:t>4.655,27 €</a:t>
                      </a:r>
                      <a:endParaRPr lang="ca-ES" sz="1800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7513">
                <a:tc>
                  <a:txBody>
                    <a:bodyPr/>
                    <a:lstStyle/>
                    <a:p>
                      <a:r>
                        <a:rPr lang="ca-ES" sz="1800" noProof="0" dirty="0">
                          <a:solidFill>
                            <a:schemeClr val="bg1"/>
                          </a:solidFill>
                          <a:latin typeface="+mn-lt"/>
                        </a:rPr>
                        <a:t>Farmàcia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noProof="0" dirty="0">
                          <a:solidFill>
                            <a:schemeClr val="bg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a-ES" sz="1800" b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</a:rPr>
                        <a:t>172,55 €</a:t>
                      </a:r>
                      <a:endParaRPr lang="ca-ES" sz="1800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1788">
                <a:tc>
                  <a:txBody>
                    <a:bodyPr/>
                    <a:lstStyle/>
                    <a:p>
                      <a:r>
                        <a:rPr lang="ca-ES" sz="1800" noProof="0" dirty="0">
                          <a:solidFill>
                            <a:schemeClr val="bg1"/>
                          </a:solidFill>
                          <a:latin typeface="+mn-lt"/>
                        </a:rPr>
                        <a:t>Desplaçaments</a:t>
                      </a:r>
                      <a:r>
                        <a:rPr lang="ca-ES" sz="1800" baseline="0" noProof="0" dirty="0">
                          <a:solidFill>
                            <a:schemeClr val="bg1"/>
                          </a:solidFill>
                          <a:latin typeface="+mn-lt"/>
                        </a:rPr>
                        <a:t> i transport</a:t>
                      </a:r>
                      <a:endParaRPr lang="ca-ES" sz="1800" i="0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noProof="0" dirty="0">
                          <a:solidFill>
                            <a:schemeClr val="bg1"/>
                          </a:solidFill>
                          <a:latin typeface="+mn-lt"/>
                        </a:rPr>
                        <a:t>10</a:t>
                      </a:r>
                      <a:endParaRPr lang="ca-ES" sz="1800" i="0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a-ES" sz="1800" noProof="0" dirty="0">
                          <a:solidFill>
                            <a:schemeClr val="bg1"/>
                          </a:solidFill>
                          <a:latin typeface="+mn-lt"/>
                        </a:rPr>
                        <a:t>97,00€</a:t>
                      </a:r>
                      <a:endParaRPr lang="ca-ES" sz="1800" i="0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37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800" noProof="0" dirty="0">
                          <a:solidFill>
                            <a:schemeClr val="bg1"/>
                          </a:solidFill>
                          <a:latin typeface="+mn-lt"/>
                        </a:rPr>
                        <a:t>Subministraments</a:t>
                      </a:r>
                      <a:endParaRPr lang="ca-ES" sz="1800" i="0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noProof="0" dirty="0">
                          <a:solidFill>
                            <a:schemeClr val="bg1"/>
                          </a:solidFill>
                          <a:latin typeface="+mn-lt"/>
                        </a:rPr>
                        <a:t>4</a:t>
                      </a:r>
                      <a:endParaRPr lang="ca-ES" sz="1800" i="0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a-ES" sz="1800" noProof="0" dirty="0">
                          <a:solidFill>
                            <a:schemeClr val="bg1"/>
                          </a:solidFill>
                          <a:latin typeface="+mn-lt"/>
                        </a:rPr>
                        <a:t>2.142,82€</a:t>
                      </a:r>
                      <a:endParaRPr lang="ca-ES" sz="1800" i="0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17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800" b="0" noProof="0" dirty="0">
                          <a:solidFill>
                            <a:schemeClr val="bg1"/>
                          </a:solidFill>
                          <a:latin typeface="+mn-lt"/>
                        </a:rPr>
                        <a:t>Altres prestacions econòmiques </a:t>
                      </a:r>
                      <a:endParaRPr lang="ca-ES" sz="1800" b="0" i="0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b="0" noProof="0" dirty="0">
                          <a:solidFill>
                            <a:schemeClr val="bg1"/>
                          </a:solidFill>
                          <a:latin typeface="+mn-lt"/>
                        </a:rPr>
                        <a:t>1</a:t>
                      </a:r>
                      <a:endParaRPr lang="ca-ES" sz="1800" b="0" i="0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a-ES" sz="1800" b="0" noProof="0" dirty="0">
                          <a:solidFill>
                            <a:schemeClr val="bg1"/>
                          </a:solidFill>
                          <a:latin typeface="+mn-lt"/>
                        </a:rPr>
                        <a:t>456,28€</a:t>
                      </a:r>
                      <a:endParaRPr lang="ca-ES" sz="1800" b="0" i="0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01168830"/>
                  </a:ext>
                </a:extLst>
              </a:tr>
              <a:tr h="5447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800" b="1" noProof="0" dirty="0">
                          <a:latin typeface="+mn-lt"/>
                        </a:rPr>
                        <a:t>Total</a:t>
                      </a:r>
                      <a:endParaRPr lang="ca-ES" sz="1800" b="1" i="0" noProof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b="1" noProof="0" dirty="0">
                          <a:solidFill>
                            <a:schemeClr val="bg1"/>
                          </a:solidFill>
                          <a:latin typeface="+mn-lt"/>
                        </a:rPr>
                        <a:t>155</a:t>
                      </a:r>
                      <a:endParaRPr lang="ca-ES" sz="1800" b="1" i="0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a-ES" sz="1800" b="1" noProof="0" dirty="0">
                          <a:solidFill>
                            <a:schemeClr val="bg1"/>
                          </a:solidFill>
                          <a:latin typeface="+mn-lt"/>
                        </a:rPr>
                        <a:t>43.033,92€</a:t>
                      </a:r>
                      <a:endParaRPr lang="ca-ES" sz="1800" b="1" i="0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2418556872"/>
              </p:ext>
            </p:extLst>
          </p:nvPr>
        </p:nvGraphicFramePr>
        <p:xfrm>
          <a:off x="5504508" y="1781618"/>
          <a:ext cx="5676522" cy="4611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82157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 txBox="1">
            <a:spLocks/>
          </p:cNvSpPr>
          <p:nvPr/>
        </p:nvSpPr>
        <p:spPr>
          <a:xfrm>
            <a:off x="790414" y="465268"/>
            <a:ext cx="10228104" cy="9540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a-ES" dirty="0">
                <a:solidFill>
                  <a:schemeClr val="bg1"/>
                </a:solidFill>
              </a:rPr>
              <a:t> </a:t>
            </a:r>
            <a:r>
              <a:rPr lang="ca-ES" sz="3600" dirty="0">
                <a:solidFill>
                  <a:schemeClr val="bg1"/>
                </a:solidFill>
              </a:rPr>
              <a:t>AJUTS SUBMINISTRAMENTS 2024</a:t>
            </a:r>
          </a:p>
        </p:txBody>
      </p:sp>
      <p:graphicFrame>
        <p:nvGraphicFramePr>
          <p:cNvPr id="12" name="Tabla 12">
            <a:extLst>
              <a:ext uri="{FF2B5EF4-FFF2-40B4-BE49-F238E27FC236}">
                <a16:creationId xmlns:a16="http://schemas.microsoft.com/office/drawing/2014/main" id="{1668DD07-D3EE-4D8D-840B-BAA8450F5E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4566105"/>
              </p:ext>
            </p:extLst>
          </p:nvPr>
        </p:nvGraphicFramePr>
        <p:xfrm>
          <a:off x="1840466" y="1605029"/>
          <a:ext cx="8128000" cy="11125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408579018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08071337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70259078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3787625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/>
                        <a:t>Llum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/>
                        <a:t>Aigua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/>
                        <a:t>Gas/Gas-</a:t>
                      </a:r>
                      <a:r>
                        <a:rPr lang="ca-ES" dirty="0" err="1"/>
                        <a:t>oil</a:t>
                      </a:r>
                      <a:endParaRPr lang="ca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40507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dirty="0"/>
                        <a:t>Nº Ajuts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0005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dirty="0"/>
                        <a:t>Imports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252,82€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/>
                        <a:t>1.890,00€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8487875"/>
                  </a:ext>
                </a:extLst>
              </a:tr>
            </a:tbl>
          </a:graphicData>
        </a:graphic>
      </p:graphicFrame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A149BF65-3CEB-4844-82F9-F6F0941C20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3098215"/>
              </p:ext>
            </p:extLst>
          </p:nvPr>
        </p:nvGraphicFramePr>
        <p:xfrm>
          <a:off x="1048379" y="3015817"/>
          <a:ext cx="4360985" cy="3654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1" name="Gráfico 20">
            <a:extLst>
              <a:ext uri="{FF2B5EF4-FFF2-40B4-BE49-F238E27FC236}">
                <a16:creationId xmlns:a16="http://schemas.microsoft.com/office/drawing/2014/main" id="{1DCE55E3-648F-464D-8C96-409EA0EA9F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1771813"/>
              </p:ext>
            </p:extLst>
          </p:nvPr>
        </p:nvGraphicFramePr>
        <p:xfrm>
          <a:off x="5409364" y="3241030"/>
          <a:ext cx="5526594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36996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 txBox="1">
            <a:spLocks/>
          </p:cNvSpPr>
          <p:nvPr/>
        </p:nvSpPr>
        <p:spPr>
          <a:xfrm>
            <a:off x="777237" y="354842"/>
            <a:ext cx="10777453" cy="76275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a-ES" dirty="0">
                <a:solidFill>
                  <a:schemeClr val="bg1"/>
                </a:solidFill>
              </a:rPr>
              <a:t> </a:t>
            </a:r>
            <a:r>
              <a:rPr lang="ca-ES" sz="3600" dirty="0">
                <a:solidFill>
                  <a:schemeClr val="bg1"/>
                </a:solidFill>
              </a:rPr>
              <a:t>BANC D’ALIMENTS 2024</a:t>
            </a: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5279301"/>
              </p:ext>
            </p:extLst>
          </p:nvPr>
        </p:nvGraphicFramePr>
        <p:xfrm>
          <a:off x="777237" y="1412005"/>
          <a:ext cx="4879643" cy="51206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3811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80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7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26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0816">
                <a:tc>
                  <a:txBody>
                    <a:bodyPr/>
                    <a:lstStyle/>
                    <a:p>
                      <a:r>
                        <a:rPr lang="ca-ES" noProof="0" dirty="0"/>
                        <a:t>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400" noProof="0" dirty="0"/>
                        <a:t>Beneficiaris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400" noProof="0" dirty="0"/>
                        <a:t>Famílies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400" noProof="0" dirty="0"/>
                        <a:t>Lliuraments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909">
                <a:tc>
                  <a:txBody>
                    <a:bodyPr/>
                    <a:lstStyle/>
                    <a:p>
                      <a:r>
                        <a:rPr lang="ca-ES" noProof="0" dirty="0"/>
                        <a:t>Gener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a-ES" sz="1800" kern="1200" dirty="0">
                          <a:solidFill>
                            <a:schemeClr val="dk1"/>
                          </a:solidFill>
                        </a:rPr>
                        <a:t>64</a:t>
                      </a:r>
                      <a:endParaRPr lang="ca-E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a-ES" sz="1800" kern="1200" dirty="0">
                          <a:solidFill>
                            <a:schemeClr val="dk1"/>
                          </a:solidFill>
                        </a:rPr>
                        <a:t>19</a:t>
                      </a:r>
                      <a:endParaRPr lang="ca-E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noProof="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909">
                <a:tc>
                  <a:txBody>
                    <a:bodyPr/>
                    <a:lstStyle/>
                    <a:p>
                      <a:r>
                        <a:rPr lang="ca-ES" noProof="0" dirty="0"/>
                        <a:t>Febrer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a-ES" sz="1800" kern="1200" dirty="0">
                          <a:solidFill>
                            <a:schemeClr val="dk1"/>
                          </a:solidFill>
                        </a:rPr>
                        <a:t>68</a:t>
                      </a:r>
                      <a:endParaRPr lang="ca-E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a-ES" sz="1800" kern="1200" dirty="0">
                          <a:solidFill>
                            <a:schemeClr val="dk1"/>
                          </a:solidFill>
                        </a:rPr>
                        <a:t>20</a:t>
                      </a:r>
                      <a:endParaRPr lang="ca-E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noProof="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909">
                <a:tc>
                  <a:txBody>
                    <a:bodyPr/>
                    <a:lstStyle/>
                    <a:p>
                      <a:r>
                        <a:rPr lang="ca-ES" noProof="0" dirty="0"/>
                        <a:t>Març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a-ES" sz="1800" kern="1200" dirty="0">
                          <a:solidFill>
                            <a:schemeClr val="dk1"/>
                          </a:solidFill>
                        </a:rPr>
                        <a:t>69</a:t>
                      </a:r>
                      <a:endParaRPr lang="ca-E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a-ES" sz="1800" kern="1200" dirty="0">
                          <a:solidFill>
                            <a:schemeClr val="dk1"/>
                          </a:solidFill>
                        </a:rPr>
                        <a:t>21</a:t>
                      </a:r>
                      <a:endParaRPr lang="ca-E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noProof="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7909">
                <a:tc>
                  <a:txBody>
                    <a:bodyPr/>
                    <a:lstStyle/>
                    <a:p>
                      <a:r>
                        <a:rPr lang="ca-ES" noProof="0" dirty="0"/>
                        <a:t>Abril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a-ES" sz="1800" kern="1200" dirty="0">
                          <a:solidFill>
                            <a:schemeClr val="dk1"/>
                          </a:solidFill>
                        </a:rPr>
                        <a:t>92</a:t>
                      </a:r>
                      <a:endParaRPr lang="ca-E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a-ES" sz="1800" kern="1200" dirty="0">
                          <a:solidFill>
                            <a:schemeClr val="dk1"/>
                          </a:solidFill>
                        </a:rPr>
                        <a:t>30</a:t>
                      </a:r>
                      <a:endParaRPr lang="ca-E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noProof="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7909">
                <a:tc>
                  <a:txBody>
                    <a:bodyPr/>
                    <a:lstStyle/>
                    <a:p>
                      <a:r>
                        <a:rPr lang="ca-ES" noProof="0" dirty="0"/>
                        <a:t>Maig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a-ES" sz="1800" kern="1200" dirty="0">
                          <a:solidFill>
                            <a:schemeClr val="dk1"/>
                          </a:solidFill>
                        </a:rPr>
                        <a:t>78</a:t>
                      </a:r>
                      <a:endParaRPr lang="ca-E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a-ES" sz="1800" kern="1200" dirty="0">
                          <a:solidFill>
                            <a:schemeClr val="dk1"/>
                          </a:solidFill>
                        </a:rPr>
                        <a:t>25</a:t>
                      </a:r>
                      <a:endParaRPr lang="ca-E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noProof="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7909">
                <a:tc>
                  <a:txBody>
                    <a:bodyPr/>
                    <a:lstStyle/>
                    <a:p>
                      <a:r>
                        <a:rPr lang="ca-ES" noProof="0" dirty="0"/>
                        <a:t>Juny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a-ES" sz="1800" kern="1200" dirty="0">
                          <a:solidFill>
                            <a:schemeClr val="dk1"/>
                          </a:solidFill>
                        </a:rPr>
                        <a:t>83</a:t>
                      </a:r>
                      <a:endParaRPr lang="ca-E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a-ES" sz="1800" kern="1200" dirty="0">
                          <a:solidFill>
                            <a:schemeClr val="dk1"/>
                          </a:solidFill>
                        </a:rPr>
                        <a:t>26</a:t>
                      </a:r>
                      <a:endParaRPr lang="ca-E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noProof="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7909">
                <a:tc>
                  <a:txBody>
                    <a:bodyPr/>
                    <a:lstStyle/>
                    <a:p>
                      <a:r>
                        <a:rPr lang="ca-ES" noProof="0" dirty="0"/>
                        <a:t>Juliol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a-ES" sz="1800" kern="1200" dirty="0">
                          <a:solidFill>
                            <a:schemeClr val="dk1"/>
                          </a:solidFill>
                        </a:rPr>
                        <a:t>72</a:t>
                      </a:r>
                      <a:endParaRPr lang="ca-E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a-ES" sz="1800" kern="1200" dirty="0">
                          <a:solidFill>
                            <a:schemeClr val="dk1"/>
                          </a:solidFill>
                        </a:rPr>
                        <a:t>22</a:t>
                      </a:r>
                      <a:endParaRPr lang="ca-E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noProof="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7909">
                <a:tc>
                  <a:txBody>
                    <a:bodyPr/>
                    <a:lstStyle/>
                    <a:p>
                      <a:r>
                        <a:rPr lang="ca-ES" noProof="0" dirty="0"/>
                        <a:t>Agost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a-ES" sz="1800" kern="1200" dirty="0">
                          <a:solidFill>
                            <a:schemeClr val="dk1"/>
                          </a:solidFill>
                        </a:rPr>
                        <a:t>84</a:t>
                      </a:r>
                      <a:endParaRPr lang="ca-E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a-ES" sz="1800" kern="1200" dirty="0">
                          <a:solidFill>
                            <a:schemeClr val="dk1"/>
                          </a:solidFill>
                        </a:rPr>
                        <a:t>27</a:t>
                      </a:r>
                      <a:endParaRPr lang="ca-E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noProof="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7909">
                <a:tc>
                  <a:txBody>
                    <a:bodyPr/>
                    <a:lstStyle/>
                    <a:p>
                      <a:r>
                        <a:rPr lang="ca-ES" noProof="0" dirty="0"/>
                        <a:t>Setembre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a-ES" sz="1800" kern="1200" dirty="0">
                          <a:solidFill>
                            <a:schemeClr val="dk1"/>
                          </a:solidFill>
                        </a:rPr>
                        <a:t>64</a:t>
                      </a:r>
                      <a:endParaRPr lang="ca-E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a-ES" sz="1800" kern="1200" dirty="0">
                          <a:solidFill>
                            <a:schemeClr val="dk1"/>
                          </a:solidFill>
                        </a:rPr>
                        <a:t>19</a:t>
                      </a:r>
                      <a:endParaRPr lang="ca-E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noProof="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7909">
                <a:tc>
                  <a:txBody>
                    <a:bodyPr/>
                    <a:lstStyle/>
                    <a:p>
                      <a:r>
                        <a:rPr lang="ca-ES" noProof="0" dirty="0"/>
                        <a:t>Octubre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a-ES" sz="1800" kern="1200" dirty="0">
                          <a:solidFill>
                            <a:schemeClr val="dk1"/>
                          </a:solidFill>
                        </a:rPr>
                        <a:t>80</a:t>
                      </a:r>
                      <a:endParaRPr lang="ca-E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a-ES" sz="1800" kern="1200" dirty="0">
                          <a:solidFill>
                            <a:schemeClr val="dk1"/>
                          </a:solidFill>
                        </a:rPr>
                        <a:t>24</a:t>
                      </a:r>
                      <a:endParaRPr lang="ca-E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noProof="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7909">
                <a:tc>
                  <a:txBody>
                    <a:bodyPr/>
                    <a:lstStyle/>
                    <a:p>
                      <a:r>
                        <a:rPr lang="ca-ES" noProof="0" dirty="0"/>
                        <a:t>Novembre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a-ES" sz="1800" kern="1200" dirty="0">
                          <a:solidFill>
                            <a:schemeClr val="dk1"/>
                          </a:solidFill>
                        </a:rPr>
                        <a:t>79</a:t>
                      </a:r>
                      <a:endParaRPr lang="ca-E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a-ES" sz="1800" kern="1200" dirty="0">
                          <a:solidFill>
                            <a:schemeClr val="dk1"/>
                          </a:solidFill>
                        </a:rPr>
                        <a:t>28</a:t>
                      </a:r>
                      <a:endParaRPr lang="ca-E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noProof="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7909">
                <a:tc>
                  <a:txBody>
                    <a:bodyPr/>
                    <a:lstStyle/>
                    <a:p>
                      <a:r>
                        <a:rPr lang="ca-ES" noProof="0" dirty="0"/>
                        <a:t>Desembre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a-ES" sz="1800" kern="1200" dirty="0">
                          <a:solidFill>
                            <a:schemeClr val="dk1"/>
                          </a:solidFill>
                        </a:rPr>
                        <a:t>119</a:t>
                      </a:r>
                      <a:endParaRPr lang="ca-E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a-ES" sz="1800" kern="1200" dirty="0">
                          <a:solidFill>
                            <a:schemeClr val="dk1"/>
                          </a:solidFill>
                        </a:rPr>
                        <a:t>38</a:t>
                      </a:r>
                      <a:endParaRPr lang="ca-E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noProof="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7909">
                <a:tc>
                  <a:txBody>
                    <a:bodyPr/>
                    <a:lstStyle/>
                    <a:p>
                      <a:r>
                        <a:rPr lang="es-ES" dirty="0"/>
                        <a:t>TOTAL</a:t>
                      </a:r>
                      <a:endParaRPr lang="ca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800" b="1" kern="1200" dirty="0">
                          <a:solidFill>
                            <a:schemeClr val="dk1"/>
                          </a:solidFill>
                        </a:rPr>
                        <a:t>952</a:t>
                      </a:r>
                      <a:endParaRPr lang="ca-E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800" b="1" kern="1200" dirty="0">
                          <a:solidFill>
                            <a:schemeClr val="dk1"/>
                          </a:solidFill>
                        </a:rPr>
                        <a:t>299</a:t>
                      </a:r>
                      <a:endParaRPr lang="ca-E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b="1" dirty="0"/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5" name="QuadreDeText 4"/>
          <p:cNvSpPr txBox="1"/>
          <p:nvPr/>
        </p:nvSpPr>
        <p:spPr>
          <a:xfrm>
            <a:off x="6656176" y="1429163"/>
            <a:ext cx="4640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>
                <a:solidFill>
                  <a:schemeClr val="bg1"/>
                </a:solidFill>
              </a:rPr>
              <a:t>FAMÍLIES BENEFICIÀRIES 2015-2024</a:t>
            </a:r>
          </a:p>
        </p:txBody>
      </p:sp>
      <p:graphicFrame>
        <p:nvGraphicFramePr>
          <p:cNvPr id="11" name="10 Gráfico"/>
          <p:cNvGraphicFramePr/>
          <p:nvPr>
            <p:extLst>
              <p:ext uri="{D42A27DB-BD31-4B8C-83A1-F6EECF244321}">
                <p14:modId xmlns:p14="http://schemas.microsoft.com/office/powerpoint/2010/main" val="560828665"/>
              </p:ext>
            </p:extLst>
          </p:nvPr>
        </p:nvGraphicFramePr>
        <p:xfrm>
          <a:off x="5982345" y="1798495"/>
          <a:ext cx="5749871" cy="4734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39826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 txBox="1">
            <a:spLocks/>
          </p:cNvSpPr>
          <p:nvPr/>
        </p:nvSpPr>
        <p:spPr>
          <a:xfrm>
            <a:off x="777237" y="465267"/>
            <a:ext cx="10777453" cy="92680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a-ES" dirty="0">
                <a:solidFill>
                  <a:schemeClr val="bg1"/>
                </a:solidFill>
              </a:rPr>
              <a:t> </a:t>
            </a:r>
            <a:r>
              <a:rPr lang="ca-ES" sz="3600" dirty="0">
                <a:solidFill>
                  <a:schemeClr val="bg1"/>
                </a:solidFill>
              </a:rPr>
              <a:t>TARGETA MONEDER SOCIAL 2024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777237" y="1662545"/>
            <a:ext cx="7502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a-ES" dirty="0"/>
          </a:p>
        </p:txBody>
      </p:sp>
      <p:graphicFrame>
        <p:nvGraphicFramePr>
          <p:cNvPr id="8" name="4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8280111"/>
              </p:ext>
            </p:extLst>
          </p:nvPr>
        </p:nvGraphicFramePr>
        <p:xfrm>
          <a:off x="1652099" y="5919453"/>
          <a:ext cx="8679444" cy="49876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5963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0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82775">
                  <a:extLst>
                    <a:ext uri="{9D8B030D-6E8A-4147-A177-3AD203B41FA5}">
                      <a16:colId xmlns:a16="http://schemas.microsoft.com/office/drawing/2014/main" val="438116261"/>
                    </a:ext>
                  </a:extLst>
                </a:gridCol>
              </a:tblGrid>
              <a:tr h="4987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800" noProof="0" dirty="0"/>
                        <a:t>TOTAL FAMÍLIES BENEFICIÀRIES</a:t>
                      </a:r>
                      <a:endParaRPr lang="ca-ES" sz="1800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b="0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b="0" dirty="0"/>
                        <a:t>32.695 €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10 Gráfico"/>
          <p:cNvGraphicFramePr/>
          <p:nvPr>
            <p:extLst>
              <p:ext uri="{D42A27DB-BD31-4B8C-83A1-F6EECF244321}">
                <p14:modId xmlns:p14="http://schemas.microsoft.com/office/powerpoint/2010/main" val="4008991338"/>
              </p:ext>
            </p:extLst>
          </p:nvPr>
        </p:nvGraphicFramePr>
        <p:xfrm>
          <a:off x="7244598" y="1501255"/>
          <a:ext cx="4310092" cy="4397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2 Gráfico"/>
          <p:cNvGraphicFramePr/>
          <p:nvPr>
            <p:extLst>
              <p:ext uri="{D42A27DB-BD31-4B8C-83A1-F6EECF244321}">
                <p14:modId xmlns:p14="http://schemas.microsoft.com/office/powerpoint/2010/main" val="2470607993"/>
              </p:ext>
            </p:extLst>
          </p:nvPr>
        </p:nvGraphicFramePr>
        <p:xfrm>
          <a:off x="490464" y="1662545"/>
          <a:ext cx="4037892" cy="4001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val="2673239543"/>
              </p:ext>
            </p:extLst>
          </p:nvPr>
        </p:nvGraphicFramePr>
        <p:xfrm>
          <a:off x="3855049" y="1634400"/>
          <a:ext cx="4481901" cy="4182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492239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 txBox="1">
            <a:spLocks/>
          </p:cNvSpPr>
          <p:nvPr/>
        </p:nvSpPr>
        <p:spPr>
          <a:xfrm>
            <a:off x="720087" y="465267"/>
            <a:ext cx="10777453" cy="100869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a-ES" dirty="0">
                <a:solidFill>
                  <a:schemeClr val="bg1"/>
                </a:solidFill>
              </a:rPr>
              <a:t> </a:t>
            </a:r>
            <a:r>
              <a:rPr lang="ca-ES" sz="3600" dirty="0">
                <a:solidFill>
                  <a:schemeClr val="bg1"/>
                </a:solidFill>
              </a:rPr>
              <a:t>AJUTS MATERIAL I SORTIDES ESCOLARS 2024/2025</a:t>
            </a:r>
            <a:endParaRPr lang="ca-ES" dirty="0">
              <a:solidFill>
                <a:schemeClr val="bg1"/>
              </a:solidFill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2558020"/>
              </p:ext>
            </p:extLst>
          </p:nvPr>
        </p:nvGraphicFramePr>
        <p:xfrm>
          <a:off x="777239" y="1726164"/>
          <a:ext cx="5958539" cy="230377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466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09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70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38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1150">
                <a:tc>
                  <a:txBody>
                    <a:bodyPr/>
                    <a:lstStyle/>
                    <a:p>
                      <a:r>
                        <a:rPr lang="ca-ES" noProof="0" dirty="0"/>
                        <a:t>Centre escolar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noProof="0" dirty="0"/>
                        <a:t>Sol·licituds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noProof="0" dirty="0"/>
                        <a:t>Atorgats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noProof="0" dirty="0"/>
                        <a:t>Desestimats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657">
                <a:tc>
                  <a:txBody>
                    <a:bodyPr/>
                    <a:lstStyle/>
                    <a:p>
                      <a:r>
                        <a:rPr lang="ca-ES" noProof="0" dirty="0"/>
                        <a:t>La Sagrera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noProof="0" dirty="0"/>
                        <a:t>61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noProof="0" dirty="0"/>
                        <a:t>37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noProof="0" dirty="0"/>
                        <a:t>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657">
                <a:tc>
                  <a:txBody>
                    <a:bodyPr/>
                    <a:lstStyle/>
                    <a:p>
                      <a:r>
                        <a:rPr lang="ca-ES" noProof="0" dirty="0"/>
                        <a:t>Ronçana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noProof="0" dirty="0"/>
                        <a:t>39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noProof="0" dirty="0"/>
                        <a:t>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noProof="0" dirty="0"/>
                        <a:t>13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657">
                <a:tc>
                  <a:txBody>
                    <a:bodyPr/>
                    <a:lstStyle/>
                    <a:p>
                      <a:r>
                        <a:rPr lang="ca-ES" noProof="0" dirty="0"/>
                        <a:t>IES Vall Tenes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noProof="0" dirty="0"/>
                        <a:t>53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noProof="0" dirty="0"/>
                        <a:t>37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noProof="0" dirty="0"/>
                        <a:t>16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657">
                <a:tc>
                  <a:txBody>
                    <a:bodyPr/>
                    <a:lstStyle/>
                    <a:p>
                      <a:r>
                        <a:rPr lang="ca-ES" b="1" noProof="0" dirty="0"/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b="1" noProof="0" dirty="0"/>
                        <a:t>153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b="1" noProof="0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b="1" noProof="0" dirty="0"/>
                        <a:t>53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9019854"/>
                  </a:ext>
                </a:extLst>
              </a:tr>
            </a:tbl>
          </a:graphicData>
        </a:graphic>
      </p:graphicFrame>
      <p:graphicFrame>
        <p:nvGraphicFramePr>
          <p:cNvPr id="8" name="7 Gráfico"/>
          <p:cNvGraphicFramePr/>
          <p:nvPr>
            <p:extLst>
              <p:ext uri="{D42A27DB-BD31-4B8C-83A1-F6EECF244321}">
                <p14:modId xmlns:p14="http://schemas.microsoft.com/office/powerpoint/2010/main" val="211053270"/>
              </p:ext>
            </p:extLst>
          </p:nvPr>
        </p:nvGraphicFramePr>
        <p:xfrm>
          <a:off x="7041735" y="1726163"/>
          <a:ext cx="4455805" cy="4011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6696884"/>
              </p:ext>
            </p:extLst>
          </p:nvPr>
        </p:nvGraphicFramePr>
        <p:xfrm>
          <a:off x="777239" y="4686239"/>
          <a:ext cx="4804696" cy="1280160"/>
        </p:xfrm>
        <a:graphic>
          <a:graphicData uri="http://schemas.openxmlformats.org/drawingml/2006/table">
            <a:tbl>
              <a:tblPr bandRow="1">
                <a:tableStyleId>{69CF1AB2-1976-4502-BF36-3FF5EA218861}</a:tableStyleId>
              </a:tblPr>
              <a:tblGrid>
                <a:gridCol w="32712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34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1990">
                <a:tc>
                  <a:txBody>
                    <a:bodyPr/>
                    <a:lstStyle/>
                    <a:p>
                      <a:r>
                        <a:rPr lang="ca-ES" noProof="0" dirty="0"/>
                        <a:t>Import ajuts sortides escolars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a-ES" b="1" dirty="0">
                          <a:solidFill>
                            <a:schemeClr val="bg1"/>
                          </a:solidFill>
                        </a:rPr>
                        <a:t>16.445,48 €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5661">
                <a:tc>
                  <a:txBody>
                    <a:bodyPr/>
                    <a:lstStyle/>
                    <a:p>
                      <a:r>
                        <a:rPr lang="ca-ES" noProof="0" dirty="0"/>
                        <a:t>Import ajuts material escolar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a-ES" b="1" dirty="0"/>
                        <a:t>9.443,40€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04515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ó">
  <a:themeElements>
    <a:clrScheme name="Ió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ó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ó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2.xml><?xml version="1.0" encoding="utf-8"?>
<a:theme xmlns:a="http://schemas.openxmlformats.org/drawingml/2006/main" name="Disseny personalitzat">
  <a:themeElements>
    <a:clrScheme name="Oficina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icina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12131</TotalTime>
  <Words>1165</Words>
  <Application>Microsoft Office PowerPoint</Application>
  <PresentationFormat>Pantalla panoràmica</PresentationFormat>
  <Paragraphs>638</Paragraphs>
  <Slides>26</Slides>
  <Notes>5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7</vt:i4>
      </vt:variant>
      <vt:variant>
        <vt:lpstr>Tema</vt:lpstr>
      </vt:variant>
      <vt:variant>
        <vt:i4>2</vt:i4>
      </vt:variant>
      <vt:variant>
        <vt:lpstr>Títols de les diapositives</vt:lpstr>
      </vt:variant>
      <vt:variant>
        <vt:i4>26</vt:i4>
      </vt:variant>
    </vt:vector>
  </HeadingPairs>
  <TitlesOfParts>
    <vt:vector size="35" baseType="lpstr">
      <vt:lpstr>Aptos</vt:lpstr>
      <vt:lpstr>Aptos Display</vt:lpstr>
      <vt:lpstr>Arial</vt:lpstr>
      <vt:lpstr>Calibri</vt:lpstr>
      <vt:lpstr>Century Gothic</vt:lpstr>
      <vt:lpstr>Trebuchet MS</vt:lpstr>
      <vt:lpstr>Wingdings 3</vt:lpstr>
      <vt:lpstr>Ió</vt:lpstr>
      <vt:lpstr>Disseny personalitzat</vt:lpstr>
      <vt:lpstr>Presentació del PowerPoint</vt:lpstr>
      <vt:lpstr> PERSONES ATESES 2024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POBRESA ENERGÈTICA 2024</vt:lpstr>
      <vt:lpstr>POBRESA ENERGÈTICA 2024</vt:lpstr>
      <vt:lpstr>PROCEDIMENTS JUDICIALS HABITATGE</vt:lpstr>
      <vt:lpstr>ACTIVITATS PER SENSIBILITZACIÓ D’IGUALTAT 2024</vt:lpstr>
      <vt:lpstr>GENT GRAN  2024 </vt:lpstr>
      <vt:lpstr>AGERMANAMENT  2024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MÈMORIA 2015</dc:title>
  <dc:creator>Montse Iglesias</dc:creator>
  <cp:lastModifiedBy>Montse Iglesias</cp:lastModifiedBy>
  <cp:revision>810</cp:revision>
  <cp:lastPrinted>2025-01-28T09:26:49Z</cp:lastPrinted>
  <dcterms:created xsi:type="dcterms:W3CDTF">2016-04-22T11:12:21Z</dcterms:created>
  <dcterms:modified xsi:type="dcterms:W3CDTF">2025-04-07T09:12:01Z</dcterms:modified>
</cp:coreProperties>
</file>