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notesSlides/notesSlide4.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drawings/drawing1.xml" ContentType="application/vnd.openxmlformats-officedocument.drawingml.chartshapes+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style6.xml" ContentType="application/vnd.ms-office.chartstyle+xml"/>
  <Override PartName="/ppt/charts/colors6.xml" ContentType="application/vnd.ms-office.chartcolorstyle+xml"/>
  <Override PartName="/ppt/charts/chart17.xml" ContentType="application/vnd.openxmlformats-officedocument.drawingml.chart+xml"/>
  <Override PartName="/ppt/charts/style7.xml" ContentType="application/vnd.ms-office.chartstyle+xml"/>
  <Override PartName="/ppt/charts/colors7.xml" ContentType="application/vnd.ms-office.chartcolorstyle+xml"/>
  <Override PartName="/ppt/charts/chart18.xml" ContentType="application/vnd.openxmlformats-officedocument.drawingml.chart+xml"/>
  <Override PartName="/ppt/charts/style8.xml" ContentType="application/vnd.ms-office.chartstyle+xml"/>
  <Override PartName="/ppt/charts/colors8.xml" ContentType="application/vnd.ms-office.chartcolorstyle+xml"/>
  <Override PartName="/ppt/charts/chart1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7" r:id="rId1"/>
  </p:sldMasterIdLst>
  <p:notesMasterIdLst>
    <p:notesMasterId r:id="rId26"/>
  </p:notesMasterIdLst>
  <p:sldIdLst>
    <p:sldId id="256" r:id="rId2"/>
    <p:sldId id="257" r:id="rId3"/>
    <p:sldId id="273" r:id="rId4"/>
    <p:sldId id="258" r:id="rId5"/>
    <p:sldId id="276" r:id="rId6"/>
    <p:sldId id="290" r:id="rId7"/>
    <p:sldId id="277" r:id="rId8"/>
    <p:sldId id="278" r:id="rId9"/>
    <p:sldId id="274" r:id="rId10"/>
    <p:sldId id="275" r:id="rId11"/>
    <p:sldId id="282" r:id="rId12"/>
    <p:sldId id="279" r:id="rId13"/>
    <p:sldId id="284" r:id="rId14"/>
    <p:sldId id="285" r:id="rId15"/>
    <p:sldId id="280" r:id="rId16"/>
    <p:sldId id="259" r:id="rId17"/>
    <p:sldId id="260" r:id="rId18"/>
    <p:sldId id="261" r:id="rId19"/>
    <p:sldId id="288" r:id="rId20"/>
    <p:sldId id="287" r:id="rId21"/>
    <p:sldId id="294" r:id="rId22"/>
    <p:sldId id="293" r:id="rId23"/>
    <p:sldId id="298" r:id="rId24"/>
    <p:sldId id="299" r:id="rId25"/>
  </p:sldIdLst>
  <p:sldSz cx="12192000"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veis Socials | SER.CAT" initials="SS|S" lastIdx="1" clrIdx="0">
    <p:extLst>
      <p:ext uri="{19B8F6BF-5375-455C-9EA6-DF929625EA0E}">
        <p15:presenceInfo xmlns:p15="http://schemas.microsoft.com/office/powerpoint/2012/main" userId="Serveis Socials | SER.CA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FE143"/>
    <a:srgbClr val="4BB7E7"/>
    <a:srgbClr val="FFCCCC"/>
    <a:srgbClr val="FF9933"/>
    <a:srgbClr val="3366FF"/>
    <a:srgbClr val="74ADEC"/>
    <a:srgbClr val="5DA0E9"/>
    <a:srgbClr val="DE4D42"/>
    <a:srgbClr val="FA0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Estilo temático 2 - Énfasis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660B408-B3CF-4A94-85FC-2B1E0A45F4A2}" styleName="Estil fosc 2 - èmfasi 1/èmfasi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DCAF9ED-07DC-4A11-8D7F-57B35C25682E}" styleName="Estil mitjà 1 - èmfasi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03" autoAdjust="0"/>
    <p:restoredTop sz="94660" autoAdjust="0"/>
  </p:normalViewPr>
  <p:slideViewPr>
    <p:cSldViewPr snapToGrid="0">
      <p:cViewPr varScale="1">
        <p:scale>
          <a:sx n="108" d="100"/>
          <a:sy n="108" d="100"/>
        </p:scale>
        <p:origin x="26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9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6.xml"/><Relationship Id="rId1" Type="http://schemas.microsoft.com/office/2011/relationships/chartStyle" Target="style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7.xml"/><Relationship Id="rId1" Type="http://schemas.microsoft.com/office/2011/relationships/chartStyle" Target="style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8.xml"/><Relationship Id="rId1" Type="http://schemas.microsoft.com/office/2011/relationships/chartStyle" Target="style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5052655144668708"/>
          <c:y val="0.16315648271736397"/>
          <c:w val="0.50675686400994291"/>
          <c:h val="0.77679669932431816"/>
        </c:manualLayout>
      </c:layout>
      <c:pieChart>
        <c:varyColors val="1"/>
        <c:ser>
          <c:idx val="0"/>
          <c:order val="0"/>
          <c:tx>
            <c:strRef>
              <c:f>Hoja1!$B$1</c:f>
              <c:strCache>
                <c:ptCount val="1"/>
                <c:pt idx="0">
                  <c:v>Ventas</c:v>
                </c:pt>
              </c:strCache>
            </c:strRef>
          </c:tx>
          <c:dPt>
            <c:idx val="0"/>
            <c:bubble3D val="0"/>
            <c:spPr>
              <a:solidFill>
                <a:schemeClr val="accent2">
                  <a:shade val="76000"/>
                </a:schemeClr>
              </a:solidFill>
              <a:ln>
                <a:noFill/>
              </a:ln>
              <a:effectLst/>
            </c:spPr>
            <c:extLst>
              <c:ext xmlns:c16="http://schemas.microsoft.com/office/drawing/2014/chart" uri="{C3380CC4-5D6E-409C-BE32-E72D297353CC}">
                <c16:uniqueId val="{00000001-1279-459C-A759-FC0918B8492B}"/>
              </c:ext>
            </c:extLst>
          </c:dPt>
          <c:dPt>
            <c:idx val="1"/>
            <c:bubble3D val="0"/>
            <c:spPr>
              <a:solidFill>
                <a:schemeClr val="accent2">
                  <a:tint val="77000"/>
                </a:schemeClr>
              </a:solidFill>
              <a:ln>
                <a:noFill/>
              </a:ln>
              <a:effectLst/>
            </c:spPr>
            <c:extLst>
              <c:ext xmlns:c16="http://schemas.microsoft.com/office/drawing/2014/chart" uri="{C3380CC4-5D6E-409C-BE32-E72D297353CC}">
                <c16:uniqueId val="{00000003-C855-477D-8FF7-B936D514F88C}"/>
              </c:ext>
            </c:extLst>
          </c:dPt>
          <c:dLbls>
            <c:dLbl>
              <c:idx val="0"/>
              <c:layout>
                <c:manualLayout>
                  <c:x val="-0.13617703014778285"/>
                  <c:y val="-5.4698491890111507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279-459C-A759-FC0918B8492B}"/>
                </c:ext>
              </c:extLst>
            </c:dLbl>
            <c:dLbl>
              <c:idx val="1"/>
              <c:layout>
                <c:manualLayout>
                  <c:x val="0.13517689767876831"/>
                  <c:y val="6.02360785476909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855-477D-8FF7-B936D514F88C}"/>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ca-ES"/>
              </a:p>
            </c:txPr>
            <c:showLegendKey val="0"/>
            <c:showVal val="0"/>
            <c:showCatName val="0"/>
            <c:showSerName val="0"/>
            <c:showPercent val="1"/>
            <c:showBubbleSize val="0"/>
            <c:showLeaderLines val="0"/>
            <c:extLst>
              <c:ext xmlns:c15="http://schemas.microsoft.com/office/drawing/2012/chart" uri="{CE6537A1-D6FC-4f65-9D91-7224C49458BB}"/>
            </c:extLst>
          </c:dLbls>
          <c:cat>
            <c:strRef>
              <c:f>Hoja1!$A$2:$A$3</c:f>
              <c:strCache>
                <c:ptCount val="2"/>
                <c:pt idx="0">
                  <c:v>dones</c:v>
                </c:pt>
                <c:pt idx="1">
                  <c:v>homes</c:v>
                </c:pt>
              </c:strCache>
            </c:strRef>
          </c:cat>
          <c:val>
            <c:numRef>
              <c:f>Hoja1!$B$2:$B$3</c:f>
              <c:numCache>
                <c:formatCode>General</c:formatCode>
                <c:ptCount val="2"/>
                <c:pt idx="0">
                  <c:v>746</c:v>
                </c:pt>
                <c:pt idx="1">
                  <c:v>546</c:v>
                </c:pt>
              </c:numCache>
            </c:numRef>
          </c:val>
          <c:extLst>
            <c:ext xmlns:c16="http://schemas.microsoft.com/office/drawing/2014/chart" uri="{C3380CC4-5D6E-409C-BE32-E72D297353CC}">
              <c16:uniqueId val="{00000002-1279-459C-A759-FC0918B8492B}"/>
            </c:ext>
          </c:extLst>
        </c:ser>
        <c:dLbls>
          <c:showLegendKey val="0"/>
          <c:showVal val="0"/>
          <c:showCatName val="0"/>
          <c:showSerName val="0"/>
          <c:showPercent val="0"/>
          <c:showBubbleSize val="0"/>
          <c:showLeaderLines val="0"/>
        </c:dLbls>
        <c:firstSliceAng val="0"/>
      </c:pieChart>
      <c:spPr>
        <a:noFill/>
        <a:ln>
          <a:noFill/>
        </a:ln>
        <a:effectLst/>
      </c:spPr>
    </c:plotArea>
    <c:legend>
      <c:legendPos val="r"/>
      <c:layout>
        <c:manualLayout>
          <c:xMode val="edge"/>
          <c:yMode val="edge"/>
          <c:x val="0.63539974114420583"/>
          <c:y val="0.79123112224238512"/>
          <c:w val="0.19006176561094074"/>
          <c:h val="0.17462936023502318"/>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ca-ES"/>
        </a:p>
      </c:txPr>
    </c:legend>
    <c:plotVisOnly val="1"/>
    <c:dispBlanksAs val="gap"/>
    <c:showDLblsOverMax val="0"/>
  </c:chart>
  <c:spPr>
    <a:noFill/>
    <a:ln w="10000" cap="rnd" cmpd="sng" algn="ctr">
      <a:noFill/>
      <a:prstDash val="solid"/>
    </a:ln>
    <a:effectLst/>
  </c:spPr>
  <c:txPr>
    <a:bodyPr/>
    <a:lstStyle/>
    <a:p>
      <a:pPr>
        <a:defRPr sz="1800"/>
      </a:pPr>
      <a:endParaRPr lang="ca-E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title>
      <c:layout>
        <c:manualLayout>
          <c:xMode val="edge"/>
          <c:yMode val="edge"/>
          <c:x val="0.36703371431282489"/>
          <c:y val="0"/>
        </c:manualLayout>
      </c:layout>
      <c:overlay val="0"/>
    </c:title>
    <c:autoTitleDeleted val="0"/>
    <c:plotArea>
      <c:layout>
        <c:manualLayout>
          <c:layoutTarget val="inner"/>
          <c:xMode val="edge"/>
          <c:yMode val="edge"/>
          <c:x val="0.25149345617455621"/>
          <c:y val="0.17698218077429609"/>
          <c:w val="0.53718198680164742"/>
          <c:h val="0.60522496371552981"/>
        </c:manualLayout>
      </c:layout>
      <c:pieChart>
        <c:varyColors val="1"/>
        <c:ser>
          <c:idx val="0"/>
          <c:order val="0"/>
          <c:tx>
            <c:strRef>
              <c:f>Hoja1!$B$1</c:f>
              <c:strCache>
                <c:ptCount val="1"/>
                <c:pt idx="0">
                  <c:v>Per edats</c:v>
                </c:pt>
              </c:strCache>
            </c:strRef>
          </c:tx>
          <c:dPt>
            <c:idx val="0"/>
            <c:bubble3D val="0"/>
            <c:extLst>
              <c:ext xmlns:c16="http://schemas.microsoft.com/office/drawing/2014/chart" uri="{C3380CC4-5D6E-409C-BE32-E72D297353CC}">
                <c16:uniqueId val="{00000000-F26C-42D8-BA8E-7C2699029643}"/>
              </c:ext>
            </c:extLst>
          </c:dPt>
          <c:dPt>
            <c:idx val="1"/>
            <c:bubble3D val="0"/>
            <c:extLst>
              <c:ext xmlns:c16="http://schemas.microsoft.com/office/drawing/2014/chart" uri="{C3380CC4-5D6E-409C-BE32-E72D297353CC}">
                <c16:uniqueId val="{00000001-F26C-42D8-BA8E-7C2699029643}"/>
              </c:ext>
            </c:extLst>
          </c:dPt>
          <c:dPt>
            <c:idx val="2"/>
            <c:bubble3D val="0"/>
            <c:extLst>
              <c:ext xmlns:c16="http://schemas.microsoft.com/office/drawing/2014/chart" uri="{C3380CC4-5D6E-409C-BE32-E72D297353CC}">
                <c16:uniqueId val="{00000002-F26C-42D8-BA8E-7C2699029643}"/>
              </c:ext>
            </c:extLst>
          </c:dPt>
          <c:dLbls>
            <c:dLbl>
              <c:idx val="0"/>
              <c:layout>
                <c:manualLayout>
                  <c:x val="-0.18444618655268158"/>
                  <c:y val="6.3503563037761973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F26C-42D8-BA8E-7C2699029643}"/>
                </c:ext>
              </c:extLst>
            </c:dLbl>
            <c:dLbl>
              <c:idx val="1"/>
              <c:layout>
                <c:manualLayout>
                  <c:x val="0.17442158366675628"/>
                  <c:y val="-4.3038948359291125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26C-42D8-BA8E-7C2699029643}"/>
                </c:ext>
              </c:extLst>
            </c:dLbl>
            <c:dLbl>
              <c:idx val="2"/>
              <c:layout>
                <c:manualLayout>
                  <c:x val="2.762662353066098E-2"/>
                  <c:y val="0.12134360753683621"/>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F26C-42D8-BA8E-7C2699029643}"/>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Hoja1!$A$2:$A$4</c:f>
              <c:strCache>
                <c:ptCount val="2"/>
                <c:pt idx="0">
                  <c:v>Menors 13 anys</c:v>
                </c:pt>
                <c:pt idx="1">
                  <c:v>Entre 13 i 65 anys</c:v>
                </c:pt>
              </c:strCache>
            </c:strRef>
          </c:cat>
          <c:val>
            <c:numRef>
              <c:f>Hoja1!$B$2:$B$4</c:f>
              <c:numCache>
                <c:formatCode>General</c:formatCode>
                <c:ptCount val="3"/>
                <c:pt idx="0">
                  <c:v>24</c:v>
                </c:pt>
                <c:pt idx="1">
                  <c:v>51</c:v>
                </c:pt>
              </c:numCache>
            </c:numRef>
          </c:val>
          <c:extLst>
            <c:ext xmlns:c16="http://schemas.microsoft.com/office/drawing/2014/chart" uri="{C3380CC4-5D6E-409C-BE32-E72D297353CC}">
              <c16:uniqueId val="{00000003-F26C-42D8-BA8E-7C2699029643}"/>
            </c:ext>
          </c:extLst>
        </c:ser>
        <c:dLbls>
          <c:showLegendKey val="0"/>
          <c:showVal val="0"/>
          <c:showCatName val="0"/>
          <c:showSerName val="0"/>
          <c:showPercent val="1"/>
          <c:showBubbleSize val="0"/>
          <c:showLeaderLines val="1"/>
        </c:dLbls>
        <c:firstSliceAng val="0"/>
      </c:pieChart>
    </c:plotArea>
    <c:legend>
      <c:legendPos val="t"/>
      <c:layout>
        <c:manualLayout>
          <c:xMode val="edge"/>
          <c:yMode val="edge"/>
          <c:x val="0.12425157749909066"/>
          <c:y val="0.82939299173920578"/>
          <c:w val="0.78935840463049367"/>
          <c:h val="0.12795296534864908"/>
        </c:manualLayout>
      </c:layout>
      <c:overlay val="0"/>
    </c:legend>
    <c:plotVisOnly val="1"/>
    <c:dispBlanksAs val="gap"/>
    <c:showDLblsOverMax val="0"/>
  </c:chart>
  <c:txPr>
    <a:bodyPr/>
    <a:lstStyle/>
    <a:p>
      <a:pPr>
        <a:defRPr sz="1800"/>
      </a:pPr>
      <a:endParaRPr lang="ca-E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57444560475481"/>
          <c:y val="0.21431336747408833"/>
          <c:w val="0.67742590806308567"/>
          <c:h val="0.61996892038865725"/>
        </c:manualLayout>
      </c:layout>
      <c:pieChart>
        <c:varyColors val="1"/>
        <c:ser>
          <c:idx val="0"/>
          <c:order val="0"/>
          <c:tx>
            <c:strRef>
              <c:f>Hoja1!$B$1</c:f>
              <c:strCache>
                <c:ptCount val="1"/>
                <c:pt idx="0">
                  <c:v>Ventas</c:v>
                </c:pt>
              </c:strCache>
            </c:strRef>
          </c:tx>
          <c:spPr>
            <a:solidFill>
              <a:srgbClr val="92D050"/>
            </a:solidFill>
          </c:spPr>
          <c:dPt>
            <c:idx val="1"/>
            <c:bubble3D val="0"/>
            <c:spPr>
              <a:solidFill>
                <a:srgbClr val="FF9933"/>
              </a:solidFill>
            </c:spPr>
            <c:extLst>
              <c:ext xmlns:c16="http://schemas.microsoft.com/office/drawing/2014/chart" uri="{C3380CC4-5D6E-409C-BE32-E72D297353CC}">
                <c16:uniqueId val="{00000001-7926-4074-9B8E-8ED7BE75C5D2}"/>
              </c:ext>
            </c:extLst>
          </c:dPt>
          <c:dLbls>
            <c:dLbl>
              <c:idx val="0"/>
              <c:layout>
                <c:manualLayout>
                  <c:x val="-8.6281057225817651E-2"/>
                  <c:y val="-0.16189645951727566"/>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7926-4074-9B8E-8ED7BE75C5D2}"/>
                </c:ext>
              </c:extLst>
            </c:dLbl>
            <c:dLbl>
              <c:idx val="1"/>
              <c:layout>
                <c:manualLayout>
                  <c:x val="0.11221735471211979"/>
                  <c:y val="0.1198890155362043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926-4074-9B8E-8ED7BE75C5D2}"/>
                </c:ext>
              </c:extLst>
            </c:dLbl>
            <c:spPr>
              <a:solidFill>
                <a:schemeClr val="tx1"/>
              </a:solidFill>
              <a:ln>
                <a:noFill/>
              </a:ln>
              <a:effectLst/>
            </c:spPr>
            <c:txPr>
              <a:bodyPr/>
              <a:lstStyle/>
              <a:p>
                <a:pPr>
                  <a:defRPr b="1">
                    <a:solidFill>
                      <a:schemeClr val="bg1"/>
                    </a:solidFill>
                  </a:defRPr>
                </a:pPr>
                <a:endParaRPr lang="ca-ES"/>
              </a:p>
            </c:txPr>
            <c:showLegendKey val="0"/>
            <c:showVal val="0"/>
            <c:showCatName val="0"/>
            <c:showSerName val="0"/>
            <c:showPercent val="1"/>
            <c:showBubbleSize val="0"/>
            <c:showLeaderLines val="0"/>
            <c:extLst>
              <c:ext xmlns:c15="http://schemas.microsoft.com/office/drawing/2012/chart" uri="{CE6537A1-D6FC-4f65-9D91-7224C49458BB}"/>
            </c:extLst>
          </c:dLbls>
          <c:cat>
            <c:strRef>
              <c:f>Hoja1!$A$2:$A$3</c:f>
              <c:strCache>
                <c:ptCount val="2"/>
                <c:pt idx="0">
                  <c:v>Aprovats</c:v>
                </c:pt>
                <c:pt idx="1">
                  <c:v>Denegats</c:v>
                </c:pt>
              </c:strCache>
            </c:strRef>
          </c:cat>
          <c:val>
            <c:numRef>
              <c:f>Hoja1!$B$2:$B$3</c:f>
              <c:numCache>
                <c:formatCode>General</c:formatCode>
                <c:ptCount val="2"/>
                <c:pt idx="0">
                  <c:v>142</c:v>
                </c:pt>
                <c:pt idx="1">
                  <c:v>16</c:v>
                </c:pt>
              </c:numCache>
            </c:numRef>
          </c:val>
          <c:extLst>
            <c:ext xmlns:c16="http://schemas.microsoft.com/office/drawing/2014/chart" uri="{C3380CC4-5D6E-409C-BE32-E72D297353CC}">
              <c16:uniqueId val="{00000003-7926-4074-9B8E-8ED7BE75C5D2}"/>
            </c:ext>
          </c:extLst>
        </c:ser>
        <c:dLbls>
          <c:showLegendKey val="0"/>
          <c:showVal val="0"/>
          <c:showCatName val="0"/>
          <c:showSerName val="0"/>
          <c:showPercent val="0"/>
          <c:showBubbleSize val="0"/>
          <c:showLeaderLines val="0"/>
        </c:dLbls>
        <c:firstSliceAng val="0"/>
      </c:pieChart>
    </c:plotArea>
    <c:legend>
      <c:legendPos val="r"/>
      <c:layout>
        <c:manualLayout>
          <c:xMode val="edge"/>
          <c:yMode val="edge"/>
          <c:x val="0.6372134776993158"/>
          <c:y val="0.79997820454100343"/>
          <c:w val="0.35966297766678584"/>
          <c:h val="0.12437741740314182"/>
        </c:manualLayout>
      </c:layout>
      <c:overlay val="0"/>
    </c:legend>
    <c:plotVisOnly val="1"/>
    <c:dispBlanksAs val="gap"/>
    <c:showDLblsOverMax val="0"/>
  </c:chart>
  <c:txPr>
    <a:bodyPr/>
    <a:lstStyle/>
    <a:p>
      <a:pPr>
        <a:defRPr sz="1800"/>
      </a:pPr>
      <a:endParaRPr lang="ca-E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446125917599"/>
          <c:y val="0.13915874383004923"/>
          <c:w val="0.51319109436532528"/>
          <c:h val="0.65554059390974995"/>
        </c:manualLayout>
      </c:layout>
      <c:pieChart>
        <c:varyColors val="1"/>
        <c:ser>
          <c:idx val="0"/>
          <c:order val="0"/>
          <c:tx>
            <c:strRef>
              <c:f>Hoja1!$B$1</c:f>
              <c:strCache>
                <c:ptCount val="1"/>
                <c:pt idx="0">
                  <c:v>Ventas</c:v>
                </c:pt>
              </c:strCache>
            </c:strRef>
          </c:tx>
          <c:spPr>
            <a:solidFill>
              <a:srgbClr val="FF9933"/>
            </a:solidFill>
          </c:spPr>
          <c:dPt>
            <c:idx val="0"/>
            <c:bubble3D val="0"/>
            <c:spPr>
              <a:solidFill>
                <a:srgbClr val="92D050"/>
              </a:solidFill>
            </c:spPr>
            <c:extLst>
              <c:ext xmlns:c16="http://schemas.microsoft.com/office/drawing/2014/chart" uri="{C3380CC4-5D6E-409C-BE32-E72D297353CC}">
                <c16:uniqueId val="{00000001-0BAD-4C97-99BA-D6BD4AB59151}"/>
              </c:ext>
            </c:extLst>
          </c:dPt>
          <c:dLbls>
            <c:dLbl>
              <c:idx val="0"/>
              <c:layout>
                <c:manualLayout>
                  <c:x val="-0.10466856121184391"/>
                  <c:y val="-0.19528553685306976"/>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BAD-4C97-99BA-D6BD4AB59151}"/>
                </c:ext>
              </c:extLst>
            </c:dLbl>
            <c:dLbl>
              <c:idx val="1"/>
              <c:layout>
                <c:manualLayout>
                  <c:x val="0.10483683672396202"/>
                  <c:y val="0.16050161190044046"/>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0BAD-4C97-99BA-D6BD4AB59151}"/>
                </c:ext>
              </c:extLst>
            </c:dLbl>
            <c:spPr>
              <a:solidFill>
                <a:schemeClr val="tx1"/>
              </a:solidFill>
              <a:ln>
                <a:noFill/>
              </a:ln>
              <a:effectLst/>
            </c:spPr>
            <c:txPr>
              <a:bodyPr/>
              <a:lstStyle/>
              <a:p>
                <a:pPr>
                  <a:defRPr b="1">
                    <a:solidFill>
                      <a:schemeClr val="bg1"/>
                    </a:solidFill>
                  </a:defRPr>
                </a:pPr>
                <a:endParaRPr lang="ca-ES"/>
              </a:p>
            </c:txPr>
            <c:showLegendKey val="0"/>
            <c:showVal val="0"/>
            <c:showCatName val="0"/>
            <c:showSerName val="0"/>
            <c:showPercent val="1"/>
            <c:showBubbleSize val="0"/>
            <c:showLeaderLines val="0"/>
            <c:extLst>
              <c:ext xmlns:c15="http://schemas.microsoft.com/office/drawing/2012/chart" uri="{CE6537A1-D6FC-4f65-9D91-7224C49458BB}"/>
            </c:extLst>
          </c:dLbls>
          <c:cat>
            <c:strRef>
              <c:f>Hoja1!$A$2:$A$3</c:f>
              <c:strCache>
                <c:ptCount val="2"/>
                <c:pt idx="0">
                  <c:v>Aprovats</c:v>
                </c:pt>
                <c:pt idx="1">
                  <c:v>Denegats</c:v>
                </c:pt>
              </c:strCache>
            </c:strRef>
          </c:cat>
          <c:val>
            <c:numRef>
              <c:f>Hoja1!$B$2:$B$3</c:f>
              <c:numCache>
                <c:formatCode>General</c:formatCode>
                <c:ptCount val="2"/>
                <c:pt idx="0">
                  <c:v>88</c:v>
                </c:pt>
                <c:pt idx="1">
                  <c:v>41</c:v>
                </c:pt>
              </c:numCache>
            </c:numRef>
          </c:val>
          <c:extLst>
            <c:ext xmlns:c16="http://schemas.microsoft.com/office/drawing/2014/chart" uri="{C3380CC4-5D6E-409C-BE32-E72D297353CC}">
              <c16:uniqueId val="{00000003-0BAD-4C97-99BA-D6BD4AB59151}"/>
            </c:ext>
          </c:extLst>
        </c:ser>
        <c:dLbls>
          <c:showLegendKey val="0"/>
          <c:showVal val="0"/>
          <c:showCatName val="0"/>
          <c:showSerName val="0"/>
          <c:showPercent val="0"/>
          <c:showBubbleSize val="0"/>
          <c:showLeaderLines val="0"/>
        </c:dLbls>
        <c:firstSliceAng val="0"/>
      </c:pieChart>
    </c:plotArea>
    <c:legend>
      <c:legendPos val="r"/>
      <c:layout>
        <c:manualLayout>
          <c:xMode val="edge"/>
          <c:yMode val="edge"/>
          <c:x val="0.67252538684545082"/>
          <c:y val="0.78002325353123247"/>
          <c:w val="0.24441052099003838"/>
          <c:h val="0.13256240918749507"/>
        </c:manualLayout>
      </c:layout>
      <c:overlay val="0"/>
    </c:legend>
    <c:plotVisOnly val="1"/>
    <c:dispBlanksAs val="gap"/>
    <c:showDLblsOverMax val="0"/>
  </c:chart>
  <c:txPr>
    <a:bodyPr/>
    <a:lstStyle/>
    <a:p>
      <a:pPr>
        <a:defRPr sz="1800"/>
      </a:pPr>
      <a:endParaRPr lang="ca-E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446125917599"/>
          <c:y val="0.13915874383004923"/>
          <c:w val="0.51319109436532528"/>
          <c:h val="0.65554059390974995"/>
        </c:manualLayout>
      </c:layout>
      <c:pieChart>
        <c:varyColors val="1"/>
        <c:ser>
          <c:idx val="0"/>
          <c:order val="0"/>
          <c:tx>
            <c:strRef>
              <c:f>Hoja1!$B$1</c:f>
              <c:strCache>
                <c:ptCount val="1"/>
                <c:pt idx="0">
                  <c:v>Ventas</c:v>
                </c:pt>
              </c:strCache>
            </c:strRef>
          </c:tx>
          <c:spPr>
            <a:solidFill>
              <a:srgbClr val="FF9933"/>
            </a:solidFill>
          </c:spPr>
          <c:dPt>
            <c:idx val="0"/>
            <c:bubble3D val="0"/>
            <c:spPr>
              <a:solidFill>
                <a:srgbClr val="92D050"/>
              </a:solidFill>
            </c:spPr>
            <c:extLst>
              <c:ext xmlns:c16="http://schemas.microsoft.com/office/drawing/2014/chart" uri="{C3380CC4-5D6E-409C-BE32-E72D297353CC}">
                <c16:uniqueId val="{00000001-6A09-4E37-AFAE-1D42BED23229}"/>
              </c:ext>
            </c:extLst>
          </c:dPt>
          <c:dLbls>
            <c:dLbl>
              <c:idx val="0"/>
              <c:layout>
                <c:manualLayout>
                  <c:x val="-0.10466856121184391"/>
                  <c:y val="-0.19528553685306976"/>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A09-4E37-AFAE-1D42BED23229}"/>
                </c:ext>
              </c:extLst>
            </c:dLbl>
            <c:dLbl>
              <c:idx val="1"/>
              <c:layout>
                <c:manualLayout>
                  <c:x val="0.10483683672396202"/>
                  <c:y val="0.16050161190044046"/>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6A09-4E37-AFAE-1D42BED23229}"/>
                </c:ext>
              </c:extLst>
            </c:dLbl>
            <c:spPr>
              <a:solidFill>
                <a:schemeClr val="tx1"/>
              </a:solidFill>
              <a:ln>
                <a:noFill/>
              </a:ln>
              <a:effectLst/>
            </c:spPr>
            <c:txPr>
              <a:bodyPr/>
              <a:lstStyle/>
              <a:p>
                <a:pPr>
                  <a:defRPr b="1">
                    <a:solidFill>
                      <a:schemeClr val="bg1"/>
                    </a:solidFill>
                  </a:defRPr>
                </a:pPr>
                <a:endParaRPr lang="ca-ES"/>
              </a:p>
            </c:txPr>
            <c:showLegendKey val="0"/>
            <c:showVal val="0"/>
            <c:showCatName val="0"/>
            <c:showSerName val="0"/>
            <c:showPercent val="1"/>
            <c:showBubbleSize val="0"/>
            <c:showLeaderLines val="0"/>
            <c:extLst>
              <c:ext xmlns:c15="http://schemas.microsoft.com/office/drawing/2012/chart" uri="{CE6537A1-D6FC-4f65-9D91-7224C49458BB}"/>
            </c:extLst>
          </c:dLbls>
          <c:cat>
            <c:strRef>
              <c:f>Hoja1!$A$2:$A$3</c:f>
              <c:strCache>
                <c:ptCount val="2"/>
                <c:pt idx="0">
                  <c:v>Aprovats</c:v>
                </c:pt>
                <c:pt idx="1">
                  <c:v>Denegats</c:v>
                </c:pt>
              </c:strCache>
            </c:strRef>
          </c:cat>
          <c:val>
            <c:numRef>
              <c:f>Hoja1!$B$2:$B$3</c:f>
              <c:numCache>
                <c:formatCode>General</c:formatCode>
                <c:ptCount val="2"/>
                <c:pt idx="0">
                  <c:v>56</c:v>
                </c:pt>
                <c:pt idx="1">
                  <c:v>6</c:v>
                </c:pt>
              </c:numCache>
            </c:numRef>
          </c:val>
          <c:extLst>
            <c:ext xmlns:c16="http://schemas.microsoft.com/office/drawing/2014/chart" uri="{C3380CC4-5D6E-409C-BE32-E72D297353CC}">
              <c16:uniqueId val="{00000003-6A09-4E37-AFAE-1D42BED23229}"/>
            </c:ext>
          </c:extLst>
        </c:ser>
        <c:dLbls>
          <c:showLegendKey val="0"/>
          <c:showVal val="0"/>
          <c:showCatName val="0"/>
          <c:showSerName val="0"/>
          <c:showPercent val="0"/>
          <c:showBubbleSize val="0"/>
          <c:showLeaderLines val="0"/>
        </c:dLbls>
        <c:firstSliceAng val="0"/>
      </c:pieChart>
    </c:plotArea>
    <c:legend>
      <c:legendPos val="r"/>
      <c:layout>
        <c:manualLayout>
          <c:xMode val="edge"/>
          <c:yMode val="edge"/>
          <c:x val="0.67252538684545082"/>
          <c:y val="0.78002325353123247"/>
          <c:w val="0.24441052099003838"/>
          <c:h val="0.13256240918749507"/>
        </c:manualLayout>
      </c:layout>
      <c:overlay val="0"/>
    </c:legend>
    <c:plotVisOnly val="1"/>
    <c:dispBlanksAs val="gap"/>
    <c:showDLblsOverMax val="0"/>
  </c:chart>
  <c:txPr>
    <a:bodyPr/>
    <a:lstStyle/>
    <a:p>
      <a:pPr>
        <a:defRPr sz="1800"/>
      </a:pPr>
      <a:endParaRPr lang="ca-E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25713637427561"/>
          <c:y val="0.22336402538938188"/>
          <c:w val="0.59472305669624181"/>
          <c:h val="0.74285343261579895"/>
        </c:manualLayout>
      </c:layout>
      <c:pieChart>
        <c:varyColors val="1"/>
        <c:ser>
          <c:idx val="0"/>
          <c:order val="0"/>
          <c:tx>
            <c:strRef>
              <c:f>Hoja1!$B$1</c:f>
              <c:strCache>
                <c:ptCount val="1"/>
                <c:pt idx="0">
                  <c:v>PROJECTE SOCIOEDUCATIU ESPAI RAJOLER</c:v>
                </c:pt>
              </c:strCache>
            </c:strRef>
          </c:tx>
          <c:dPt>
            <c:idx val="0"/>
            <c:bubble3D val="0"/>
            <c:spPr>
              <a:solidFill>
                <a:srgbClr val="FF9933"/>
              </a:solidFill>
            </c:spPr>
            <c:extLst>
              <c:ext xmlns:c16="http://schemas.microsoft.com/office/drawing/2014/chart" uri="{C3380CC4-5D6E-409C-BE32-E72D297353CC}">
                <c16:uniqueId val="{00000001-81CA-466F-A9A3-C02DFA407F3D}"/>
              </c:ext>
            </c:extLst>
          </c:dPt>
          <c:dPt>
            <c:idx val="1"/>
            <c:bubble3D val="0"/>
            <c:spPr>
              <a:solidFill>
                <a:srgbClr val="92D050"/>
              </a:solidFill>
            </c:spPr>
            <c:extLst>
              <c:ext xmlns:c16="http://schemas.microsoft.com/office/drawing/2014/chart" uri="{C3380CC4-5D6E-409C-BE32-E72D297353CC}">
                <c16:uniqueId val="{00000003-81CA-466F-A9A3-C02DFA407F3D}"/>
              </c:ext>
            </c:extLst>
          </c:dPt>
          <c:dPt>
            <c:idx val="2"/>
            <c:bubble3D val="0"/>
            <c:spPr>
              <a:solidFill>
                <a:srgbClr val="00B0F0"/>
              </a:solidFill>
            </c:spPr>
            <c:extLst>
              <c:ext xmlns:c16="http://schemas.microsoft.com/office/drawing/2014/chart" uri="{C3380CC4-5D6E-409C-BE32-E72D297353CC}">
                <c16:uniqueId val="{00000005-81CA-466F-A9A3-C02DFA407F3D}"/>
              </c:ext>
            </c:extLst>
          </c:dPt>
          <c:dLbls>
            <c:dLbl>
              <c:idx val="0"/>
              <c:layout>
                <c:manualLayout>
                  <c:x val="-0.19156798017835686"/>
                  <c:y val="-4.019276120168153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1CA-466F-A9A3-C02DFA407F3D}"/>
                </c:ext>
              </c:extLst>
            </c:dLbl>
            <c:dLbl>
              <c:idx val="1"/>
              <c:layout>
                <c:manualLayout>
                  <c:x val="-4.6823735708586701E-2"/>
                  <c:y val="-0.20089828454453637"/>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1CA-466F-A9A3-C02DFA407F3D}"/>
                </c:ext>
              </c:extLst>
            </c:dLbl>
            <c:dLbl>
              <c:idx val="2"/>
              <c:layout>
                <c:manualLayout>
                  <c:x val="0.13568699212411836"/>
                  <c:y val="0.13741200095181164"/>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1CA-466F-A9A3-C02DFA407F3D}"/>
                </c:ext>
              </c:extLst>
            </c:dLbl>
            <c:spPr>
              <a:solidFill>
                <a:schemeClr val="tx1"/>
              </a:solidFill>
            </c:spPr>
            <c:txPr>
              <a:bodyPr/>
              <a:lstStyle/>
              <a:p>
                <a:pPr>
                  <a:defRPr b="1">
                    <a:solidFill>
                      <a:schemeClr val="bg1"/>
                    </a:solidFill>
                  </a:defRPr>
                </a:pPr>
                <a:endParaRPr lang="ca-ES"/>
              </a:p>
            </c:txPr>
            <c:dLblPos val="bestFit"/>
            <c:showLegendKey val="0"/>
            <c:showVal val="0"/>
            <c:showCatName val="0"/>
            <c:showSerName val="0"/>
            <c:showPercent val="1"/>
            <c:showBubbleSize val="0"/>
            <c:showLeaderLines val="1"/>
            <c:extLst>
              <c:ext xmlns:c15="http://schemas.microsoft.com/office/drawing/2012/chart" uri="{CE6537A1-D6FC-4f65-9D91-7224C49458BB}"/>
            </c:extLst>
          </c:dLbls>
          <c:cat>
            <c:strRef>
              <c:f>Hoja1!$A$2:$A$4</c:f>
              <c:strCache>
                <c:ptCount val="3"/>
                <c:pt idx="0">
                  <c:v>4  a 9 anys</c:v>
                </c:pt>
                <c:pt idx="1">
                  <c:v>10 a 12 anys</c:v>
                </c:pt>
                <c:pt idx="2">
                  <c:v>13 a 16 anys</c:v>
                </c:pt>
              </c:strCache>
            </c:strRef>
          </c:cat>
          <c:val>
            <c:numRef>
              <c:f>Hoja1!$B$2:$B$4</c:f>
              <c:numCache>
                <c:formatCode>General</c:formatCode>
                <c:ptCount val="3"/>
                <c:pt idx="0">
                  <c:v>5</c:v>
                </c:pt>
                <c:pt idx="1">
                  <c:v>8</c:v>
                </c:pt>
                <c:pt idx="2">
                  <c:v>6</c:v>
                </c:pt>
              </c:numCache>
            </c:numRef>
          </c:val>
          <c:extLst>
            <c:ext xmlns:c16="http://schemas.microsoft.com/office/drawing/2014/chart" uri="{C3380CC4-5D6E-409C-BE32-E72D297353CC}">
              <c16:uniqueId val="{00000006-81CA-466F-A9A3-C02DFA407F3D}"/>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710761955329394"/>
          <c:y val="0.76613655394013125"/>
          <c:w val="0.31317398552600323"/>
          <c:h val="0.23386356082725496"/>
        </c:manualLayout>
      </c:layout>
      <c:overlay val="0"/>
      <c:txPr>
        <a:bodyPr/>
        <a:lstStyle/>
        <a:p>
          <a:pPr>
            <a:defRPr sz="1600"/>
          </a:pPr>
          <a:endParaRPr lang="ca-ES"/>
        </a:p>
      </c:txPr>
    </c:legend>
    <c:plotVisOnly val="1"/>
    <c:dispBlanksAs val="gap"/>
    <c:showDLblsOverMax val="0"/>
  </c:chart>
  <c:txPr>
    <a:bodyPr/>
    <a:lstStyle/>
    <a:p>
      <a:pPr>
        <a:defRPr sz="1800"/>
      </a:pPr>
      <a:endParaRPr lang="ca-E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018638480107501"/>
          <c:y val="0.24563867991501775"/>
          <c:w val="0.46730441582020765"/>
          <c:h val="0.71830134364492615"/>
        </c:manualLayout>
      </c:layout>
      <c:pieChart>
        <c:varyColors val="1"/>
        <c:ser>
          <c:idx val="0"/>
          <c:order val="0"/>
          <c:tx>
            <c:strRef>
              <c:f>Hoja1!$B$1</c:f>
              <c:strCache>
                <c:ptCount val="1"/>
                <c:pt idx="0">
                  <c:v>SUPORT D'ATENCIO SOCIAL INFANTS I ADOLESCENTS</c:v>
                </c:pt>
              </c:strCache>
            </c:strRef>
          </c:tx>
          <c:spPr>
            <a:solidFill>
              <a:srgbClr val="FF9933"/>
            </a:solidFill>
          </c:spPr>
          <c:dPt>
            <c:idx val="0"/>
            <c:bubble3D val="0"/>
            <c:spPr>
              <a:solidFill>
                <a:srgbClr val="92D050"/>
              </a:solidFill>
            </c:spPr>
            <c:extLst>
              <c:ext xmlns:c16="http://schemas.microsoft.com/office/drawing/2014/chart" uri="{C3380CC4-5D6E-409C-BE32-E72D297353CC}">
                <c16:uniqueId val="{00000001-CBCF-4E36-B2CF-1CF0F0A4DE29}"/>
              </c:ext>
            </c:extLst>
          </c:dPt>
          <c:dPt>
            <c:idx val="1"/>
            <c:bubble3D val="0"/>
            <c:extLst>
              <c:ext xmlns:c16="http://schemas.microsoft.com/office/drawing/2014/chart" uri="{C3380CC4-5D6E-409C-BE32-E72D297353CC}">
                <c16:uniqueId val="{00000002-CBCF-4E36-B2CF-1CF0F0A4DE29}"/>
              </c:ext>
            </c:extLst>
          </c:dPt>
          <c:dLbls>
            <c:spPr>
              <a:solidFill>
                <a:schemeClr val="tx1"/>
              </a:solidFill>
            </c:spPr>
            <c:txPr>
              <a:bodyPr/>
              <a:lstStyle/>
              <a:p>
                <a:pPr>
                  <a:defRPr b="1">
                    <a:solidFill>
                      <a:schemeClr val="bg1"/>
                    </a:solidFill>
                  </a:defRPr>
                </a:pPr>
                <a:endParaRPr lang="ca-ES"/>
              </a:p>
            </c:txPr>
            <c:dLblPos val="ctr"/>
            <c:showLegendKey val="0"/>
            <c:showVal val="0"/>
            <c:showCatName val="0"/>
            <c:showSerName val="0"/>
            <c:showPercent val="1"/>
            <c:showBubbleSize val="0"/>
            <c:showLeaderLines val="1"/>
            <c:extLst>
              <c:ext xmlns:c15="http://schemas.microsoft.com/office/drawing/2012/chart" uri="{CE6537A1-D6FC-4f65-9D91-7224C49458BB}"/>
            </c:extLst>
          </c:dLbls>
          <c:cat>
            <c:strRef>
              <c:f>Hoja1!$A$2:$A$3</c:f>
              <c:strCache>
                <c:ptCount val="2"/>
                <c:pt idx="0">
                  <c:v>7 a 12 anys</c:v>
                </c:pt>
                <c:pt idx="1">
                  <c:v>13 a 16 anys</c:v>
                </c:pt>
              </c:strCache>
            </c:strRef>
          </c:cat>
          <c:val>
            <c:numRef>
              <c:f>Hoja1!$B$2:$B$3</c:f>
              <c:numCache>
                <c:formatCode>General</c:formatCode>
                <c:ptCount val="2"/>
                <c:pt idx="0">
                  <c:v>5</c:v>
                </c:pt>
                <c:pt idx="1">
                  <c:v>5</c:v>
                </c:pt>
              </c:numCache>
            </c:numRef>
          </c:val>
          <c:extLst>
            <c:ext xmlns:c16="http://schemas.microsoft.com/office/drawing/2014/chart" uri="{C3380CC4-5D6E-409C-BE32-E72D297353CC}">
              <c16:uniqueId val="{00000003-CBCF-4E36-B2CF-1CF0F0A4DE29}"/>
            </c:ext>
          </c:extLst>
        </c:ser>
        <c:dLbls>
          <c:dLblPos val="ctr"/>
          <c:showLegendKey val="0"/>
          <c:showVal val="1"/>
          <c:showCatName val="0"/>
          <c:showSerName val="0"/>
          <c:showPercent val="0"/>
          <c:showBubbleSize val="0"/>
          <c:showLeaderLines val="1"/>
        </c:dLbls>
        <c:firstSliceAng val="0"/>
      </c:pieChart>
    </c:plotArea>
    <c:legend>
      <c:legendPos val="r"/>
      <c:layout>
        <c:manualLayout>
          <c:xMode val="edge"/>
          <c:yMode val="edge"/>
          <c:x val="0.71133803654442729"/>
          <c:y val="0.7787515830149967"/>
          <c:w val="0.28866196345557266"/>
          <c:h val="0.17979435757545814"/>
        </c:manualLayout>
      </c:layout>
      <c:overlay val="0"/>
      <c:txPr>
        <a:bodyPr/>
        <a:lstStyle/>
        <a:p>
          <a:pPr>
            <a:defRPr sz="1600"/>
          </a:pPr>
          <a:endParaRPr lang="ca-ES"/>
        </a:p>
      </c:txPr>
    </c:legend>
    <c:plotVisOnly val="1"/>
    <c:dispBlanksAs val="gap"/>
    <c:showDLblsOverMax val="0"/>
  </c:chart>
  <c:txPr>
    <a:bodyPr/>
    <a:lstStyle/>
    <a:p>
      <a:pPr>
        <a:defRPr sz="1800"/>
      </a:pPr>
      <a:endParaRPr lang="ca-E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2164678655570999"/>
          <c:y val="0.23828090945782321"/>
          <c:w val="0.53983418353591905"/>
          <c:h val="0.71387838019642136"/>
        </c:manualLayout>
      </c:layout>
      <c:pieChart>
        <c:varyColors val="1"/>
        <c:ser>
          <c:idx val="0"/>
          <c:order val="0"/>
          <c:tx>
            <c:strRef>
              <c:f>Hoja1!$B$1</c:f>
              <c:strCache>
                <c:ptCount val="1"/>
                <c:pt idx="0">
                  <c:v>SERVEI D'ATENCIÓ DOMICILIÀRIA</c:v>
                </c:pt>
              </c:strCache>
            </c:strRef>
          </c:tx>
          <c:dPt>
            <c:idx val="0"/>
            <c:bubble3D val="0"/>
            <c:spPr>
              <a:solidFill>
                <a:schemeClr val="accent2">
                  <a:shade val="76000"/>
                </a:schemeClr>
              </a:solidFill>
              <a:ln>
                <a:noFill/>
              </a:ln>
              <a:effectLst/>
            </c:spPr>
            <c:extLst>
              <c:ext xmlns:c16="http://schemas.microsoft.com/office/drawing/2014/chart" uri="{C3380CC4-5D6E-409C-BE32-E72D297353CC}">
                <c16:uniqueId val="{00000001-E65A-4D0F-8A59-C223BE29D3DD}"/>
              </c:ext>
            </c:extLst>
          </c:dPt>
          <c:dPt>
            <c:idx val="1"/>
            <c:bubble3D val="0"/>
            <c:spPr>
              <a:solidFill>
                <a:schemeClr val="accent2">
                  <a:tint val="77000"/>
                </a:schemeClr>
              </a:solidFill>
              <a:ln>
                <a:noFill/>
              </a:ln>
              <a:effectLst/>
            </c:spPr>
            <c:extLst>
              <c:ext xmlns:c16="http://schemas.microsoft.com/office/drawing/2014/chart" uri="{C3380CC4-5D6E-409C-BE32-E72D297353CC}">
                <c16:uniqueId val="{00000002-E65A-4D0F-8A59-C223BE29D3DD}"/>
              </c:ext>
            </c:extLst>
          </c:dPt>
          <c:dLbls>
            <c:dLbl>
              <c:idx val="0"/>
              <c:layout>
                <c:manualLayout>
                  <c:x val="-0.15500606241140119"/>
                  <c:y val="-0.15378958697699449"/>
                </c:manualLayout>
              </c:layout>
              <c:tx>
                <c:rich>
                  <a:bodyPr/>
                  <a:lstStyle/>
                  <a:p>
                    <a:r>
                      <a:rPr lang="en-US" dirty="0"/>
                      <a:t>67%</a:t>
                    </a:r>
                  </a:p>
                </c:rich>
              </c:tx>
              <c:dLblPos val="bestFit"/>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E65A-4D0F-8A59-C223BE29D3DD}"/>
                </c:ext>
              </c:extLst>
            </c:dLbl>
            <c:dLbl>
              <c:idx val="1"/>
              <c:layout>
                <c:manualLayout>
                  <c:x val="0.15233367740239456"/>
                  <c:y val="0.11367469393246334"/>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E65A-4D0F-8A59-C223BE29D3DD}"/>
                </c:ext>
              </c:extLst>
            </c:dLbl>
            <c:spPr>
              <a:solidFill>
                <a:schemeClr val="tx1"/>
              </a:solidFill>
              <a:ln>
                <a:noFill/>
              </a:ln>
              <a:effectLst/>
            </c:spPr>
            <c:txPr>
              <a:bodyPr rot="0" spcFirstLastPara="1" vertOverflow="ellipsis" vert="horz" wrap="square" anchor="ctr" anchorCtr="1"/>
              <a:lstStyle/>
              <a:p>
                <a:pPr>
                  <a:defRPr sz="1800" b="1" i="0" u="none" strike="noStrike" kern="1200" baseline="0">
                    <a:solidFill>
                      <a:schemeClr val="bg1"/>
                    </a:solidFill>
                    <a:latin typeface="+mn-lt"/>
                    <a:ea typeface="+mn-ea"/>
                    <a:cs typeface="+mn-cs"/>
                  </a:defRPr>
                </a:pPr>
                <a:endParaRPr lang="ca-ES"/>
              </a:p>
            </c:txPr>
            <c:showLegendKey val="0"/>
            <c:showVal val="0"/>
            <c:showCatName val="0"/>
            <c:showSerName val="0"/>
            <c:showPercent val="1"/>
            <c:showBubbleSize val="0"/>
            <c:showLeaderLines val="1"/>
            <c:leaderLines>
              <c:spPr>
                <a:ln w="10000" cap="rnd" cmpd="sng" algn="ctr">
                  <a:solidFill>
                    <a:schemeClr val="tx1"/>
                  </a:solidFill>
                  <a:prstDash val="solid"/>
                  <a:round/>
                </a:ln>
                <a:effectLst/>
              </c:spPr>
            </c:leaderLines>
            <c:extLst>
              <c:ext xmlns:c15="http://schemas.microsoft.com/office/drawing/2012/chart" uri="{CE6537A1-D6FC-4f65-9D91-7224C49458BB}"/>
            </c:extLst>
          </c:dLbls>
          <c:cat>
            <c:strRef>
              <c:f>Hoja1!$A$2:$A$3</c:f>
              <c:strCache>
                <c:ptCount val="2"/>
                <c:pt idx="0">
                  <c:v>Dones</c:v>
                </c:pt>
                <c:pt idx="1">
                  <c:v>Homes</c:v>
                </c:pt>
              </c:strCache>
            </c:strRef>
          </c:cat>
          <c:val>
            <c:numRef>
              <c:f>Hoja1!$B$2:$B$3</c:f>
              <c:numCache>
                <c:formatCode>General</c:formatCode>
                <c:ptCount val="2"/>
                <c:pt idx="0">
                  <c:v>34</c:v>
                </c:pt>
                <c:pt idx="1">
                  <c:v>16</c:v>
                </c:pt>
              </c:numCache>
            </c:numRef>
          </c:val>
          <c:extLst>
            <c:ext xmlns:c16="http://schemas.microsoft.com/office/drawing/2014/chart" uri="{C3380CC4-5D6E-409C-BE32-E72D297353CC}">
              <c16:uniqueId val="{00000003-E65A-4D0F-8A59-C223BE29D3DD}"/>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7789640123295144"/>
          <c:y val="0.81475689492802372"/>
          <c:w val="0.20294743678722921"/>
          <c:h val="0.15210063231535045"/>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ca-ES"/>
        </a:p>
      </c:txPr>
    </c:legend>
    <c:plotVisOnly val="1"/>
    <c:dispBlanksAs val="gap"/>
    <c:showDLblsOverMax val="0"/>
  </c:chart>
  <c:spPr>
    <a:noFill/>
    <a:ln w="10000" cap="rnd" cmpd="sng" algn="ctr">
      <a:noFill/>
      <a:prstDash val="solid"/>
    </a:ln>
    <a:effectLst/>
  </c:spPr>
  <c:txPr>
    <a:bodyPr/>
    <a:lstStyle/>
    <a:p>
      <a:pPr>
        <a:defRPr sz="1800"/>
      </a:pPr>
      <a:endParaRPr lang="ca-E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23414233123041095"/>
          <c:y val="0.16784872166181392"/>
          <c:w val="0.53053010030425951"/>
          <c:h val="0.78640261091607466"/>
        </c:manualLayout>
      </c:layout>
      <c:pieChart>
        <c:varyColors val="1"/>
        <c:ser>
          <c:idx val="0"/>
          <c:order val="0"/>
          <c:tx>
            <c:strRef>
              <c:f>Hoja1!$B$1</c:f>
              <c:strCache>
                <c:ptCount val="1"/>
                <c:pt idx="0">
                  <c:v>TELEASSISTÈNCIA</c:v>
                </c:pt>
              </c:strCache>
            </c:strRef>
          </c:tx>
          <c:dPt>
            <c:idx val="0"/>
            <c:bubble3D val="0"/>
            <c:spPr>
              <a:solidFill>
                <a:schemeClr val="accent2">
                  <a:shade val="76000"/>
                </a:schemeClr>
              </a:solidFill>
              <a:ln>
                <a:noFill/>
              </a:ln>
              <a:effectLst/>
            </c:spPr>
            <c:extLst>
              <c:ext xmlns:c16="http://schemas.microsoft.com/office/drawing/2014/chart" uri="{C3380CC4-5D6E-409C-BE32-E72D297353CC}">
                <c16:uniqueId val="{00000001-E9E3-47FE-AFC7-ED0304BAF343}"/>
              </c:ext>
            </c:extLst>
          </c:dPt>
          <c:dPt>
            <c:idx val="1"/>
            <c:bubble3D val="0"/>
            <c:spPr>
              <a:solidFill>
                <a:schemeClr val="accent2">
                  <a:tint val="77000"/>
                </a:schemeClr>
              </a:solidFill>
              <a:ln>
                <a:noFill/>
              </a:ln>
              <a:effectLst/>
            </c:spPr>
            <c:extLst>
              <c:ext xmlns:c16="http://schemas.microsoft.com/office/drawing/2014/chart" uri="{C3380CC4-5D6E-409C-BE32-E72D297353CC}">
                <c16:uniqueId val="{00000003-2351-4776-98CB-D3C05AF88B61}"/>
              </c:ext>
            </c:extLst>
          </c:dPt>
          <c:dLbls>
            <c:spPr>
              <a:solidFill>
                <a:schemeClr val="tx1"/>
              </a:solidFill>
              <a:ln>
                <a:noFill/>
              </a:ln>
              <a:effectLst/>
            </c:spPr>
            <c:txPr>
              <a:bodyPr rot="0" spcFirstLastPara="1" vertOverflow="ellipsis" vert="horz" wrap="square" anchor="ctr" anchorCtr="1"/>
              <a:lstStyle/>
              <a:p>
                <a:pPr>
                  <a:defRPr sz="1800" b="1" i="0" u="none" strike="noStrike" kern="1200" baseline="0">
                    <a:solidFill>
                      <a:schemeClr val="bg1"/>
                    </a:solidFill>
                    <a:latin typeface="+mn-lt"/>
                    <a:ea typeface="+mn-ea"/>
                    <a:cs typeface="+mn-cs"/>
                  </a:defRPr>
                </a:pPr>
                <a:endParaRPr lang="ca-ES"/>
              </a:p>
            </c:txPr>
            <c:dLblPos val="ctr"/>
            <c:showLegendKey val="0"/>
            <c:showVal val="0"/>
            <c:showCatName val="0"/>
            <c:showSerName val="0"/>
            <c:showPercent val="1"/>
            <c:showBubbleSize val="0"/>
            <c:showLeaderLines val="1"/>
            <c:leaderLines>
              <c:spPr>
                <a:ln w="10000" cap="rnd" cmpd="sng" algn="ctr">
                  <a:solidFill>
                    <a:schemeClr val="tx1"/>
                  </a:solidFill>
                  <a:prstDash val="solid"/>
                  <a:round/>
                </a:ln>
                <a:effectLst/>
              </c:spPr>
            </c:leaderLines>
            <c:extLst>
              <c:ext xmlns:c15="http://schemas.microsoft.com/office/drawing/2012/chart" uri="{CE6537A1-D6FC-4f65-9D91-7224C49458BB}"/>
            </c:extLst>
          </c:dLbls>
          <c:cat>
            <c:strRef>
              <c:f>Hoja1!$A$2:$A$3</c:f>
              <c:strCache>
                <c:ptCount val="2"/>
                <c:pt idx="0">
                  <c:v>Dones</c:v>
                </c:pt>
                <c:pt idx="1">
                  <c:v>Homes</c:v>
                </c:pt>
              </c:strCache>
            </c:strRef>
          </c:cat>
          <c:val>
            <c:numRef>
              <c:f>Hoja1!$B$2:$B$3</c:f>
              <c:numCache>
                <c:formatCode>General</c:formatCode>
                <c:ptCount val="2"/>
                <c:pt idx="0">
                  <c:v>168</c:v>
                </c:pt>
                <c:pt idx="1">
                  <c:v>73</c:v>
                </c:pt>
              </c:numCache>
            </c:numRef>
          </c:val>
          <c:extLst>
            <c:ext xmlns:c16="http://schemas.microsoft.com/office/drawing/2014/chart" uri="{C3380CC4-5D6E-409C-BE32-E72D297353CC}">
              <c16:uniqueId val="{00000002-E9E3-47FE-AFC7-ED0304BAF343}"/>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75852127941742153"/>
          <c:y val="0.85268079986579004"/>
          <c:w val="0.21722891951079629"/>
          <c:h val="0.1454493713031834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ca-ES"/>
        </a:p>
      </c:txPr>
    </c:legend>
    <c:plotVisOnly val="1"/>
    <c:dispBlanksAs val="gap"/>
    <c:showDLblsOverMax val="0"/>
  </c:chart>
  <c:spPr>
    <a:noFill/>
    <a:ln w="10000" cap="rnd" cmpd="sng" algn="ctr">
      <a:noFill/>
      <a:prstDash val="solid"/>
    </a:ln>
    <a:effectLst/>
  </c:spPr>
  <c:txPr>
    <a:bodyPr/>
    <a:lstStyle/>
    <a:p>
      <a:pPr>
        <a:defRPr sz="1800"/>
      </a:pPr>
      <a:endParaRPr lang="ca-E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5877046282412918"/>
          <c:y val="0.15012371709525932"/>
          <c:w val="0.61136455110253074"/>
          <c:h val="0.71022532758625334"/>
        </c:manualLayout>
      </c:layout>
      <c:pieChart>
        <c:varyColors val="1"/>
        <c:ser>
          <c:idx val="0"/>
          <c:order val="0"/>
          <c:tx>
            <c:strRef>
              <c:f>Hoja1!$B$1</c:f>
              <c:strCache>
                <c:ptCount val="1"/>
                <c:pt idx="0">
                  <c:v>ÀPATS A DOMICILI</c:v>
                </c:pt>
              </c:strCache>
            </c:strRef>
          </c:tx>
          <c:dPt>
            <c:idx val="0"/>
            <c:bubble3D val="0"/>
            <c:spPr>
              <a:solidFill>
                <a:schemeClr val="accent2">
                  <a:shade val="76000"/>
                </a:schemeClr>
              </a:solidFill>
              <a:ln>
                <a:noFill/>
              </a:ln>
              <a:effectLst/>
            </c:spPr>
            <c:extLst>
              <c:ext xmlns:c16="http://schemas.microsoft.com/office/drawing/2014/chart" uri="{C3380CC4-5D6E-409C-BE32-E72D297353CC}">
                <c16:uniqueId val="{00000002-EC8B-42EF-9664-A30DFDC529E6}"/>
              </c:ext>
            </c:extLst>
          </c:dPt>
          <c:dPt>
            <c:idx val="1"/>
            <c:bubble3D val="0"/>
            <c:spPr>
              <a:solidFill>
                <a:schemeClr val="accent2">
                  <a:tint val="77000"/>
                </a:schemeClr>
              </a:solidFill>
              <a:ln>
                <a:noFill/>
              </a:ln>
              <a:effectLst/>
            </c:spPr>
            <c:extLst>
              <c:ext xmlns:c16="http://schemas.microsoft.com/office/drawing/2014/chart" uri="{C3380CC4-5D6E-409C-BE32-E72D297353CC}">
                <c16:uniqueId val="{00000001-EC8B-42EF-9664-A30DFDC529E6}"/>
              </c:ext>
            </c:extLst>
          </c:dPt>
          <c:dLbls>
            <c:dLbl>
              <c:idx val="0"/>
              <c:layout>
                <c:manualLayout>
                  <c:x val="-0.13547357816016206"/>
                  <c:y val="-0.11010833730938537"/>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EC8B-42EF-9664-A30DFDC529E6}"/>
                </c:ext>
              </c:extLst>
            </c:dLbl>
            <c:dLbl>
              <c:idx val="1"/>
              <c:layout>
                <c:manualLayout>
                  <c:x val="0.17298042336033725"/>
                  <c:y val="0.1195905781412465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C8B-42EF-9664-A30DFDC529E6}"/>
                </c:ext>
              </c:extLst>
            </c:dLbl>
            <c:spPr>
              <a:solidFill>
                <a:schemeClr val="tx1"/>
              </a:solidFill>
              <a:ln>
                <a:noFill/>
              </a:ln>
              <a:effectLst/>
            </c:spPr>
            <c:txPr>
              <a:bodyPr rot="0" spcFirstLastPara="1" vertOverflow="ellipsis" vert="horz" wrap="square" anchor="ctr" anchorCtr="1"/>
              <a:lstStyle/>
              <a:p>
                <a:pPr>
                  <a:defRPr sz="1800" b="1" i="0" u="none" strike="noStrike" kern="1200" baseline="0">
                    <a:solidFill>
                      <a:schemeClr val="bg1"/>
                    </a:solidFill>
                    <a:latin typeface="+mn-lt"/>
                    <a:ea typeface="+mn-ea"/>
                    <a:cs typeface="+mn-cs"/>
                  </a:defRPr>
                </a:pPr>
                <a:endParaRPr lang="ca-ES"/>
              </a:p>
            </c:txPr>
            <c:showLegendKey val="0"/>
            <c:showVal val="0"/>
            <c:showCatName val="0"/>
            <c:showSerName val="0"/>
            <c:showPercent val="1"/>
            <c:showBubbleSize val="0"/>
            <c:showLeaderLines val="0"/>
            <c:extLst>
              <c:ext xmlns:c15="http://schemas.microsoft.com/office/drawing/2012/chart" uri="{CE6537A1-D6FC-4f65-9D91-7224C49458BB}"/>
            </c:extLst>
          </c:dLbls>
          <c:cat>
            <c:strRef>
              <c:f>Hoja1!$A$2:$A$3</c:f>
              <c:strCache>
                <c:ptCount val="2"/>
                <c:pt idx="0">
                  <c:v>Dones</c:v>
                </c:pt>
                <c:pt idx="1">
                  <c:v>Homes</c:v>
                </c:pt>
              </c:strCache>
            </c:strRef>
          </c:cat>
          <c:val>
            <c:numRef>
              <c:f>Hoja1!$B$2:$B$3</c:f>
              <c:numCache>
                <c:formatCode>General</c:formatCode>
                <c:ptCount val="2"/>
                <c:pt idx="0">
                  <c:v>995</c:v>
                </c:pt>
                <c:pt idx="1">
                  <c:v>2030</c:v>
                </c:pt>
              </c:numCache>
            </c:numRef>
          </c:val>
          <c:extLst>
            <c:ext xmlns:c16="http://schemas.microsoft.com/office/drawing/2014/chart" uri="{C3380CC4-5D6E-409C-BE32-E72D297353CC}">
              <c16:uniqueId val="{00000003-EC8B-42EF-9664-A30DFDC529E6}"/>
            </c:ext>
          </c:extLst>
        </c:ser>
        <c:dLbls>
          <c:showLegendKey val="0"/>
          <c:showVal val="0"/>
          <c:showCatName val="0"/>
          <c:showSerName val="0"/>
          <c:showPercent val="0"/>
          <c:showBubbleSize val="0"/>
          <c:showLeaderLines val="0"/>
        </c:dLbls>
        <c:firstSliceAng val="0"/>
      </c:pieChart>
      <c:spPr>
        <a:noFill/>
        <a:ln>
          <a:noFill/>
        </a:ln>
        <a:effectLst/>
      </c:spPr>
    </c:plotArea>
    <c:legend>
      <c:legendPos val="r"/>
      <c:layout>
        <c:manualLayout>
          <c:xMode val="edge"/>
          <c:yMode val="edge"/>
          <c:x val="0.77736687825964423"/>
          <c:y val="0.85145518603389969"/>
          <c:w val="0.22263312174035577"/>
          <c:h val="0.147863065012923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ca-ES"/>
        </a:p>
      </c:txPr>
    </c:legend>
    <c:plotVisOnly val="1"/>
    <c:dispBlanksAs val="gap"/>
    <c:showDLblsOverMax val="0"/>
  </c:chart>
  <c:spPr>
    <a:noFill/>
    <a:ln w="10000" cap="rnd" cmpd="sng" algn="ctr">
      <a:noFill/>
      <a:prstDash val="solid"/>
    </a:ln>
    <a:effectLst/>
  </c:spPr>
  <c:txPr>
    <a:bodyPr/>
    <a:lstStyle/>
    <a:p>
      <a:pPr>
        <a:defRPr sz="1800"/>
      </a:pPr>
      <a:endParaRPr lang="ca-E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s-ES"/>
              <a:t>AJUTS IBI</a:t>
            </a:r>
          </a:p>
        </c:rich>
      </c:tx>
      <c:layout>
        <c:manualLayout>
          <c:xMode val="edge"/>
          <c:yMode val="edge"/>
          <c:x val="0.39736017861226169"/>
          <c:y val="3.112225630966988E-3"/>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ca-ES"/>
        </a:p>
      </c:txPr>
    </c:title>
    <c:autoTitleDeleted val="0"/>
    <c:plotArea>
      <c:layout>
        <c:manualLayout>
          <c:layoutTarget val="inner"/>
          <c:xMode val="edge"/>
          <c:yMode val="edge"/>
          <c:x val="0.15877046282412918"/>
          <c:y val="0.15012371709525932"/>
          <c:w val="0.61136455110253074"/>
          <c:h val="0.71022532758625334"/>
        </c:manualLayout>
      </c:layout>
      <c:pieChart>
        <c:varyColors val="1"/>
        <c:ser>
          <c:idx val="0"/>
          <c:order val="0"/>
          <c:tx>
            <c:strRef>
              <c:f>Hoja1!$B$1</c:f>
              <c:strCache>
                <c:ptCount val="1"/>
                <c:pt idx="0">
                  <c:v>ÀPATS A DOMICILI</c:v>
                </c:pt>
              </c:strCache>
            </c:strRef>
          </c:tx>
          <c:dPt>
            <c:idx val="0"/>
            <c:bubble3D val="0"/>
            <c:spPr>
              <a:solidFill>
                <a:schemeClr val="accent2">
                  <a:shade val="76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D8D-4F96-B6FA-01407C956AA5}"/>
              </c:ext>
            </c:extLst>
          </c:dPt>
          <c:dPt>
            <c:idx val="1"/>
            <c:bubble3D val="0"/>
            <c:spPr>
              <a:solidFill>
                <a:schemeClr val="accent2">
                  <a:tint val="77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6D8D-4F96-B6FA-01407C956AA5}"/>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ca-ES"/>
              </a:p>
            </c:txPr>
            <c:dLblPos val="ctr"/>
            <c:showLegendKey val="0"/>
            <c:showVal val="0"/>
            <c:showCatName val="0"/>
            <c:showSerName val="0"/>
            <c:showPercent val="1"/>
            <c:showBubbleSize val="0"/>
            <c:showLeaderLines val="0"/>
            <c:extLst>
              <c:ext xmlns:c15="http://schemas.microsoft.com/office/drawing/2012/chart" uri="{CE6537A1-D6FC-4f65-9D91-7224C49458BB}"/>
            </c:extLst>
          </c:dLbls>
          <c:cat>
            <c:strRef>
              <c:f>Hoja1!$A$2:$A$3</c:f>
              <c:strCache>
                <c:ptCount val="2"/>
                <c:pt idx="0">
                  <c:v>Aprovats</c:v>
                </c:pt>
                <c:pt idx="1">
                  <c:v>Desestimats</c:v>
                </c:pt>
              </c:strCache>
            </c:strRef>
          </c:cat>
          <c:val>
            <c:numRef>
              <c:f>Hoja1!$B$2:$B$3</c:f>
              <c:numCache>
                <c:formatCode>General</c:formatCode>
                <c:ptCount val="2"/>
                <c:pt idx="0">
                  <c:v>32</c:v>
                </c:pt>
                <c:pt idx="1">
                  <c:v>8</c:v>
                </c:pt>
              </c:numCache>
            </c:numRef>
          </c:val>
          <c:extLst>
            <c:ext xmlns:c16="http://schemas.microsoft.com/office/drawing/2014/chart" uri="{C3380CC4-5D6E-409C-BE32-E72D297353CC}">
              <c16:uniqueId val="{00000003-6D8D-4F96-B6FA-01407C956AA5}"/>
            </c:ext>
          </c:extLst>
        </c:ser>
        <c:dLbls>
          <c:dLblPos val="ctr"/>
          <c:showLegendKey val="0"/>
          <c:showVal val="0"/>
          <c:showCatName val="0"/>
          <c:showSerName val="0"/>
          <c:showPercent val="1"/>
          <c:showBubbleSize val="0"/>
          <c:showLeaderLines val="0"/>
        </c:dLbls>
        <c:firstSliceAng val="0"/>
      </c:pieChart>
      <c:spPr>
        <a:noFill/>
        <a:ln>
          <a:noFill/>
        </a:ln>
        <a:effectLst/>
      </c:spPr>
    </c:plotArea>
    <c:legend>
      <c:legendPos val="r"/>
      <c:layout>
        <c:manualLayout>
          <c:xMode val="edge"/>
          <c:yMode val="edge"/>
          <c:x val="0.7787795841324674"/>
          <c:y val="0.7132233565917061"/>
          <c:w val="0.2212204158675326"/>
          <c:h val="0.12300103830708647"/>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ca-ES"/>
        </a:p>
      </c:txPr>
    </c:legend>
    <c:plotVisOnly val="1"/>
    <c:dispBlanksAs val="gap"/>
    <c:showDLblsOverMax val="0"/>
  </c:chart>
  <c:spPr>
    <a:noFill/>
    <a:ln w="9525" cap="flat" cmpd="sng" algn="ctr">
      <a:solidFill>
        <a:schemeClr val="dk1">
          <a:lumMod val="25000"/>
          <a:lumOff val="75000"/>
        </a:schemeClr>
      </a:solidFill>
      <a:round/>
    </a:ln>
    <a:effectLst/>
  </c:spPr>
  <c:txPr>
    <a:bodyPr/>
    <a:lstStyle/>
    <a:p>
      <a:pPr>
        <a:defRPr/>
      </a:pPr>
      <a:endParaRPr lang="ca-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pieChart>
        <c:varyColors val="1"/>
        <c:ser>
          <c:idx val="0"/>
          <c:order val="0"/>
          <c:tx>
            <c:strRef>
              <c:f>Hoja1!$B$1</c:f>
              <c:strCache>
                <c:ptCount val="1"/>
                <c:pt idx="0">
                  <c:v>Ventas</c:v>
                </c:pt>
              </c:strCache>
            </c:strRef>
          </c:tx>
          <c:dPt>
            <c:idx val="0"/>
            <c:bubble3D val="0"/>
            <c:extLst>
              <c:ext xmlns:c16="http://schemas.microsoft.com/office/drawing/2014/chart" uri="{C3380CC4-5D6E-409C-BE32-E72D297353CC}">
                <c16:uniqueId val="{00000001-2956-4CA2-B26D-23D3879D724D}"/>
              </c:ext>
            </c:extLst>
          </c:dPt>
          <c:dPt>
            <c:idx val="1"/>
            <c:bubble3D val="0"/>
            <c:extLst>
              <c:ext xmlns:c16="http://schemas.microsoft.com/office/drawing/2014/chart" uri="{C3380CC4-5D6E-409C-BE32-E72D297353CC}">
                <c16:uniqueId val="{00000003-2956-4CA2-B26D-23D3879D724D}"/>
              </c:ext>
            </c:extLst>
          </c:dPt>
          <c:dPt>
            <c:idx val="2"/>
            <c:bubble3D val="0"/>
            <c:extLst>
              <c:ext xmlns:c16="http://schemas.microsoft.com/office/drawing/2014/chart" uri="{C3380CC4-5D6E-409C-BE32-E72D297353CC}">
                <c16:uniqueId val="{00000005-2956-4CA2-B26D-23D3879D724D}"/>
              </c:ext>
            </c:extLst>
          </c:dPt>
          <c:dLbls>
            <c:dLbl>
              <c:idx val="0"/>
              <c:layout>
                <c:manualLayout>
                  <c:x val="-0.13312541237581307"/>
                  <c:y val="-2.6848044858235158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2956-4CA2-B26D-23D3879D724D}"/>
                </c:ext>
              </c:extLst>
            </c:dLbl>
            <c:dLbl>
              <c:idx val="1"/>
              <c:layout>
                <c:manualLayout>
                  <c:x val="1.7868743573034043E-2"/>
                  <c:y val="-0.1280566788293255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956-4CA2-B26D-23D3879D724D}"/>
                </c:ext>
              </c:extLst>
            </c:dLbl>
            <c:dLbl>
              <c:idx val="2"/>
              <c:layout>
                <c:manualLayout>
                  <c:x val="0.12691250926363737"/>
                  <c:y val="-7.844576128595673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2956-4CA2-B26D-23D3879D724D}"/>
                </c:ext>
              </c:extLst>
            </c:dLbl>
            <c:spPr>
              <a:noFill/>
              <a:ln>
                <a:noFill/>
              </a:ln>
              <a:effectLst/>
            </c:spPr>
            <c:txPr>
              <a:bodyPr wrap="square" lIns="38100" tIns="19050" rIns="38100" bIns="19050" anchor="ctr">
                <a:spAutoFit/>
              </a:bodyPr>
              <a:lstStyle/>
              <a:p>
                <a:pPr>
                  <a:defRPr b="1"/>
                </a:pPr>
                <a:endParaRPr lang="ca-ES"/>
              </a:p>
            </c:txPr>
            <c:showLegendKey val="0"/>
            <c:showVal val="0"/>
            <c:showCatName val="0"/>
            <c:showSerName val="0"/>
            <c:showPercent val="1"/>
            <c:showBubbleSize val="0"/>
            <c:showLeaderLines val="1"/>
            <c:extLst>
              <c:ext xmlns:c15="http://schemas.microsoft.com/office/drawing/2012/chart" uri="{CE6537A1-D6FC-4f65-9D91-7224C49458BB}"/>
            </c:extLst>
          </c:dLbls>
          <c:cat>
            <c:strRef>
              <c:f>Hoja1!$A$2:$A$4</c:f>
              <c:strCache>
                <c:ptCount val="3"/>
                <c:pt idx="0">
                  <c:v>Trucades rebudes</c:v>
                </c:pt>
                <c:pt idx="1">
                  <c:v>Trucades realitzades</c:v>
                </c:pt>
                <c:pt idx="2">
                  <c:v>Recepció de visites</c:v>
                </c:pt>
              </c:strCache>
            </c:strRef>
          </c:cat>
          <c:val>
            <c:numRef>
              <c:f>Hoja1!$B$2:$B$4</c:f>
              <c:numCache>
                <c:formatCode>General</c:formatCode>
                <c:ptCount val="3"/>
                <c:pt idx="0">
                  <c:v>3121</c:v>
                </c:pt>
                <c:pt idx="1">
                  <c:v>1692</c:v>
                </c:pt>
                <c:pt idx="2">
                  <c:v>2961</c:v>
                </c:pt>
              </c:numCache>
            </c:numRef>
          </c:val>
          <c:extLst>
            <c:ext xmlns:c16="http://schemas.microsoft.com/office/drawing/2014/chart" uri="{C3380CC4-5D6E-409C-BE32-E72D297353CC}">
              <c16:uniqueId val="{00000006-2956-4CA2-B26D-23D3879D724D}"/>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5893270799104825"/>
          <c:y val="0.61099120465757861"/>
          <c:w val="0.41067296345622079"/>
          <c:h val="0.21583490287267124"/>
        </c:manualLayout>
      </c:layout>
      <c:overlay val="0"/>
      <c:txPr>
        <a:bodyPr/>
        <a:lstStyle/>
        <a:p>
          <a:pPr>
            <a:defRPr sz="1400"/>
          </a:pPr>
          <a:endParaRPr lang="ca-ES"/>
        </a:p>
      </c:txPr>
    </c:legend>
    <c:plotVisOnly val="1"/>
    <c:dispBlanksAs val="gap"/>
    <c:showDLblsOverMax val="0"/>
  </c:chart>
  <c:txPr>
    <a:bodyPr/>
    <a:lstStyle/>
    <a:p>
      <a:pPr>
        <a:defRPr sz="1800"/>
      </a:pPr>
      <a:endParaRPr lang="ca-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099041831846985E-2"/>
          <c:y val="0.21104448920097699"/>
          <c:w val="0.53929166165789699"/>
          <c:h val="0.79382305336832892"/>
        </c:manualLayout>
      </c:layout>
      <c:pieChart>
        <c:varyColors val="1"/>
        <c:ser>
          <c:idx val="0"/>
          <c:order val="0"/>
          <c:tx>
            <c:strRef>
              <c:f>Hoja1!$B$1</c:f>
              <c:strCache>
                <c:ptCount val="1"/>
                <c:pt idx="0">
                  <c:v>PROBLEMÀTIQUES ATESES</c:v>
                </c:pt>
              </c:strCache>
            </c:strRef>
          </c:tx>
          <c:dPt>
            <c:idx val="0"/>
            <c:bubble3D val="0"/>
            <c:spPr>
              <a:solidFill>
                <a:schemeClr val="accent1"/>
              </a:solidFill>
              <a:ln>
                <a:noFill/>
              </a:ln>
              <a:effectLst/>
            </c:spPr>
            <c:extLst>
              <c:ext xmlns:c16="http://schemas.microsoft.com/office/drawing/2014/chart" uri="{C3380CC4-5D6E-409C-BE32-E72D297353CC}">
                <c16:uniqueId val="{00000001-0651-4A1A-BD10-746113F57FF3}"/>
              </c:ext>
            </c:extLst>
          </c:dPt>
          <c:dPt>
            <c:idx val="1"/>
            <c:bubble3D val="0"/>
            <c:spPr>
              <a:solidFill>
                <a:schemeClr val="accent2"/>
              </a:solidFill>
              <a:ln>
                <a:noFill/>
              </a:ln>
              <a:effectLst/>
            </c:spPr>
            <c:extLst>
              <c:ext xmlns:c16="http://schemas.microsoft.com/office/drawing/2014/chart" uri="{C3380CC4-5D6E-409C-BE32-E72D297353CC}">
                <c16:uniqueId val="{00000001-D69D-40B1-9494-578BC36F2B4E}"/>
              </c:ext>
            </c:extLst>
          </c:dPt>
          <c:dPt>
            <c:idx val="2"/>
            <c:bubble3D val="0"/>
            <c:spPr>
              <a:solidFill>
                <a:schemeClr val="accent3"/>
              </a:solidFill>
              <a:ln>
                <a:noFill/>
              </a:ln>
              <a:effectLst/>
            </c:spPr>
            <c:extLst>
              <c:ext xmlns:c16="http://schemas.microsoft.com/office/drawing/2014/chart" uri="{C3380CC4-5D6E-409C-BE32-E72D297353CC}">
                <c16:uniqueId val="{00000003-D69D-40B1-9494-578BC36F2B4E}"/>
              </c:ext>
            </c:extLst>
          </c:dPt>
          <c:dPt>
            <c:idx val="3"/>
            <c:bubble3D val="0"/>
            <c:spPr>
              <a:solidFill>
                <a:schemeClr val="accent4"/>
              </a:solidFill>
              <a:ln>
                <a:noFill/>
              </a:ln>
              <a:effectLst/>
            </c:spPr>
            <c:extLst>
              <c:ext xmlns:c16="http://schemas.microsoft.com/office/drawing/2014/chart" uri="{C3380CC4-5D6E-409C-BE32-E72D297353CC}">
                <c16:uniqueId val="{00000005-D69D-40B1-9494-578BC36F2B4E}"/>
              </c:ext>
            </c:extLst>
          </c:dPt>
          <c:dPt>
            <c:idx val="4"/>
            <c:bubble3D val="0"/>
            <c:spPr>
              <a:solidFill>
                <a:schemeClr val="accent5"/>
              </a:solidFill>
              <a:ln>
                <a:noFill/>
              </a:ln>
              <a:effectLst/>
            </c:spPr>
            <c:extLst>
              <c:ext xmlns:c16="http://schemas.microsoft.com/office/drawing/2014/chart" uri="{C3380CC4-5D6E-409C-BE32-E72D297353CC}">
                <c16:uniqueId val="{00000007-D69D-40B1-9494-578BC36F2B4E}"/>
              </c:ext>
            </c:extLst>
          </c:dPt>
          <c:dPt>
            <c:idx val="5"/>
            <c:bubble3D val="0"/>
            <c:spPr>
              <a:solidFill>
                <a:schemeClr val="accent6"/>
              </a:solidFill>
              <a:ln>
                <a:noFill/>
              </a:ln>
              <a:effectLst/>
            </c:spPr>
            <c:extLst>
              <c:ext xmlns:c16="http://schemas.microsoft.com/office/drawing/2014/chart" uri="{C3380CC4-5D6E-409C-BE32-E72D297353CC}">
                <c16:uniqueId val="{00000009-D69D-40B1-9494-578BC36F2B4E}"/>
              </c:ext>
            </c:extLst>
          </c:dPt>
          <c:dPt>
            <c:idx val="6"/>
            <c:bubble3D val="0"/>
            <c:spPr>
              <a:solidFill>
                <a:schemeClr val="accent1">
                  <a:lumMod val="60000"/>
                </a:schemeClr>
              </a:solidFill>
              <a:ln>
                <a:noFill/>
              </a:ln>
              <a:effectLst/>
            </c:spPr>
            <c:extLst>
              <c:ext xmlns:c16="http://schemas.microsoft.com/office/drawing/2014/chart" uri="{C3380CC4-5D6E-409C-BE32-E72D297353CC}">
                <c16:uniqueId val="{0000000B-D69D-40B1-9494-578BC36F2B4E}"/>
              </c:ext>
            </c:extLst>
          </c:dPt>
          <c:dPt>
            <c:idx val="7"/>
            <c:bubble3D val="0"/>
            <c:spPr>
              <a:solidFill>
                <a:schemeClr val="accent2">
                  <a:lumMod val="60000"/>
                </a:schemeClr>
              </a:solidFill>
              <a:ln>
                <a:noFill/>
              </a:ln>
              <a:effectLst/>
            </c:spPr>
            <c:extLst>
              <c:ext xmlns:c16="http://schemas.microsoft.com/office/drawing/2014/chart" uri="{C3380CC4-5D6E-409C-BE32-E72D297353CC}">
                <c16:uniqueId val="{0000000F-0651-4A1A-BD10-746113F57FF3}"/>
              </c:ext>
            </c:extLst>
          </c:dPt>
          <c:dPt>
            <c:idx val="8"/>
            <c:bubble3D val="0"/>
            <c:spPr>
              <a:solidFill>
                <a:schemeClr val="accent3">
                  <a:lumMod val="60000"/>
                </a:schemeClr>
              </a:solidFill>
              <a:ln>
                <a:noFill/>
              </a:ln>
              <a:effectLst/>
            </c:spPr>
            <c:extLst>
              <c:ext xmlns:c16="http://schemas.microsoft.com/office/drawing/2014/chart" uri="{C3380CC4-5D6E-409C-BE32-E72D297353CC}">
                <c16:uniqueId val="{00000011-0651-4A1A-BD10-746113F57FF3}"/>
              </c:ext>
            </c:extLst>
          </c:dPt>
          <c:dPt>
            <c:idx val="9"/>
            <c:bubble3D val="0"/>
            <c:spPr>
              <a:solidFill>
                <a:schemeClr val="accent4">
                  <a:lumMod val="60000"/>
                </a:schemeClr>
              </a:solidFill>
              <a:ln>
                <a:noFill/>
              </a:ln>
              <a:effectLst/>
            </c:spPr>
            <c:extLst>
              <c:ext xmlns:c16="http://schemas.microsoft.com/office/drawing/2014/chart" uri="{C3380CC4-5D6E-409C-BE32-E72D297353CC}">
                <c16:uniqueId val="{00000013-94D8-4315-84E3-13054A1096BF}"/>
              </c:ext>
            </c:extLst>
          </c:dPt>
          <c:dLbls>
            <c:dLbl>
              <c:idx val="0"/>
              <c:layout>
                <c:manualLayout>
                  <c:x val="-0.12614465859681048"/>
                  <c:y val="0.1009296967266950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651-4A1A-BD10-746113F57FF3}"/>
                </c:ext>
              </c:extLst>
            </c:dLbl>
            <c:dLbl>
              <c:idx val="2"/>
              <c:layout>
                <c:manualLayout>
                  <c:x val="-9.0151153973915876E-2"/>
                  <c:y val="-6.7986005997862115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69D-40B1-9494-578BC36F2B4E}"/>
                </c:ext>
              </c:extLst>
            </c:dLbl>
            <c:dLbl>
              <c:idx val="3"/>
              <c:layout>
                <c:manualLayout>
                  <c:x val="-7.2938833463229644E-2"/>
                  <c:y val="-9.4500820829497359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69D-40B1-9494-578BC36F2B4E}"/>
                </c:ext>
              </c:extLst>
            </c:dLbl>
            <c:dLbl>
              <c:idx val="4"/>
              <c:layout>
                <c:manualLayout>
                  <c:x val="8.8279973235591627E-3"/>
                  <c:y val="-3.0837713217247317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69D-40B1-9494-578BC36F2B4E}"/>
                </c:ext>
              </c:extLst>
            </c:dLbl>
            <c:dLbl>
              <c:idx val="5"/>
              <c:layout>
                <c:manualLayout>
                  <c:x val="7.83280116430385E-2"/>
                  <c:y val="-0.13471530267966075"/>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D69D-40B1-9494-578BC36F2B4E}"/>
                </c:ext>
              </c:extLst>
            </c:dLbl>
            <c:dLbl>
              <c:idx val="6"/>
              <c:layout>
                <c:manualLayout>
                  <c:x val="9.560725849049409E-2"/>
                  <c:y val="1.304655014802180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D69D-40B1-9494-578BC36F2B4E}"/>
                </c:ext>
              </c:extLst>
            </c:dLbl>
            <c:dLbl>
              <c:idx val="7"/>
              <c:layout>
                <c:manualLayout>
                  <c:x val="0.10589630215908646"/>
                  <c:y val="0.1012815580340836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0651-4A1A-BD10-746113F57FF3}"/>
                </c:ext>
              </c:extLst>
            </c:dLbl>
            <c:dLbl>
              <c:idx val="8"/>
              <c:layout>
                <c:manualLayout>
                  <c:x val="3.2502614645044607E-2"/>
                  <c:y val="9.181677000835422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0651-4A1A-BD10-746113F57FF3}"/>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ca-ES"/>
              </a:p>
            </c:txPr>
            <c:showLegendKey val="0"/>
            <c:showVal val="0"/>
            <c:showCatName val="0"/>
            <c:showSerName val="0"/>
            <c:showPercent val="1"/>
            <c:showBubbleSize val="0"/>
            <c:showLeaderLines val="1"/>
            <c:leaderLines>
              <c:spPr>
                <a:ln w="12700" cap="rnd" cmpd="sng" algn="ctr">
                  <a:solidFill>
                    <a:schemeClr val="tx1"/>
                  </a:solidFill>
                  <a:prstDash val="solid"/>
                  <a:round/>
                </a:ln>
                <a:effectLst/>
              </c:spPr>
            </c:leaderLines>
            <c:extLst>
              <c:ext xmlns:c15="http://schemas.microsoft.com/office/drawing/2012/chart" uri="{CE6537A1-D6FC-4f65-9D91-7224C49458BB}"/>
            </c:extLst>
          </c:dLbls>
          <c:cat>
            <c:strRef>
              <c:f>Hoja1!$A$2:$A$11</c:f>
              <c:strCache>
                <c:ptCount val="10"/>
                <c:pt idx="0">
                  <c:v>Econòmiques</c:v>
                </c:pt>
                <c:pt idx="1">
                  <c:v>Laborals</c:v>
                </c:pt>
                <c:pt idx="2">
                  <c:v>Infància i aprenentatge</c:v>
                </c:pt>
                <c:pt idx="3">
                  <c:v>Habitatge</c:v>
                </c:pt>
                <c:pt idx="4">
                  <c:v>Sospita maltractament</c:v>
                </c:pt>
                <c:pt idx="5">
                  <c:v>Mancances socials</c:v>
                </c:pt>
                <c:pt idx="6">
                  <c:v>Discapacitat</c:v>
                </c:pt>
                <c:pt idx="7">
                  <c:v>Salut</c:v>
                </c:pt>
                <c:pt idx="8">
                  <c:v>Drogodependències</c:v>
                </c:pt>
                <c:pt idx="9">
                  <c:v>Altres</c:v>
                </c:pt>
              </c:strCache>
            </c:strRef>
          </c:cat>
          <c:val>
            <c:numRef>
              <c:f>Hoja1!$B$2:$B$11</c:f>
              <c:numCache>
                <c:formatCode>General</c:formatCode>
                <c:ptCount val="10"/>
                <c:pt idx="0">
                  <c:v>311</c:v>
                </c:pt>
                <c:pt idx="1">
                  <c:v>73</c:v>
                </c:pt>
                <c:pt idx="2">
                  <c:v>58</c:v>
                </c:pt>
                <c:pt idx="3">
                  <c:v>54</c:v>
                </c:pt>
                <c:pt idx="4">
                  <c:v>10</c:v>
                </c:pt>
                <c:pt idx="5">
                  <c:v>284</c:v>
                </c:pt>
                <c:pt idx="6">
                  <c:v>77</c:v>
                </c:pt>
                <c:pt idx="7">
                  <c:v>191</c:v>
                </c:pt>
                <c:pt idx="8">
                  <c:v>26</c:v>
                </c:pt>
                <c:pt idx="9">
                  <c:v>19</c:v>
                </c:pt>
              </c:numCache>
            </c:numRef>
          </c:val>
          <c:extLst>
            <c:ext xmlns:c16="http://schemas.microsoft.com/office/drawing/2014/chart" uri="{C3380CC4-5D6E-409C-BE32-E72D297353CC}">
              <c16:uniqueId val="{0000000C-D69D-40B1-9494-578BC36F2B4E}"/>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64301047833646552"/>
          <c:y val="0.16199850302153057"/>
          <c:w val="0.34283959802446068"/>
          <c:h val="0.81711401419764296"/>
        </c:manualLayout>
      </c:layout>
      <c:overlay val="0"/>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ca-ES"/>
        </a:p>
      </c:txPr>
    </c:legend>
    <c:plotVisOnly val="1"/>
    <c:dispBlanksAs val="gap"/>
    <c:showDLblsOverMax val="0"/>
  </c:chart>
  <c:spPr>
    <a:noFill/>
    <a:ln w="12700" cap="rnd" cmpd="sng" algn="ctr">
      <a:noFill/>
      <a:prstDash val="solid"/>
    </a:ln>
    <a:effectLst/>
  </c:spPr>
  <c:txPr>
    <a:bodyPr/>
    <a:lstStyle/>
    <a:p>
      <a:pPr>
        <a:defRPr sz="1800"/>
      </a:pPr>
      <a:endParaRPr lang="ca-E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14936321409594E-2"/>
          <c:y val="7.0435813138793088E-2"/>
          <c:w val="0.57661986910067009"/>
          <c:h val="0.80912766760573085"/>
        </c:manualLayout>
      </c:layout>
      <c:pieChart>
        <c:varyColors val="1"/>
        <c:ser>
          <c:idx val="0"/>
          <c:order val="0"/>
          <c:tx>
            <c:strRef>
              <c:f>Hoja1!$B$1</c:f>
              <c:strCache>
                <c:ptCount val="1"/>
                <c:pt idx="0">
                  <c:v>AJUTS D'URGÈNCIA SOCIAL</c:v>
                </c:pt>
              </c:strCache>
            </c:strRef>
          </c:tx>
          <c:dPt>
            <c:idx val="0"/>
            <c:bubble3D val="0"/>
            <c:spPr>
              <a:solidFill>
                <a:schemeClr val="accent1"/>
              </a:solidFill>
              <a:ln>
                <a:noFill/>
              </a:ln>
              <a:effectLst/>
            </c:spPr>
            <c:extLst>
              <c:ext xmlns:c16="http://schemas.microsoft.com/office/drawing/2014/chart" uri="{C3380CC4-5D6E-409C-BE32-E72D297353CC}">
                <c16:uniqueId val="{00000001-5A72-4C7A-BD8F-B0A78B3D31E8}"/>
              </c:ext>
            </c:extLst>
          </c:dPt>
          <c:dPt>
            <c:idx val="1"/>
            <c:bubble3D val="0"/>
            <c:spPr>
              <a:solidFill>
                <a:schemeClr val="accent2"/>
              </a:solidFill>
              <a:ln>
                <a:noFill/>
              </a:ln>
              <a:effectLst/>
            </c:spPr>
            <c:extLst>
              <c:ext xmlns:c16="http://schemas.microsoft.com/office/drawing/2014/chart" uri="{C3380CC4-5D6E-409C-BE32-E72D297353CC}">
                <c16:uniqueId val="{00000003-5A72-4C7A-BD8F-B0A78B3D31E8}"/>
              </c:ext>
            </c:extLst>
          </c:dPt>
          <c:dPt>
            <c:idx val="2"/>
            <c:bubble3D val="0"/>
            <c:spPr>
              <a:solidFill>
                <a:schemeClr val="accent3"/>
              </a:solidFill>
              <a:ln>
                <a:noFill/>
              </a:ln>
              <a:effectLst/>
            </c:spPr>
            <c:extLst>
              <c:ext xmlns:c16="http://schemas.microsoft.com/office/drawing/2014/chart" uri="{C3380CC4-5D6E-409C-BE32-E72D297353CC}">
                <c16:uniqueId val="{00000005-5A72-4C7A-BD8F-B0A78B3D31E8}"/>
              </c:ext>
            </c:extLst>
          </c:dPt>
          <c:dPt>
            <c:idx val="3"/>
            <c:bubble3D val="0"/>
            <c:spPr>
              <a:solidFill>
                <a:schemeClr val="accent4"/>
              </a:solidFill>
              <a:ln>
                <a:noFill/>
              </a:ln>
              <a:effectLst/>
            </c:spPr>
            <c:extLst>
              <c:ext xmlns:c16="http://schemas.microsoft.com/office/drawing/2014/chart" uri="{C3380CC4-5D6E-409C-BE32-E72D297353CC}">
                <c16:uniqueId val="{00000007-5A72-4C7A-BD8F-B0A78B3D31E8}"/>
              </c:ext>
            </c:extLst>
          </c:dPt>
          <c:dPt>
            <c:idx val="4"/>
            <c:bubble3D val="0"/>
            <c:spPr>
              <a:solidFill>
                <a:schemeClr val="accent5"/>
              </a:solidFill>
              <a:ln>
                <a:noFill/>
              </a:ln>
              <a:effectLst/>
            </c:spPr>
            <c:extLst>
              <c:ext xmlns:c16="http://schemas.microsoft.com/office/drawing/2014/chart" uri="{C3380CC4-5D6E-409C-BE32-E72D297353CC}">
                <c16:uniqueId val="{00000009-5A72-4C7A-BD8F-B0A78B3D31E8}"/>
              </c:ext>
            </c:extLst>
          </c:dPt>
          <c:dPt>
            <c:idx val="5"/>
            <c:bubble3D val="0"/>
            <c:spPr>
              <a:solidFill>
                <a:schemeClr val="accent6"/>
              </a:solidFill>
              <a:ln>
                <a:noFill/>
              </a:ln>
              <a:effectLst/>
            </c:spPr>
            <c:extLst>
              <c:ext xmlns:c16="http://schemas.microsoft.com/office/drawing/2014/chart" uri="{C3380CC4-5D6E-409C-BE32-E72D297353CC}">
                <c16:uniqueId val="{0000000B-5A72-4C7A-BD8F-B0A78B3D31E8}"/>
              </c:ext>
            </c:extLst>
          </c:dPt>
          <c:dPt>
            <c:idx val="6"/>
            <c:bubble3D val="0"/>
            <c:spPr>
              <a:solidFill>
                <a:schemeClr val="accent1">
                  <a:lumMod val="60000"/>
                </a:schemeClr>
              </a:solidFill>
              <a:ln>
                <a:noFill/>
              </a:ln>
              <a:effectLst/>
            </c:spPr>
            <c:extLst>
              <c:ext xmlns:c16="http://schemas.microsoft.com/office/drawing/2014/chart" uri="{C3380CC4-5D6E-409C-BE32-E72D297353CC}">
                <c16:uniqueId val="{0000000D-86E7-4858-BEC3-F547886040E4}"/>
              </c:ext>
            </c:extLst>
          </c:dPt>
          <c:dPt>
            <c:idx val="7"/>
            <c:bubble3D val="0"/>
            <c:spPr>
              <a:solidFill>
                <a:schemeClr val="accent2">
                  <a:lumMod val="60000"/>
                </a:schemeClr>
              </a:solidFill>
              <a:ln>
                <a:noFill/>
              </a:ln>
              <a:effectLst/>
            </c:spPr>
            <c:extLst>
              <c:ext xmlns:c16="http://schemas.microsoft.com/office/drawing/2014/chart" uri="{C3380CC4-5D6E-409C-BE32-E72D297353CC}">
                <c16:uniqueId val="{0000000F-98DD-4A24-AF1D-7CBC5C554536}"/>
              </c:ext>
            </c:extLst>
          </c:dPt>
          <c:dLbls>
            <c:dLbl>
              <c:idx val="0"/>
              <c:layout>
                <c:manualLayout>
                  <c:x val="-0.18226610262951112"/>
                  <c:y val="-0.16734136654932755"/>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A72-4C7A-BD8F-B0A78B3D31E8}"/>
                </c:ext>
              </c:extLst>
            </c:dLbl>
            <c:dLbl>
              <c:idx val="1"/>
              <c:layout>
                <c:manualLayout>
                  <c:x val="6.6441428480248903E-3"/>
                  <c:y val="4.93169509883563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A72-4C7A-BD8F-B0A78B3D31E8}"/>
                </c:ext>
              </c:extLst>
            </c:dLbl>
            <c:dLbl>
              <c:idx val="2"/>
              <c:layout>
                <c:manualLayout>
                  <c:x val="1.2623871411247328E-3"/>
                  <c:y val="-4.1729849264374045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A72-4C7A-BD8F-B0A78B3D31E8}"/>
                </c:ext>
              </c:extLst>
            </c:dLbl>
            <c:dLbl>
              <c:idx val="3"/>
              <c:layout>
                <c:manualLayout>
                  <c:x val="5.1985098983777477E-2"/>
                  <c:y val="8.080918855492373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5A72-4C7A-BD8F-B0A78B3D31E8}"/>
                </c:ext>
              </c:extLst>
            </c:dLbl>
            <c:dLbl>
              <c:idx val="4"/>
              <c:layout>
                <c:manualLayout>
                  <c:x val="-2.0790412344922085E-2"/>
                  <c:y val="6.3541384601498328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5A72-4C7A-BD8F-B0A78B3D31E8}"/>
                </c:ext>
              </c:extLst>
            </c:dLbl>
            <c:dLbl>
              <c:idx val="5"/>
              <c:layout>
                <c:manualLayout>
                  <c:x val="-1.1275860276989259E-3"/>
                  <c:y val="-1.7928287751602143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5A72-4C7A-BD8F-B0A78B3D31E8}"/>
                </c:ext>
              </c:extLst>
            </c:dLbl>
            <c:dLbl>
              <c:idx val="6"/>
              <c:layout>
                <c:manualLayout>
                  <c:x val="4.3198786824856519E-2"/>
                  <c:y val="2.9352829677768751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86E7-4858-BEC3-F547886040E4}"/>
                </c:ext>
              </c:extLst>
            </c:dLbl>
            <c:dLbl>
              <c:idx val="7"/>
              <c:layout>
                <c:manualLayout>
                  <c:x val="0.10238432303159857"/>
                  <c:y val="2.224298221861178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98DD-4A24-AF1D-7CBC5C554536}"/>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ca-ES"/>
              </a:p>
            </c:txPr>
            <c:showLegendKey val="0"/>
            <c:showVal val="0"/>
            <c:showCatName val="0"/>
            <c:showSerName val="0"/>
            <c:showPercent val="1"/>
            <c:showBubbleSize val="0"/>
            <c:showLeaderLines val="1"/>
            <c:leaderLines>
              <c:spPr>
                <a:ln w="12700" cap="rnd" cmpd="sng" algn="ctr">
                  <a:solidFill>
                    <a:schemeClr val="tx1"/>
                  </a:solidFill>
                  <a:prstDash val="solid"/>
                  <a:round/>
                </a:ln>
                <a:effectLst/>
              </c:spPr>
            </c:leaderLines>
            <c:extLst>
              <c:ext xmlns:c15="http://schemas.microsoft.com/office/drawing/2012/chart" uri="{CE6537A1-D6FC-4f65-9D91-7224C49458BB}"/>
            </c:extLst>
          </c:dLbls>
          <c:cat>
            <c:strRef>
              <c:f>Hoja1!$A$2:$A$9</c:f>
              <c:strCache>
                <c:ptCount val="8"/>
                <c:pt idx="0">
                  <c:v>Manutenció</c:v>
                </c:pt>
                <c:pt idx="1">
                  <c:v>Habitatge</c:v>
                </c:pt>
                <c:pt idx="2">
                  <c:v>Farmàcia</c:v>
                </c:pt>
                <c:pt idx="3">
                  <c:v>Atenció a menors en risc</c:v>
                </c:pt>
                <c:pt idx="4">
                  <c:v>Desplaçaments i transports</c:v>
                </c:pt>
                <c:pt idx="5">
                  <c:v>Subministrament</c:v>
                </c:pt>
                <c:pt idx="6">
                  <c:v>Prestacions econòmiques</c:v>
                </c:pt>
                <c:pt idx="7">
                  <c:v>Tractament psicopedagògic</c:v>
                </c:pt>
              </c:strCache>
            </c:strRef>
          </c:cat>
          <c:val>
            <c:numRef>
              <c:f>Hoja1!$B$2:$B$9</c:f>
              <c:numCache>
                <c:formatCode>General</c:formatCode>
                <c:ptCount val="8"/>
                <c:pt idx="0">
                  <c:v>276</c:v>
                </c:pt>
                <c:pt idx="1">
                  <c:v>2</c:v>
                </c:pt>
                <c:pt idx="2">
                  <c:v>3</c:v>
                </c:pt>
                <c:pt idx="3">
                  <c:v>11</c:v>
                </c:pt>
                <c:pt idx="4">
                  <c:v>7</c:v>
                </c:pt>
                <c:pt idx="5">
                  <c:v>4</c:v>
                </c:pt>
                <c:pt idx="6">
                  <c:v>2</c:v>
                </c:pt>
                <c:pt idx="7">
                  <c:v>3</c:v>
                </c:pt>
              </c:numCache>
            </c:numRef>
          </c:val>
          <c:extLst>
            <c:ext xmlns:c16="http://schemas.microsoft.com/office/drawing/2014/chart" uri="{C3380CC4-5D6E-409C-BE32-E72D297353CC}">
              <c16:uniqueId val="{0000000C-5A72-4C7A-BD8F-B0A78B3D31E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66293391397212664"/>
          <c:y val="1.5321779944039022E-4"/>
          <c:w val="0.33435053242080132"/>
          <c:h val="0.9912494358696633"/>
        </c:manualLayout>
      </c:layout>
      <c:overlay val="0"/>
      <c:spPr>
        <a:solidFill>
          <a:schemeClr val="bg1"/>
        </a:solid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ca-ES"/>
        </a:p>
      </c:txPr>
    </c:legend>
    <c:plotVisOnly val="1"/>
    <c:dispBlanksAs val="gap"/>
    <c:showDLblsOverMax val="0"/>
  </c:chart>
  <c:spPr>
    <a:noFill/>
    <a:ln w="12700" cap="rnd" cmpd="sng" algn="ctr">
      <a:noFill/>
      <a:prstDash val="solid"/>
    </a:ln>
    <a:effectLst/>
  </c:spPr>
  <c:txPr>
    <a:bodyPr/>
    <a:lstStyle/>
    <a:p>
      <a:pPr>
        <a:defRPr sz="1800"/>
      </a:pPr>
      <a:endParaRPr lang="ca-E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Nº </a:t>
            </a:r>
            <a:r>
              <a:rPr lang="ca-ES" noProof="0" dirty="0"/>
              <a:t>Ajudes segons subministrament</a:t>
            </a:r>
          </a:p>
        </c:rich>
      </c:tx>
      <c:layout>
        <c:manualLayout>
          <c:xMode val="edge"/>
          <c:yMode val="edge"/>
          <c:x val="0.30083203679902593"/>
          <c:y val="4.252680399308961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ca-ES"/>
        </a:p>
      </c:txPr>
    </c:title>
    <c:autoTitleDeleted val="0"/>
    <c:plotArea>
      <c:layout/>
      <c:pieChart>
        <c:varyColors val="1"/>
        <c:ser>
          <c:idx val="0"/>
          <c:order val="0"/>
          <c:tx>
            <c:strRef>
              <c:f>Hoja1!$B$1</c:f>
              <c:strCache>
                <c:ptCount val="1"/>
                <c:pt idx="0">
                  <c:v>nº Ajudes segons subministrament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059-4416-8429-DB9CCCDF160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059-4416-8429-DB9CCCDF160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059-4416-8429-DB9CCCDF1608}"/>
              </c:ext>
            </c:extLst>
          </c:dPt>
          <c:cat>
            <c:strRef>
              <c:f>Hoja1!$A$2:$A$4</c:f>
              <c:strCache>
                <c:ptCount val="3"/>
                <c:pt idx="0">
                  <c:v>Llum</c:v>
                </c:pt>
                <c:pt idx="1">
                  <c:v>Aigua</c:v>
                </c:pt>
                <c:pt idx="2">
                  <c:v>Gas-oil</c:v>
                </c:pt>
              </c:strCache>
            </c:strRef>
          </c:cat>
          <c:val>
            <c:numRef>
              <c:f>Hoja1!$B$2:$B$4</c:f>
              <c:numCache>
                <c:formatCode>0%</c:formatCode>
                <c:ptCount val="3"/>
                <c:pt idx="0">
                  <c:v>0.04</c:v>
                </c:pt>
                <c:pt idx="1">
                  <c:v>0</c:v>
                </c:pt>
                <c:pt idx="2">
                  <c:v>0.03</c:v>
                </c:pt>
              </c:numCache>
            </c:numRef>
          </c:val>
          <c:extLst>
            <c:ext xmlns:c16="http://schemas.microsoft.com/office/drawing/2014/chart" uri="{C3380CC4-5D6E-409C-BE32-E72D297353CC}">
              <c16:uniqueId val="{00000000-B657-432A-8582-C53A42F34A33}"/>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ca-E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ca-E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9961021200399385"/>
          <c:y val="2.3019539224263634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ca-ES"/>
        </a:p>
      </c:txPr>
    </c:title>
    <c:autoTitleDeleted val="0"/>
    <c:plotArea>
      <c:layout/>
      <c:pieChart>
        <c:varyColors val="1"/>
        <c:ser>
          <c:idx val="0"/>
          <c:order val="0"/>
          <c:tx>
            <c:strRef>
              <c:f>Hoja1!$B$1</c:f>
              <c:strCache>
                <c:ptCount val="1"/>
                <c:pt idx="0">
                  <c:v>Imports per subministre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D075-4D46-9163-E264884704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6FE-4B55-BE44-C503752682B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6FE-4B55-BE44-C503752682B8}"/>
              </c:ext>
            </c:extLst>
          </c:dPt>
          <c:cat>
            <c:strRef>
              <c:f>Hoja1!$A$2:$A$4</c:f>
              <c:strCache>
                <c:ptCount val="3"/>
                <c:pt idx="0">
                  <c:v>Llum</c:v>
                </c:pt>
                <c:pt idx="1">
                  <c:v>Aigua</c:v>
                </c:pt>
                <c:pt idx="2">
                  <c:v>Gas-oil</c:v>
                </c:pt>
              </c:strCache>
            </c:strRef>
          </c:cat>
          <c:val>
            <c:numRef>
              <c:f>Hoja1!$B$2:$B$4</c:f>
              <c:numCache>
                <c:formatCode>General</c:formatCode>
                <c:ptCount val="3"/>
                <c:pt idx="0">
                  <c:v>3495.86</c:v>
                </c:pt>
                <c:pt idx="1">
                  <c:v>0</c:v>
                </c:pt>
                <c:pt idx="2">
                  <c:v>1862.81</c:v>
                </c:pt>
              </c:numCache>
            </c:numRef>
          </c:val>
          <c:extLst>
            <c:ext xmlns:c16="http://schemas.microsoft.com/office/drawing/2014/chart" uri="{C3380CC4-5D6E-409C-BE32-E72D297353CC}">
              <c16:uniqueId val="{00000000-D075-4D46-9163-E2648847041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ca-E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ca-E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0.13436072834645668"/>
          <c:y val="4.9189403962265996E-2"/>
          <c:w val="0.79071727362204725"/>
          <c:h val="0.86900985057764202"/>
        </c:manualLayout>
      </c:layout>
      <c:barChart>
        <c:barDir val="col"/>
        <c:grouping val="clustered"/>
        <c:varyColors val="0"/>
        <c:ser>
          <c:idx val="0"/>
          <c:order val="0"/>
          <c:tx>
            <c:strRef>
              <c:f>Hoja1!$B$1</c:f>
              <c:strCache>
                <c:ptCount val="1"/>
                <c:pt idx="0">
                  <c:v>2015</c:v>
                </c:pt>
              </c:strCache>
            </c:strRef>
          </c:tx>
          <c:invertIfNegative val="0"/>
          <c:cat>
            <c:strRef>
              <c:f>Hoja1!$A$2</c:f>
              <c:strCache>
                <c:ptCount val="1"/>
                <c:pt idx="0">
                  <c:v>Famílies</c:v>
                </c:pt>
              </c:strCache>
            </c:strRef>
          </c:cat>
          <c:val>
            <c:numRef>
              <c:f>Hoja1!$B$2</c:f>
              <c:numCache>
                <c:formatCode>General</c:formatCode>
                <c:ptCount val="1"/>
                <c:pt idx="0">
                  <c:v>367</c:v>
                </c:pt>
              </c:numCache>
            </c:numRef>
          </c:val>
          <c:extLst>
            <c:ext xmlns:c16="http://schemas.microsoft.com/office/drawing/2014/chart" uri="{C3380CC4-5D6E-409C-BE32-E72D297353CC}">
              <c16:uniqueId val="{00000000-6A34-43E2-982D-8D333D089B69}"/>
            </c:ext>
          </c:extLst>
        </c:ser>
        <c:ser>
          <c:idx val="1"/>
          <c:order val="1"/>
          <c:tx>
            <c:strRef>
              <c:f>Hoja1!$C$1</c:f>
              <c:strCache>
                <c:ptCount val="1"/>
                <c:pt idx="0">
                  <c:v>2016</c:v>
                </c:pt>
              </c:strCache>
            </c:strRef>
          </c:tx>
          <c:invertIfNegative val="0"/>
          <c:cat>
            <c:strRef>
              <c:f>Hoja1!$A$2</c:f>
              <c:strCache>
                <c:ptCount val="1"/>
                <c:pt idx="0">
                  <c:v>Famílies</c:v>
                </c:pt>
              </c:strCache>
            </c:strRef>
          </c:cat>
          <c:val>
            <c:numRef>
              <c:f>Hoja1!$C$2</c:f>
              <c:numCache>
                <c:formatCode>General</c:formatCode>
                <c:ptCount val="1"/>
                <c:pt idx="0">
                  <c:v>334</c:v>
                </c:pt>
              </c:numCache>
            </c:numRef>
          </c:val>
          <c:extLst>
            <c:ext xmlns:c16="http://schemas.microsoft.com/office/drawing/2014/chart" uri="{C3380CC4-5D6E-409C-BE32-E72D297353CC}">
              <c16:uniqueId val="{00000001-6A34-43E2-982D-8D333D089B69}"/>
            </c:ext>
          </c:extLst>
        </c:ser>
        <c:ser>
          <c:idx val="2"/>
          <c:order val="2"/>
          <c:tx>
            <c:strRef>
              <c:f>Hoja1!$D$1</c:f>
              <c:strCache>
                <c:ptCount val="1"/>
                <c:pt idx="0">
                  <c:v>2017</c:v>
                </c:pt>
              </c:strCache>
            </c:strRef>
          </c:tx>
          <c:invertIfNegative val="0"/>
          <c:cat>
            <c:strRef>
              <c:f>Hoja1!$A$2</c:f>
              <c:strCache>
                <c:ptCount val="1"/>
                <c:pt idx="0">
                  <c:v>Famílies</c:v>
                </c:pt>
              </c:strCache>
            </c:strRef>
          </c:cat>
          <c:val>
            <c:numRef>
              <c:f>Hoja1!$D$2</c:f>
              <c:numCache>
                <c:formatCode>General</c:formatCode>
                <c:ptCount val="1"/>
                <c:pt idx="0">
                  <c:v>291</c:v>
                </c:pt>
              </c:numCache>
            </c:numRef>
          </c:val>
          <c:extLst>
            <c:ext xmlns:c16="http://schemas.microsoft.com/office/drawing/2014/chart" uri="{C3380CC4-5D6E-409C-BE32-E72D297353CC}">
              <c16:uniqueId val="{00000002-6A34-43E2-982D-8D333D089B69}"/>
            </c:ext>
          </c:extLst>
        </c:ser>
        <c:ser>
          <c:idx val="3"/>
          <c:order val="3"/>
          <c:tx>
            <c:strRef>
              <c:f>Hoja1!$E$1</c:f>
              <c:strCache>
                <c:ptCount val="1"/>
                <c:pt idx="0">
                  <c:v>2018</c:v>
                </c:pt>
              </c:strCache>
            </c:strRef>
          </c:tx>
          <c:invertIfNegative val="0"/>
          <c:cat>
            <c:strRef>
              <c:f>Hoja1!$A$2</c:f>
              <c:strCache>
                <c:ptCount val="1"/>
                <c:pt idx="0">
                  <c:v>Famílies</c:v>
                </c:pt>
              </c:strCache>
            </c:strRef>
          </c:cat>
          <c:val>
            <c:numRef>
              <c:f>Hoja1!$E$2</c:f>
              <c:numCache>
                <c:formatCode>General</c:formatCode>
                <c:ptCount val="1"/>
                <c:pt idx="0">
                  <c:v>256</c:v>
                </c:pt>
              </c:numCache>
            </c:numRef>
          </c:val>
          <c:extLst>
            <c:ext xmlns:c16="http://schemas.microsoft.com/office/drawing/2014/chart" uri="{C3380CC4-5D6E-409C-BE32-E72D297353CC}">
              <c16:uniqueId val="{00000003-6A34-43E2-982D-8D333D089B69}"/>
            </c:ext>
          </c:extLst>
        </c:ser>
        <c:ser>
          <c:idx val="4"/>
          <c:order val="4"/>
          <c:tx>
            <c:strRef>
              <c:f>Hoja1!$F$1</c:f>
              <c:strCache>
                <c:ptCount val="1"/>
                <c:pt idx="0">
                  <c:v>2019</c:v>
                </c:pt>
              </c:strCache>
            </c:strRef>
          </c:tx>
          <c:invertIfNegative val="0"/>
          <c:cat>
            <c:strRef>
              <c:f>Hoja1!$A$2</c:f>
              <c:strCache>
                <c:ptCount val="1"/>
                <c:pt idx="0">
                  <c:v>Famílies</c:v>
                </c:pt>
              </c:strCache>
            </c:strRef>
          </c:cat>
          <c:val>
            <c:numRef>
              <c:f>Hoja1!$F$2</c:f>
              <c:numCache>
                <c:formatCode>General</c:formatCode>
                <c:ptCount val="1"/>
                <c:pt idx="0">
                  <c:v>255</c:v>
                </c:pt>
              </c:numCache>
            </c:numRef>
          </c:val>
          <c:extLst>
            <c:ext xmlns:c16="http://schemas.microsoft.com/office/drawing/2014/chart" uri="{C3380CC4-5D6E-409C-BE32-E72D297353CC}">
              <c16:uniqueId val="{00000004-6A34-43E2-982D-8D333D089B69}"/>
            </c:ext>
          </c:extLst>
        </c:ser>
        <c:ser>
          <c:idx val="5"/>
          <c:order val="5"/>
          <c:tx>
            <c:strRef>
              <c:f>Hoja1!$G$1</c:f>
              <c:strCache>
                <c:ptCount val="1"/>
                <c:pt idx="0">
                  <c:v>2020</c:v>
                </c:pt>
              </c:strCache>
            </c:strRef>
          </c:tx>
          <c:invertIfNegative val="0"/>
          <c:cat>
            <c:strRef>
              <c:f>Hoja1!$A$2</c:f>
              <c:strCache>
                <c:ptCount val="1"/>
                <c:pt idx="0">
                  <c:v>Famílies</c:v>
                </c:pt>
              </c:strCache>
            </c:strRef>
          </c:cat>
          <c:val>
            <c:numRef>
              <c:f>Hoja1!$G$2</c:f>
              <c:numCache>
                <c:formatCode>General</c:formatCode>
                <c:ptCount val="1"/>
                <c:pt idx="0">
                  <c:v>330</c:v>
                </c:pt>
              </c:numCache>
            </c:numRef>
          </c:val>
          <c:extLst>
            <c:ext xmlns:c16="http://schemas.microsoft.com/office/drawing/2014/chart" uri="{C3380CC4-5D6E-409C-BE32-E72D297353CC}">
              <c16:uniqueId val="{00000002-85F0-41BA-8609-D09600114891}"/>
            </c:ext>
          </c:extLst>
        </c:ser>
        <c:ser>
          <c:idx val="6"/>
          <c:order val="6"/>
          <c:tx>
            <c:strRef>
              <c:f>Hoja1!$H$1</c:f>
              <c:strCache>
                <c:ptCount val="1"/>
                <c:pt idx="0">
                  <c:v>2021</c:v>
                </c:pt>
              </c:strCache>
            </c:strRef>
          </c:tx>
          <c:invertIfNegative val="0"/>
          <c:cat>
            <c:strRef>
              <c:f>Hoja1!$A$2</c:f>
              <c:strCache>
                <c:ptCount val="1"/>
                <c:pt idx="0">
                  <c:v>Famílies</c:v>
                </c:pt>
              </c:strCache>
            </c:strRef>
          </c:cat>
          <c:val>
            <c:numRef>
              <c:f>Hoja1!$H$2</c:f>
              <c:numCache>
                <c:formatCode>General</c:formatCode>
                <c:ptCount val="1"/>
                <c:pt idx="0">
                  <c:v>300</c:v>
                </c:pt>
              </c:numCache>
            </c:numRef>
          </c:val>
          <c:extLst>
            <c:ext xmlns:c16="http://schemas.microsoft.com/office/drawing/2014/chart" uri="{C3380CC4-5D6E-409C-BE32-E72D297353CC}">
              <c16:uniqueId val="{00000001-05D7-4408-B6BC-3A9FBDCDFE96}"/>
            </c:ext>
          </c:extLst>
        </c:ser>
        <c:ser>
          <c:idx val="7"/>
          <c:order val="7"/>
          <c:tx>
            <c:strRef>
              <c:f>Hoja1!$I$1</c:f>
              <c:strCache>
                <c:ptCount val="1"/>
                <c:pt idx="0">
                  <c:v>2022</c:v>
                </c:pt>
              </c:strCache>
            </c:strRef>
          </c:tx>
          <c:invertIfNegative val="0"/>
          <c:cat>
            <c:strRef>
              <c:f>Hoja1!$A$2</c:f>
              <c:strCache>
                <c:ptCount val="1"/>
                <c:pt idx="0">
                  <c:v>Famílies</c:v>
                </c:pt>
              </c:strCache>
            </c:strRef>
          </c:cat>
          <c:val>
            <c:numRef>
              <c:f>Hoja1!$I$2</c:f>
              <c:numCache>
                <c:formatCode>General</c:formatCode>
                <c:ptCount val="1"/>
                <c:pt idx="0">
                  <c:v>252</c:v>
                </c:pt>
              </c:numCache>
            </c:numRef>
          </c:val>
          <c:extLst>
            <c:ext xmlns:c16="http://schemas.microsoft.com/office/drawing/2014/chart" uri="{C3380CC4-5D6E-409C-BE32-E72D297353CC}">
              <c16:uniqueId val="{00000000-6DB2-48DC-86C7-D3601D6189F7}"/>
            </c:ext>
          </c:extLst>
        </c:ser>
        <c:ser>
          <c:idx val="8"/>
          <c:order val="8"/>
          <c:tx>
            <c:strRef>
              <c:f>Hoja1!$J$1</c:f>
              <c:strCache>
                <c:ptCount val="1"/>
                <c:pt idx="0">
                  <c:v>2023</c:v>
                </c:pt>
              </c:strCache>
            </c:strRef>
          </c:tx>
          <c:invertIfNegative val="0"/>
          <c:cat>
            <c:strRef>
              <c:f>Hoja1!$A$2</c:f>
              <c:strCache>
                <c:ptCount val="1"/>
                <c:pt idx="0">
                  <c:v>Famílies</c:v>
                </c:pt>
              </c:strCache>
            </c:strRef>
          </c:cat>
          <c:val>
            <c:numRef>
              <c:f>Hoja1!$J$2</c:f>
              <c:numCache>
                <c:formatCode>General</c:formatCode>
                <c:ptCount val="1"/>
                <c:pt idx="0">
                  <c:v>235</c:v>
                </c:pt>
              </c:numCache>
            </c:numRef>
          </c:val>
          <c:extLst>
            <c:ext xmlns:c16="http://schemas.microsoft.com/office/drawing/2014/chart" uri="{C3380CC4-5D6E-409C-BE32-E72D297353CC}">
              <c16:uniqueId val="{00000000-54EE-4D34-ABD9-EC9718034F27}"/>
            </c:ext>
          </c:extLst>
        </c:ser>
        <c:dLbls>
          <c:showLegendKey val="0"/>
          <c:showVal val="0"/>
          <c:showCatName val="0"/>
          <c:showSerName val="0"/>
          <c:showPercent val="0"/>
          <c:showBubbleSize val="0"/>
        </c:dLbls>
        <c:gapWidth val="150"/>
        <c:axId val="1906803184"/>
        <c:axId val="1906801552"/>
      </c:barChart>
      <c:catAx>
        <c:axId val="1906803184"/>
        <c:scaling>
          <c:orientation val="minMax"/>
        </c:scaling>
        <c:delete val="0"/>
        <c:axPos val="b"/>
        <c:numFmt formatCode="General" sourceLinked="1"/>
        <c:majorTickMark val="out"/>
        <c:minorTickMark val="none"/>
        <c:tickLblPos val="nextTo"/>
        <c:crossAx val="1906801552"/>
        <c:crosses val="autoZero"/>
        <c:auto val="1"/>
        <c:lblAlgn val="ctr"/>
        <c:lblOffset val="100"/>
        <c:noMultiLvlLbl val="0"/>
      </c:catAx>
      <c:valAx>
        <c:axId val="1906801552"/>
        <c:scaling>
          <c:orientation val="minMax"/>
        </c:scaling>
        <c:delete val="0"/>
        <c:axPos val="l"/>
        <c:majorGridlines/>
        <c:numFmt formatCode="General" sourceLinked="1"/>
        <c:majorTickMark val="out"/>
        <c:minorTickMark val="none"/>
        <c:tickLblPos val="nextTo"/>
        <c:crossAx val="1906803184"/>
        <c:crosses val="autoZero"/>
        <c:crossBetween val="between"/>
      </c:valAx>
    </c:plotArea>
    <c:legend>
      <c:legendPos val="r"/>
      <c:legendEntry>
        <c:idx val="0"/>
        <c:txPr>
          <a:bodyPr/>
          <a:lstStyle/>
          <a:p>
            <a:pPr>
              <a:defRPr sz="1600"/>
            </a:pPr>
            <a:endParaRPr lang="ca-ES"/>
          </a:p>
        </c:txPr>
      </c:legendEntry>
      <c:legendEntry>
        <c:idx val="1"/>
        <c:txPr>
          <a:bodyPr/>
          <a:lstStyle/>
          <a:p>
            <a:pPr>
              <a:defRPr sz="1600"/>
            </a:pPr>
            <a:endParaRPr lang="ca-ES"/>
          </a:p>
        </c:txPr>
      </c:legendEntry>
      <c:legendEntry>
        <c:idx val="2"/>
        <c:txPr>
          <a:bodyPr/>
          <a:lstStyle/>
          <a:p>
            <a:pPr>
              <a:defRPr sz="1600"/>
            </a:pPr>
            <a:endParaRPr lang="ca-ES"/>
          </a:p>
        </c:txPr>
      </c:legendEntry>
      <c:legendEntry>
        <c:idx val="3"/>
        <c:txPr>
          <a:bodyPr/>
          <a:lstStyle/>
          <a:p>
            <a:pPr>
              <a:defRPr sz="1600"/>
            </a:pPr>
            <a:endParaRPr lang="ca-ES"/>
          </a:p>
        </c:txPr>
      </c:legendEntry>
      <c:legendEntry>
        <c:idx val="4"/>
        <c:txPr>
          <a:bodyPr/>
          <a:lstStyle/>
          <a:p>
            <a:pPr>
              <a:defRPr sz="1600"/>
            </a:pPr>
            <a:endParaRPr lang="ca-ES"/>
          </a:p>
        </c:txPr>
      </c:legendEntry>
      <c:legendEntry>
        <c:idx val="5"/>
        <c:txPr>
          <a:bodyPr/>
          <a:lstStyle/>
          <a:p>
            <a:pPr>
              <a:defRPr sz="1600"/>
            </a:pPr>
            <a:endParaRPr lang="ca-ES"/>
          </a:p>
        </c:txPr>
      </c:legendEntry>
      <c:layout>
        <c:manualLayout>
          <c:xMode val="edge"/>
          <c:yMode val="edge"/>
          <c:x val="0.8576058488964361"/>
          <c:y val="6.7873402135171207E-2"/>
          <c:w val="0.13820118747011889"/>
          <c:h val="0.66065507775017684"/>
        </c:manualLayout>
      </c:layout>
      <c:overlay val="0"/>
      <c:spPr>
        <a:solidFill>
          <a:schemeClr val="bg1"/>
        </a:solidFill>
      </c:spPr>
    </c:legend>
    <c:plotVisOnly val="1"/>
    <c:dispBlanksAs val="gap"/>
    <c:showDLblsOverMax val="0"/>
  </c:chart>
  <c:txPr>
    <a:bodyPr/>
    <a:lstStyle/>
    <a:p>
      <a:pPr>
        <a:defRPr sz="1800"/>
      </a:pPr>
      <a:endParaRPr lang="ca-E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title>
      <c:layout>
        <c:manualLayout>
          <c:xMode val="edge"/>
          <c:yMode val="edge"/>
          <c:x val="0.32043769795318833"/>
          <c:y val="3.2896587690689344E-2"/>
        </c:manualLayout>
      </c:layout>
      <c:overlay val="0"/>
    </c:title>
    <c:autoTitleDeleted val="0"/>
    <c:plotArea>
      <c:layout>
        <c:manualLayout>
          <c:layoutTarget val="inner"/>
          <c:xMode val="edge"/>
          <c:yMode val="edge"/>
          <c:x val="0.2754463721469127"/>
          <c:y val="0.17820883815304026"/>
          <c:w val="0.53247836171110319"/>
          <c:h val="0.55625903763944884"/>
        </c:manualLayout>
      </c:layout>
      <c:pieChart>
        <c:varyColors val="1"/>
        <c:ser>
          <c:idx val="0"/>
          <c:order val="0"/>
          <c:tx>
            <c:strRef>
              <c:f>Hoja1!$B$1</c:f>
              <c:strCache>
                <c:ptCount val="1"/>
                <c:pt idx="0">
                  <c:v>Tipus de família</c:v>
                </c:pt>
              </c:strCache>
            </c:strRef>
          </c:tx>
          <c:dPt>
            <c:idx val="0"/>
            <c:bubble3D val="0"/>
            <c:extLst>
              <c:ext xmlns:c16="http://schemas.microsoft.com/office/drawing/2014/chart" uri="{C3380CC4-5D6E-409C-BE32-E72D297353CC}">
                <c16:uniqueId val="{00000000-F277-41EA-A1A2-669C2E6F6B78}"/>
              </c:ext>
            </c:extLst>
          </c:dPt>
          <c:dPt>
            <c:idx val="2"/>
            <c:bubble3D val="0"/>
            <c:extLst>
              <c:ext xmlns:c16="http://schemas.microsoft.com/office/drawing/2014/chart" uri="{C3380CC4-5D6E-409C-BE32-E72D297353CC}">
                <c16:uniqueId val="{00000001-F277-41EA-A1A2-669C2E6F6B78}"/>
              </c:ext>
            </c:extLst>
          </c:dPt>
          <c:dPt>
            <c:idx val="3"/>
            <c:bubble3D val="0"/>
            <c:extLst>
              <c:ext xmlns:c16="http://schemas.microsoft.com/office/drawing/2014/chart" uri="{C3380CC4-5D6E-409C-BE32-E72D297353CC}">
                <c16:uniqueId val="{00000002-F277-41EA-A1A2-669C2E6F6B78}"/>
              </c:ext>
            </c:extLst>
          </c:dPt>
          <c:dLbls>
            <c:dLbl>
              <c:idx val="0"/>
              <c:layout>
                <c:manualLayout>
                  <c:x val="-9.2167406171376393E-2"/>
                  <c:y val="0.11551868080535677"/>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F277-41EA-A1A2-669C2E6F6B78}"/>
                </c:ext>
              </c:extLst>
            </c:dLbl>
            <c:dLbl>
              <c:idx val="1"/>
              <c:delete val="1"/>
              <c:extLst>
                <c:ext xmlns:c15="http://schemas.microsoft.com/office/drawing/2012/chart" uri="{CE6537A1-D6FC-4f65-9D91-7224C49458BB}"/>
                <c:ext xmlns:c16="http://schemas.microsoft.com/office/drawing/2014/chart" uri="{C3380CC4-5D6E-409C-BE32-E72D297353CC}">
                  <c16:uniqueId val="{00000003-F277-41EA-A1A2-669C2E6F6B78}"/>
                </c:ext>
              </c:extLst>
            </c:dLbl>
            <c:dLbl>
              <c:idx val="2"/>
              <c:layout>
                <c:manualLayout>
                  <c:x val="-0.15836992624647789"/>
                  <c:y val="1.165413659244993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277-41EA-A1A2-669C2E6F6B78}"/>
                </c:ext>
              </c:extLst>
            </c:dLbl>
            <c:dLbl>
              <c:idx val="3"/>
              <c:layout>
                <c:manualLayout>
                  <c:x val="0.13767551355798444"/>
                  <c:y val="-0.11026873033894027"/>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F277-41EA-A1A2-669C2E6F6B78}"/>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Hoja1!$A$2:$A$5</c:f>
              <c:strCache>
                <c:ptCount val="4"/>
                <c:pt idx="0">
                  <c:v>Unipersonal</c:v>
                </c:pt>
                <c:pt idx="1">
                  <c:v>Família sense fills</c:v>
                </c:pt>
                <c:pt idx="2">
                  <c:v>Monoparentals</c:v>
                </c:pt>
                <c:pt idx="3">
                  <c:v>Família amb fills</c:v>
                </c:pt>
              </c:strCache>
            </c:strRef>
          </c:cat>
          <c:val>
            <c:numRef>
              <c:f>Hoja1!$B$2:$B$5</c:f>
              <c:numCache>
                <c:formatCode>General</c:formatCode>
                <c:ptCount val="4"/>
                <c:pt idx="0">
                  <c:v>1</c:v>
                </c:pt>
                <c:pt idx="1">
                  <c:v>0</c:v>
                </c:pt>
                <c:pt idx="2">
                  <c:v>6</c:v>
                </c:pt>
                <c:pt idx="3">
                  <c:v>14</c:v>
                </c:pt>
              </c:numCache>
            </c:numRef>
          </c:val>
          <c:extLst>
            <c:ext xmlns:c16="http://schemas.microsoft.com/office/drawing/2014/chart" uri="{C3380CC4-5D6E-409C-BE32-E72D297353CC}">
              <c16:uniqueId val="{00000004-F277-41EA-A1A2-669C2E6F6B78}"/>
            </c:ext>
          </c:extLst>
        </c:ser>
        <c:dLbls>
          <c:showLegendKey val="0"/>
          <c:showVal val="0"/>
          <c:showCatName val="0"/>
          <c:showSerName val="0"/>
          <c:showPercent val="1"/>
          <c:showBubbleSize val="0"/>
          <c:showLeaderLines val="1"/>
        </c:dLbls>
        <c:firstSliceAng val="0"/>
      </c:pieChart>
    </c:plotArea>
    <c:legend>
      <c:legendPos val="t"/>
      <c:legendEntry>
        <c:idx val="1"/>
        <c:delete val="1"/>
      </c:legendEntry>
      <c:layout>
        <c:manualLayout>
          <c:xMode val="edge"/>
          <c:yMode val="edge"/>
          <c:x val="0.2176719197641257"/>
          <c:y val="0.70553366110945215"/>
          <c:w val="0.77829962794297669"/>
          <c:h val="0.24077967627351346"/>
        </c:manualLayout>
      </c:layout>
      <c:overlay val="0"/>
    </c:legend>
    <c:plotVisOnly val="1"/>
    <c:dispBlanksAs val="gap"/>
    <c:showDLblsOverMax val="0"/>
  </c:chart>
  <c:txPr>
    <a:bodyPr/>
    <a:lstStyle/>
    <a:p>
      <a:pPr>
        <a:defRPr sz="1800"/>
      </a:pPr>
      <a:endParaRPr lang="ca-E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en-US" dirty="0"/>
              <a:t>Noves </a:t>
            </a:r>
            <a:r>
              <a:rPr lang="en-US" dirty="0" err="1"/>
              <a:t>Famílies</a:t>
            </a:r>
            <a:r>
              <a:rPr lang="en-US" dirty="0"/>
              <a:t> 2023</a:t>
            </a:r>
          </a:p>
        </c:rich>
      </c:tx>
      <c:layout>
        <c:manualLayout>
          <c:xMode val="edge"/>
          <c:yMode val="edge"/>
          <c:x val="0.1810996926118876"/>
          <c:y val="7.6775508612752532E-4"/>
        </c:manualLayout>
      </c:layout>
      <c:overlay val="0"/>
    </c:title>
    <c:autoTitleDeleted val="0"/>
    <c:plotArea>
      <c:layout>
        <c:manualLayout>
          <c:layoutTarget val="inner"/>
          <c:xMode val="edge"/>
          <c:yMode val="edge"/>
          <c:x val="0.20360326625873101"/>
          <c:y val="0.17829959047426905"/>
          <c:w val="0.58021289326212788"/>
          <c:h val="0.61385286943124917"/>
        </c:manualLayout>
      </c:layout>
      <c:pieChart>
        <c:varyColors val="1"/>
        <c:ser>
          <c:idx val="0"/>
          <c:order val="0"/>
          <c:tx>
            <c:strRef>
              <c:f>Hoja1!$B$1</c:f>
              <c:strCache>
                <c:ptCount val="1"/>
                <c:pt idx="0">
                  <c:v>Noves famílies 2023</c:v>
                </c:pt>
              </c:strCache>
            </c:strRef>
          </c:tx>
          <c:dPt>
            <c:idx val="0"/>
            <c:bubble3D val="0"/>
            <c:extLst>
              <c:ext xmlns:c16="http://schemas.microsoft.com/office/drawing/2014/chart" uri="{C3380CC4-5D6E-409C-BE32-E72D297353CC}">
                <c16:uniqueId val="{00000000-CD2F-43DB-8F6F-256E59082722}"/>
              </c:ext>
            </c:extLst>
          </c:dPt>
          <c:dPt>
            <c:idx val="1"/>
            <c:bubble3D val="0"/>
            <c:extLst>
              <c:ext xmlns:c16="http://schemas.microsoft.com/office/drawing/2014/chart" uri="{C3380CC4-5D6E-409C-BE32-E72D297353CC}">
                <c16:uniqueId val="{00000001-CD2F-43DB-8F6F-256E59082722}"/>
              </c:ext>
            </c:extLst>
          </c:dPt>
          <c:dLbls>
            <c:dLbl>
              <c:idx val="0"/>
              <c:layout>
                <c:manualLayout>
                  <c:x val="-0.13035712693653026"/>
                  <c:y val="-0.19755747916414665"/>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CD2F-43DB-8F6F-256E59082722}"/>
                </c:ext>
              </c:extLst>
            </c:dLbl>
            <c:dLbl>
              <c:idx val="1"/>
              <c:layout>
                <c:manualLayout>
                  <c:x val="0.12567683831068291"/>
                  <c:y val="0.14510246231452167"/>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D2F-43DB-8F6F-256E59082722}"/>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Hoja1!$A$2:$A$3</c:f>
              <c:strCache>
                <c:ptCount val="2"/>
                <c:pt idx="0">
                  <c:v>Resta</c:v>
                </c:pt>
                <c:pt idx="1">
                  <c:v>Noves 2023</c:v>
                </c:pt>
              </c:strCache>
            </c:strRef>
          </c:cat>
          <c:val>
            <c:numRef>
              <c:f>Hoja1!$B$2:$B$3</c:f>
              <c:numCache>
                <c:formatCode>General</c:formatCode>
                <c:ptCount val="2"/>
                <c:pt idx="0">
                  <c:v>18</c:v>
                </c:pt>
                <c:pt idx="1">
                  <c:v>3</c:v>
                </c:pt>
              </c:numCache>
            </c:numRef>
          </c:val>
          <c:extLst>
            <c:ext xmlns:c16="http://schemas.microsoft.com/office/drawing/2014/chart" uri="{C3380CC4-5D6E-409C-BE32-E72D297353CC}">
              <c16:uniqueId val="{00000002-CD2F-43DB-8F6F-256E59082722}"/>
            </c:ext>
          </c:extLst>
        </c:ser>
        <c:dLbls>
          <c:showLegendKey val="0"/>
          <c:showVal val="0"/>
          <c:showCatName val="0"/>
          <c:showSerName val="0"/>
          <c:showPercent val="1"/>
          <c:showBubbleSize val="0"/>
          <c:showLeaderLines val="1"/>
        </c:dLbls>
        <c:firstSliceAng val="0"/>
      </c:pieChart>
    </c:plotArea>
    <c:legend>
      <c:legendPos val="t"/>
      <c:layout>
        <c:manualLayout>
          <c:xMode val="edge"/>
          <c:yMode val="edge"/>
          <c:x val="0.16177649129793467"/>
          <c:y val="0.86305281388457311"/>
          <c:w val="0.65769713503976823"/>
          <c:h val="8.3161221570319063E-2"/>
        </c:manualLayout>
      </c:layout>
      <c:overlay val="0"/>
    </c:legend>
    <c:plotVisOnly val="1"/>
    <c:dispBlanksAs val="gap"/>
    <c:showDLblsOverMax val="0"/>
  </c:chart>
  <c:txPr>
    <a:bodyPr/>
    <a:lstStyle/>
    <a:p>
      <a:pPr>
        <a:defRPr sz="1800"/>
      </a:pPr>
      <a:endParaRPr lang="ca-ES"/>
    </a:p>
  </c:txPr>
  <c:externalData r:id="rId1">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 id="15">
  <a:schemeClr val="accent2"/>
</cs:colorStyle>
</file>

<file path=ppt/charts/colors7.xml><?xml version="1.0" encoding="utf-8"?>
<cs:colorStyle xmlns:cs="http://schemas.microsoft.com/office/drawing/2012/chartStyle" xmlns:a="http://schemas.openxmlformats.org/drawingml/2006/main" meth="withinLinear" id="15">
  <a:schemeClr val="accent2"/>
</cs:colorStyle>
</file>

<file path=ppt/charts/colors8.xml><?xml version="1.0" encoding="utf-8"?>
<cs:colorStyle xmlns:cs="http://schemas.microsoft.com/office/drawing/2012/chartStyle" xmlns:a="http://schemas.openxmlformats.org/drawingml/2006/main" meth="withinLinear" id="15">
  <a:schemeClr val="accent2"/>
</cs:colorStyle>
</file>

<file path=ppt/charts/colors9.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0.07177</cdr:x>
      <cdr:y>0.03134</cdr:y>
    </cdr:from>
    <cdr:to>
      <cdr:x>0.94555</cdr:x>
      <cdr:y>0.12001</cdr:y>
    </cdr:to>
    <cdr:sp macro="" textlink="">
      <cdr:nvSpPr>
        <cdr:cNvPr id="2" name="QuadreDeText 4"/>
        <cdr:cNvSpPr txBox="1"/>
      </cdr:nvSpPr>
      <cdr:spPr>
        <a:xfrm xmlns:a="http://schemas.openxmlformats.org/drawingml/2006/main">
          <a:off x="313880" y="150114"/>
          <a:ext cx="3821397" cy="4247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endParaRPr lang="ca-ES" sz="216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7047"/>
          </a:xfrm>
          <a:prstGeom prst="rect">
            <a:avLst/>
          </a:prstGeom>
        </p:spPr>
        <p:txBody>
          <a:bodyPr vert="horz" lIns="91441" tIns="45719" rIns="91441" bIns="45719" rtlCol="0"/>
          <a:lstStyle>
            <a:lvl1pPr algn="l">
              <a:defRPr sz="1200"/>
            </a:lvl1pPr>
          </a:lstStyle>
          <a:p>
            <a:endParaRPr lang="es-ES"/>
          </a:p>
        </p:txBody>
      </p:sp>
      <p:sp>
        <p:nvSpPr>
          <p:cNvPr id="3" name="2 Marcador de fecha"/>
          <p:cNvSpPr>
            <a:spLocks noGrp="1"/>
          </p:cNvSpPr>
          <p:nvPr>
            <p:ph type="dt" idx="1"/>
          </p:nvPr>
        </p:nvSpPr>
        <p:spPr>
          <a:xfrm>
            <a:off x="3849688" y="0"/>
            <a:ext cx="2946400" cy="497047"/>
          </a:xfrm>
          <a:prstGeom prst="rect">
            <a:avLst/>
          </a:prstGeom>
        </p:spPr>
        <p:txBody>
          <a:bodyPr vert="horz" lIns="91441" tIns="45719" rIns="91441" bIns="45719" rtlCol="0"/>
          <a:lstStyle>
            <a:lvl1pPr algn="r">
              <a:defRPr sz="1200"/>
            </a:lvl1pPr>
          </a:lstStyle>
          <a:p>
            <a:fld id="{F9726E3A-B57B-481B-B3A2-87DD76B71761}" type="datetimeFigureOut">
              <a:rPr lang="es-ES" smtClean="0"/>
              <a:t>07/04/2024</a:t>
            </a:fld>
            <a:endParaRPr lang="es-ES"/>
          </a:p>
        </p:txBody>
      </p:sp>
      <p:sp>
        <p:nvSpPr>
          <p:cNvPr id="4" name="3 Marcador de imagen de diapositiva"/>
          <p:cNvSpPr>
            <a:spLocks noGrp="1" noRot="1" noChangeAspect="1"/>
          </p:cNvSpPr>
          <p:nvPr>
            <p:ph type="sldImg" idx="2"/>
          </p:nvPr>
        </p:nvSpPr>
        <p:spPr>
          <a:xfrm>
            <a:off x="88900" y="744538"/>
            <a:ext cx="6619875" cy="3724275"/>
          </a:xfrm>
          <a:prstGeom prst="rect">
            <a:avLst/>
          </a:prstGeom>
          <a:noFill/>
          <a:ln w="12700">
            <a:solidFill>
              <a:prstClr val="black"/>
            </a:solidFill>
          </a:ln>
        </p:spPr>
        <p:txBody>
          <a:bodyPr vert="horz" lIns="91441" tIns="45719" rIns="91441" bIns="45719" rtlCol="0" anchor="ctr"/>
          <a:lstStyle/>
          <a:p>
            <a:endParaRPr lang="es-ES"/>
          </a:p>
        </p:txBody>
      </p:sp>
      <p:sp>
        <p:nvSpPr>
          <p:cNvPr id="5" name="4 Marcador de notas"/>
          <p:cNvSpPr>
            <a:spLocks noGrp="1"/>
          </p:cNvSpPr>
          <p:nvPr>
            <p:ph type="body" sz="quarter" idx="3"/>
          </p:nvPr>
        </p:nvSpPr>
        <p:spPr>
          <a:xfrm>
            <a:off x="679452" y="4716383"/>
            <a:ext cx="5438775" cy="4468654"/>
          </a:xfrm>
          <a:prstGeom prst="rect">
            <a:avLst/>
          </a:prstGeom>
        </p:spPr>
        <p:txBody>
          <a:bodyPr vert="horz" lIns="91441" tIns="45719" rIns="91441" bIns="45719"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9431181"/>
            <a:ext cx="2946400" cy="497046"/>
          </a:xfrm>
          <a:prstGeom prst="rect">
            <a:avLst/>
          </a:prstGeom>
        </p:spPr>
        <p:txBody>
          <a:bodyPr vert="horz" lIns="91441" tIns="45719" rIns="91441" bIns="45719"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49688" y="9431181"/>
            <a:ext cx="2946400" cy="497046"/>
          </a:xfrm>
          <a:prstGeom prst="rect">
            <a:avLst/>
          </a:prstGeom>
        </p:spPr>
        <p:txBody>
          <a:bodyPr vert="horz" lIns="91441" tIns="45719" rIns="91441" bIns="45719" rtlCol="0" anchor="b"/>
          <a:lstStyle>
            <a:lvl1pPr algn="r">
              <a:defRPr sz="1200"/>
            </a:lvl1pPr>
          </a:lstStyle>
          <a:p>
            <a:fld id="{0097659B-F4CC-4CFE-9B67-981036632EF6}" type="slidenum">
              <a:rPr lang="es-ES" smtClean="0"/>
              <a:t>‹#›</a:t>
            </a:fld>
            <a:endParaRPr lang="es-ES"/>
          </a:p>
        </p:txBody>
      </p:sp>
    </p:spTree>
    <p:extLst>
      <p:ext uri="{BB962C8B-B14F-4D97-AF65-F5344CB8AC3E}">
        <p14:creationId xmlns:p14="http://schemas.microsoft.com/office/powerpoint/2010/main" val="1714797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r>
              <a:rPr lang="ca-ES" dirty="0"/>
              <a:t>*7.740 habitants segons padró 2022</a:t>
            </a:r>
          </a:p>
        </p:txBody>
      </p:sp>
      <p:sp>
        <p:nvSpPr>
          <p:cNvPr id="4" name="Contenidor de número de diapositiva 3"/>
          <p:cNvSpPr>
            <a:spLocks noGrp="1"/>
          </p:cNvSpPr>
          <p:nvPr>
            <p:ph type="sldNum" sz="quarter" idx="5"/>
          </p:nvPr>
        </p:nvSpPr>
        <p:spPr/>
        <p:txBody>
          <a:bodyPr/>
          <a:lstStyle/>
          <a:p>
            <a:fld id="{0097659B-F4CC-4CFE-9B67-981036632EF6}" type="slidenum">
              <a:rPr lang="es-ES" smtClean="0"/>
              <a:t>2</a:t>
            </a:fld>
            <a:endParaRPr lang="es-ES" dirty="0"/>
          </a:p>
        </p:txBody>
      </p:sp>
    </p:spTree>
    <p:extLst>
      <p:ext uri="{BB962C8B-B14F-4D97-AF65-F5344CB8AC3E}">
        <p14:creationId xmlns:p14="http://schemas.microsoft.com/office/powerpoint/2010/main" val="672241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0097659B-F4CC-4CFE-9B67-981036632EF6}" type="slidenum">
              <a:rPr lang="es-ES" smtClean="0"/>
              <a:t>4</a:t>
            </a:fld>
            <a:endParaRPr lang="es-ES" dirty="0"/>
          </a:p>
        </p:txBody>
      </p:sp>
    </p:spTree>
    <p:extLst>
      <p:ext uri="{BB962C8B-B14F-4D97-AF65-F5344CB8AC3E}">
        <p14:creationId xmlns:p14="http://schemas.microsoft.com/office/powerpoint/2010/main" val="1101556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5"/>
          </p:nvPr>
        </p:nvSpPr>
        <p:spPr/>
        <p:txBody>
          <a:bodyPr/>
          <a:lstStyle/>
          <a:p>
            <a:fld id="{0097659B-F4CC-4CFE-9B67-981036632EF6}" type="slidenum">
              <a:rPr lang="es-ES" smtClean="0"/>
              <a:t>5</a:t>
            </a:fld>
            <a:endParaRPr lang="es-ES"/>
          </a:p>
        </p:txBody>
      </p:sp>
    </p:spTree>
    <p:extLst>
      <p:ext uri="{BB962C8B-B14F-4D97-AF65-F5344CB8AC3E}">
        <p14:creationId xmlns:p14="http://schemas.microsoft.com/office/powerpoint/2010/main" val="2038346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5"/>
          </p:nvPr>
        </p:nvSpPr>
        <p:spPr/>
        <p:txBody>
          <a:bodyPr/>
          <a:lstStyle/>
          <a:p>
            <a:fld id="{0097659B-F4CC-4CFE-9B67-981036632EF6}" type="slidenum">
              <a:rPr lang="es-ES" smtClean="0"/>
              <a:t>8</a:t>
            </a:fld>
            <a:endParaRPr lang="es-ES"/>
          </a:p>
        </p:txBody>
      </p:sp>
    </p:spTree>
    <p:extLst>
      <p:ext uri="{BB962C8B-B14F-4D97-AF65-F5344CB8AC3E}">
        <p14:creationId xmlns:p14="http://schemas.microsoft.com/office/powerpoint/2010/main" val="4017144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5"/>
          </p:nvPr>
        </p:nvSpPr>
        <p:spPr/>
        <p:txBody>
          <a:bodyPr/>
          <a:lstStyle/>
          <a:p>
            <a:fld id="{0097659B-F4CC-4CFE-9B67-981036632EF6}" type="slidenum">
              <a:rPr lang="es-ES" smtClean="0"/>
              <a:t>22</a:t>
            </a:fld>
            <a:endParaRPr lang="es-ES"/>
          </a:p>
        </p:txBody>
      </p:sp>
    </p:spTree>
    <p:extLst>
      <p:ext uri="{BB962C8B-B14F-4D97-AF65-F5344CB8AC3E}">
        <p14:creationId xmlns:p14="http://schemas.microsoft.com/office/powerpoint/2010/main" val="2812961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7814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03233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77152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61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99941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390866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177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8143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5689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62829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40670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15711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2900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27870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46116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6DFF08F-DC6B-4601-B491-B0F83F6DD2DA}" type="datetimeFigureOut">
              <a:rPr lang="en-US" smtClean="0"/>
              <a:pPr/>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0602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4/7/2024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22349406"/>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 id="2147483870" r:id="rId13"/>
    <p:sldLayoutId id="2147483871" r:id="rId14"/>
    <p:sldLayoutId id="2147483872" r:id="rId15"/>
    <p:sldLayoutId id="214748387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chart" Target="../charts/chart10.xml"/><Relationship Id="rId4" Type="http://schemas.openxmlformats.org/officeDocument/2006/relationships/chart" Target="../charts/chart9.xml"/></Relationships>
</file>

<file path=ppt/slides/_rels/slide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ol 2"/>
          <p:cNvSpPr>
            <a:spLocks noGrp="1"/>
          </p:cNvSpPr>
          <p:nvPr>
            <p:ph type="subTitle" idx="1"/>
          </p:nvPr>
        </p:nvSpPr>
        <p:spPr>
          <a:xfrm>
            <a:off x="2764260" y="3712565"/>
            <a:ext cx="5136801" cy="396943"/>
          </a:xfrm>
        </p:spPr>
        <p:txBody>
          <a:bodyPr>
            <a:noAutofit/>
          </a:bodyPr>
          <a:lstStyle/>
          <a:p>
            <a:pPr algn="l"/>
            <a:r>
              <a:rPr lang="ca-ES" sz="1300" b="1" dirty="0">
                <a:ln w="12700">
                  <a:solidFill>
                    <a:schemeClr val="tx2">
                      <a:satMod val="155000"/>
                    </a:schemeClr>
                  </a:solidFill>
                  <a:prstDash val="solid"/>
                </a:ln>
                <a:latin typeface="Verdana" panose="020B0604030504040204" pitchFamily="34" charset="0"/>
                <a:ea typeface="Verdana" panose="020B0604030504040204" pitchFamily="34" charset="0"/>
              </a:rPr>
              <a:t>SERVEIS SOCIALS SANTA EULÀLIA DE RONÇANA</a:t>
            </a:r>
          </a:p>
        </p:txBody>
      </p:sp>
      <p:sp>
        <p:nvSpPr>
          <p:cNvPr id="4" name="Rectangle 3"/>
          <p:cNvSpPr/>
          <p:nvPr/>
        </p:nvSpPr>
        <p:spPr>
          <a:xfrm>
            <a:off x="2637983" y="2696902"/>
            <a:ext cx="6215072" cy="1015663"/>
          </a:xfrm>
          <a:prstGeom prst="rect">
            <a:avLst/>
          </a:prstGeom>
        </p:spPr>
        <p:txBody>
          <a:bodyPr wrap="square">
            <a:spAutoFit/>
          </a:bodyPr>
          <a:lstStyle/>
          <a:p>
            <a:r>
              <a:rPr lang="ca-ES" sz="6000" b="1" dirty="0">
                <a:ln w="12700">
                  <a:solidFill>
                    <a:schemeClr val="tx2">
                      <a:satMod val="155000"/>
                    </a:schemeClr>
                  </a:solidFill>
                  <a:prstDash val="solid"/>
                </a:ln>
              </a:rPr>
              <a:t>MEMÒRIA 2023</a:t>
            </a:r>
            <a:endParaRPr lang="ca-ES" sz="6000" dirty="0"/>
          </a:p>
        </p:txBody>
      </p:sp>
    </p:spTree>
    <p:extLst>
      <p:ext uri="{BB962C8B-B14F-4D97-AF65-F5344CB8AC3E}">
        <p14:creationId xmlns:p14="http://schemas.microsoft.com/office/powerpoint/2010/main" val="2669876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77237" y="465267"/>
            <a:ext cx="10777453" cy="940451"/>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AJUTS MENJADOR ESCOLAR 2023/2024</a:t>
            </a:r>
            <a:endParaRPr lang="ca-ES" dirty="0">
              <a:solidFill>
                <a:schemeClr val="bg1"/>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2107109937"/>
              </p:ext>
            </p:extLst>
          </p:nvPr>
        </p:nvGraphicFramePr>
        <p:xfrm>
          <a:off x="777237" y="1840091"/>
          <a:ext cx="5606937" cy="2431659"/>
        </p:xfrm>
        <a:graphic>
          <a:graphicData uri="http://schemas.openxmlformats.org/drawingml/2006/table">
            <a:tbl>
              <a:tblPr firstRow="1" bandRow="1">
                <a:tableStyleId>{21E4AEA4-8DFA-4A89-87EB-49C32662AFE0}</a:tableStyleId>
              </a:tblPr>
              <a:tblGrid>
                <a:gridCol w="2065716">
                  <a:extLst>
                    <a:ext uri="{9D8B030D-6E8A-4147-A177-3AD203B41FA5}">
                      <a16:colId xmlns:a16="http://schemas.microsoft.com/office/drawing/2014/main" val="20000"/>
                    </a:ext>
                  </a:extLst>
                </a:gridCol>
                <a:gridCol w="131341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130531">
                  <a:extLst>
                    <a:ext uri="{9D8B030D-6E8A-4147-A177-3AD203B41FA5}">
                      <a16:colId xmlns:a16="http://schemas.microsoft.com/office/drawing/2014/main" val="20003"/>
                    </a:ext>
                  </a:extLst>
                </a:gridCol>
              </a:tblGrid>
              <a:tr h="548268">
                <a:tc>
                  <a:txBody>
                    <a:bodyPr/>
                    <a:lstStyle/>
                    <a:p>
                      <a:r>
                        <a:rPr lang="ca-ES" noProof="0" dirty="0"/>
                        <a:t>Centre escolar</a:t>
                      </a:r>
                    </a:p>
                  </a:txBody>
                  <a:tcPr anchor="ctr"/>
                </a:tc>
                <a:tc>
                  <a:txBody>
                    <a:bodyPr/>
                    <a:lstStyle/>
                    <a:p>
                      <a:r>
                        <a:rPr lang="ca-ES" sz="1600" noProof="0" dirty="0"/>
                        <a:t>Sol·licituds</a:t>
                      </a:r>
                      <a:endParaRPr lang="ca-ES" noProof="0" dirty="0"/>
                    </a:p>
                  </a:txBody>
                  <a:tcPr anchor="ctr"/>
                </a:tc>
                <a:tc>
                  <a:txBody>
                    <a:bodyPr/>
                    <a:lstStyle/>
                    <a:p>
                      <a:r>
                        <a:rPr lang="ca-ES" sz="1600" noProof="0" dirty="0"/>
                        <a:t>Aprovats</a:t>
                      </a:r>
                    </a:p>
                  </a:txBody>
                  <a:tcPr anchor="ctr"/>
                </a:tc>
                <a:tc>
                  <a:txBody>
                    <a:bodyPr/>
                    <a:lstStyle/>
                    <a:p>
                      <a:r>
                        <a:rPr lang="ca-ES" sz="1600" noProof="0" dirty="0"/>
                        <a:t>Denegats</a:t>
                      </a:r>
                    </a:p>
                  </a:txBody>
                  <a:tcPr anchor="ctr"/>
                </a:tc>
                <a:extLst>
                  <a:ext uri="{0D108BD9-81ED-4DB2-BD59-A6C34878D82A}">
                    <a16:rowId xmlns:a16="http://schemas.microsoft.com/office/drawing/2014/main" val="10000"/>
                  </a:ext>
                </a:extLst>
              </a:tr>
              <a:tr h="464024">
                <a:tc>
                  <a:txBody>
                    <a:bodyPr/>
                    <a:lstStyle/>
                    <a:p>
                      <a:r>
                        <a:rPr lang="ca-ES" noProof="0" dirty="0"/>
                        <a:t>La Sagrera</a:t>
                      </a:r>
                    </a:p>
                  </a:txBody>
                  <a:tcPr anchor="ctr"/>
                </a:tc>
                <a:tc>
                  <a:txBody>
                    <a:bodyPr/>
                    <a:lstStyle/>
                    <a:p>
                      <a:pPr algn="ctr"/>
                      <a:r>
                        <a:rPr lang="ca-ES" noProof="0" dirty="0"/>
                        <a:t>70</a:t>
                      </a:r>
                    </a:p>
                  </a:txBody>
                  <a:tcPr anchor="ctr"/>
                </a:tc>
                <a:tc>
                  <a:txBody>
                    <a:bodyPr/>
                    <a:lstStyle/>
                    <a:p>
                      <a:pPr algn="ctr"/>
                      <a:r>
                        <a:rPr lang="ca-ES" noProof="0" dirty="0"/>
                        <a:t>40</a:t>
                      </a:r>
                    </a:p>
                  </a:txBody>
                  <a:tcPr anchor="ctr"/>
                </a:tc>
                <a:tc>
                  <a:txBody>
                    <a:bodyPr/>
                    <a:lstStyle/>
                    <a:p>
                      <a:pPr algn="ctr"/>
                      <a:r>
                        <a:rPr lang="ca-ES" noProof="0" dirty="0"/>
                        <a:t>30</a:t>
                      </a:r>
                    </a:p>
                  </a:txBody>
                  <a:tcPr anchor="ctr"/>
                </a:tc>
                <a:extLst>
                  <a:ext uri="{0D108BD9-81ED-4DB2-BD59-A6C34878D82A}">
                    <a16:rowId xmlns:a16="http://schemas.microsoft.com/office/drawing/2014/main" val="10001"/>
                  </a:ext>
                </a:extLst>
              </a:tr>
              <a:tr h="409433">
                <a:tc>
                  <a:txBody>
                    <a:bodyPr/>
                    <a:lstStyle/>
                    <a:p>
                      <a:r>
                        <a:rPr lang="ca-ES" noProof="0" dirty="0"/>
                        <a:t>Ronçana</a:t>
                      </a:r>
                    </a:p>
                  </a:txBody>
                  <a:tcPr anchor="ctr"/>
                </a:tc>
                <a:tc>
                  <a:txBody>
                    <a:bodyPr/>
                    <a:lstStyle/>
                    <a:p>
                      <a:pPr algn="ctr"/>
                      <a:r>
                        <a:rPr lang="ca-ES" noProof="0" dirty="0"/>
                        <a:t>46</a:t>
                      </a:r>
                    </a:p>
                  </a:txBody>
                  <a:tcPr anchor="ctr"/>
                </a:tc>
                <a:tc>
                  <a:txBody>
                    <a:bodyPr/>
                    <a:lstStyle/>
                    <a:p>
                      <a:pPr algn="ctr"/>
                      <a:r>
                        <a:rPr lang="ca-ES" noProof="0" dirty="0"/>
                        <a:t>37</a:t>
                      </a:r>
                    </a:p>
                  </a:txBody>
                  <a:tcPr anchor="ctr"/>
                </a:tc>
                <a:tc>
                  <a:txBody>
                    <a:bodyPr/>
                    <a:lstStyle/>
                    <a:p>
                      <a:pPr algn="ctr"/>
                      <a:r>
                        <a:rPr lang="ca-ES" noProof="0" dirty="0"/>
                        <a:t>9</a:t>
                      </a:r>
                    </a:p>
                  </a:txBody>
                  <a:tcPr anchor="ctr"/>
                </a:tc>
                <a:extLst>
                  <a:ext uri="{0D108BD9-81ED-4DB2-BD59-A6C34878D82A}">
                    <a16:rowId xmlns:a16="http://schemas.microsoft.com/office/drawing/2014/main" val="10002"/>
                  </a:ext>
                </a:extLst>
              </a:tr>
              <a:tr h="450376">
                <a:tc>
                  <a:txBody>
                    <a:bodyPr/>
                    <a:lstStyle/>
                    <a:p>
                      <a:pPr marL="0" algn="l" defTabSz="914400" rtl="0" eaLnBrk="1" latinLnBrk="0" hangingPunct="1"/>
                      <a:r>
                        <a:rPr lang="ca-ES" sz="1800" kern="1200" noProof="0" dirty="0"/>
                        <a:t>Altres</a:t>
                      </a:r>
                      <a:endParaRPr lang="ca-ES" sz="1800" kern="1200" noProof="0" dirty="0">
                        <a:solidFill>
                          <a:schemeClr val="dk1"/>
                        </a:solidFill>
                        <a:latin typeface="+mn-lt"/>
                        <a:ea typeface="+mn-ea"/>
                        <a:cs typeface="+mn-cs"/>
                      </a:endParaRPr>
                    </a:p>
                  </a:txBody>
                  <a:tcPr anchor="ctr"/>
                </a:tc>
                <a:tc>
                  <a:txBody>
                    <a:bodyPr/>
                    <a:lstStyle/>
                    <a:p>
                      <a:pPr algn="ctr"/>
                      <a:r>
                        <a:rPr lang="ca-ES" b="0" noProof="0" dirty="0"/>
                        <a:t>13</a:t>
                      </a:r>
                    </a:p>
                  </a:txBody>
                  <a:tcPr anchor="ctr"/>
                </a:tc>
                <a:tc>
                  <a:txBody>
                    <a:bodyPr/>
                    <a:lstStyle/>
                    <a:p>
                      <a:pPr algn="ctr"/>
                      <a:r>
                        <a:rPr lang="ca-ES" b="0" noProof="0" dirty="0"/>
                        <a:t>11</a:t>
                      </a:r>
                    </a:p>
                  </a:txBody>
                  <a:tcPr anchor="ctr"/>
                </a:tc>
                <a:tc>
                  <a:txBody>
                    <a:bodyPr/>
                    <a:lstStyle/>
                    <a:p>
                      <a:pPr algn="ctr"/>
                      <a:r>
                        <a:rPr lang="ca-ES" b="0" noProof="0" dirty="0"/>
                        <a:t>2</a:t>
                      </a:r>
                    </a:p>
                  </a:txBody>
                  <a:tcPr anchor="ctr"/>
                </a:tc>
                <a:extLst>
                  <a:ext uri="{0D108BD9-81ED-4DB2-BD59-A6C34878D82A}">
                    <a16:rowId xmlns:a16="http://schemas.microsoft.com/office/drawing/2014/main" val="10003"/>
                  </a:ext>
                </a:extLst>
              </a:tr>
              <a:tr h="559558">
                <a:tc>
                  <a:txBody>
                    <a:bodyPr/>
                    <a:lstStyle/>
                    <a:p>
                      <a:r>
                        <a:rPr lang="ca-ES" b="1" noProof="0" dirty="0"/>
                        <a:t>Totals</a:t>
                      </a:r>
                    </a:p>
                  </a:txBody>
                  <a:tcPr anchor="ctr"/>
                </a:tc>
                <a:tc>
                  <a:txBody>
                    <a:bodyPr/>
                    <a:lstStyle/>
                    <a:p>
                      <a:pPr algn="ctr"/>
                      <a:r>
                        <a:rPr lang="ca-ES" b="1" noProof="0" dirty="0"/>
                        <a:t>129</a:t>
                      </a:r>
                    </a:p>
                  </a:txBody>
                  <a:tcPr anchor="ctr"/>
                </a:tc>
                <a:tc>
                  <a:txBody>
                    <a:bodyPr/>
                    <a:lstStyle/>
                    <a:p>
                      <a:pPr algn="ctr"/>
                      <a:r>
                        <a:rPr lang="ca-ES" b="1" noProof="0" dirty="0"/>
                        <a:t>88</a:t>
                      </a:r>
                    </a:p>
                  </a:txBody>
                  <a:tcPr anchor="ctr"/>
                </a:tc>
                <a:tc>
                  <a:txBody>
                    <a:bodyPr/>
                    <a:lstStyle/>
                    <a:p>
                      <a:pPr algn="ctr"/>
                      <a:r>
                        <a:rPr lang="ca-ES" b="1" noProof="0" dirty="0"/>
                        <a:t>41</a:t>
                      </a:r>
                    </a:p>
                  </a:txBody>
                  <a:tcPr anchor="ctr"/>
                </a:tc>
                <a:extLst>
                  <a:ext uri="{0D108BD9-81ED-4DB2-BD59-A6C34878D82A}">
                    <a16:rowId xmlns:a16="http://schemas.microsoft.com/office/drawing/2014/main" val="10004"/>
                  </a:ext>
                </a:extLst>
              </a:tr>
            </a:tbl>
          </a:graphicData>
        </a:graphic>
      </p:graphicFrame>
      <p:graphicFrame>
        <p:nvGraphicFramePr>
          <p:cNvPr id="4" name="3 Gráfico"/>
          <p:cNvGraphicFramePr/>
          <p:nvPr>
            <p:extLst>
              <p:ext uri="{D42A27DB-BD31-4B8C-83A1-F6EECF244321}">
                <p14:modId xmlns:p14="http://schemas.microsoft.com/office/powerpoint/2010/main" val="368491898"/>
              </p:ext>
            </p:extLst>
          </p:nvPr>
        </p:nvGraphicFramePr>
        <p:xfrm>
          <a:off x="6010874" y="1405718"/>
          <a:ext cx="5543816" cy="43399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4774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832513" y="434137"/>
            <a:ext cx="10645254" cy="853069"/>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tx1"/>
                </a:solidFill>
              </a:rPr>
              <a:t> </a:t>
            </a:r>
            <a:r>
              <a:rPr lang="ca-ES" sz="3600" dirty="0">
                <a:solidFill>
                  <a:schemeClr val="bg1"/>
                </a:solidFill>
              </a:rPr>
              <a:t>AJUTS ACTIVITATS ESPORTIVES 2023/2024</a:t>
            </a:r>
          </a:p>
        </p:txBody>
      </p:sp>
      <p:graphicFrame>
        <p:nvGraphicFramePr>
          <p:cNvPr id="6" name="8 Tabla"/>
          <p:cNvGraphicFramePr>
            <a:graphicFrameLocks noGrp="1"/>
          </p:cNvGraphicFramePr>
          <p:nvPr>
            <p:extLst>
              <p:ext uri="{D42A27DB-BD31-4B8C-83A1-F6EECF244321}">
                <p14:modId xmlns:p14="http://schemas.microsoft.com/office/powerpoint/2010/main" val="3788910792"/>
              </p:ext>
            </p:extLst>
          </p:nvPr>
        </p:nvGraphicFramePr>
        <p:xfrm>
          <a:off x="915990" y="5783783"/>
          <a:ext cx="4859288" cy="640080"/>
        </p:xfrm>
        <a:graphic>
          <a:graphicData uri="http://schemas.openxmlformats.org/drawingml/2006/table">
            <a:tbl>
              <a:tblPr bandRow="1">
                <a:tableStyleId>{21E4AEA4-8DFA-4A89-87EB-49C32662AFE0}</a:tableStyleId>
              </a:tblPr>
              <a:tblGrid>
                <a:gridCol w="3308375">
                  <a:extLst>
                    <a:ext uri="{9D8B030D-6E8A-4147-A177-3AD203B41FA5}">
                      <a16:colId xmlns:a16="http://schemas.microsoft.com/office/drawing/2014/main" val="20000"/>
                    </a:ext>
                  </a:extLst>
                </a:gridCol>
                <a:gridCol w="1550913">
                  <a:extLst>
                    <a:ext uri="{9D8B030D-6E8A-4147-A177-3AD203B41FA5}">
                      <a16:colId xmlns:a16="http://schemas.microsoft.com/office/drawing/2014/main" val="20001"/>
                    </a:ext>
                  </a:extLst>
                </a:gridCol>
              </a:tblGrid>
              <a:tr h="597158">
                <a:tc>
                  <a:txBody>
                    <a:bodyPr/>
                    <a:lstStyle/>
                    <a:p>
                      <a:r>
                        <a:rPr lang="ca-ES" noProof="0" dirty="0"/>
                        <a:t>Import ajuts</a:t>
                      </a:r>
                      <a:r>
                        <a:rPr lang="ca-ES" baseline="0" noProof="0" dirty="0"/>
                        <a:t> activitats esportives</a:t>
                      </a:r>
                      <a:endParaRPr lang="ca-ES" noProof="0" dirty="0"/>
                    </a:p>
                  </a:txBody>
                  <a:tcPr anchor="ctr"/>
                </a:tc>
                <a:tc>
                  <a:txBody>
                    <a:bodyPr/>
                    <a:lstStyle/>
                    <a:p>
                      <a:pPr algn="ctr"/>
                      <a:r>
                        <a:rPr lang="es-ES" dirty="0"/>
                        <a:t>8.000 €</a:t>
                      </a:r>
                      <a:endParaRPr lang="ca-ES" b="1" dirty="0"/>
                    </a:p>
                  </a:txBody>
                  <a:tcPr anchor="ctr"/>
                </a:tc>
                <a:extLst>
                  <a:ext uri="{0D108BD9-81ED-4DB2-BD59-A6C34878D82A}">
                    <a16:rowId xmlns:a16="http://schemas.microsoft.com/office/drawing/2014/main" val="10000"/>
                  </a:ext>
                </a:extLst>
              </a:tr>
            </a:tbl>
          </a:graphicData>
        </a:graphic>
      </p:graphicFrame>
      <p:graphicFrame>
        <p:nvGraphicFramePr>
          <p:cNvPr id="8" name="Taula 7">
            <a:extLst>
              <a:ext uri="{FF2B5EF4-FFF2-40B4-BE49-F238E27FC236}">
                <a16:creationId xmlns:a16="http://schemas.microsoft.com/office/drawing/2014/main" id="{3017E271-76BD-1493-A8A0-34B6694E3F8E}"/>
              </a:ext>
            </a:extLst>
          </p:cNvPr>
          <p:cNvGraphicFramePr>
            <a:graphicFrameLocks noGrp="1"/>
          </p:cNvGraphicFramePr>
          <p:nvPr>
            <p:extLst>
              <p:ext uri="{D42A27DB-BD31-4B8C-83A1-F6EECF244321}">
                <p14:modId xmlns:p14="http://schemas.microsoft.com/office/powerpoint/2010/main" val="4243722406"/>
              </p:ext>
            </p:extLst>
          </p:nvPr>
        </p:nvGraphicFramePr>
        <p:xfrm>
          <a:off x="915989" y="1621410"/>
          <a:ext cx="4859288" cy="4074144"/>
        </p:xfrm>
        <a:graphic>
          <a:graphicData uri="http://schemas.openxmlformats.org/drawingml/2006/table">
            <a:tbl>
              <a:tblPr firstRow="1" firstCol="1" bandRow="1">
                <a:tableStyleId>{9DCAF9ED-07DC-4A11-8D7F-57B35C25682E}</a:tableStyleId>
              </a:tblPr>
              <a:tblGrid>
                <a:gridCol w="3665142">
                  <a:extLst>
                    <a:ext uri="{9D8B030D-6E8A-4147-A177-3AD203B41FA5}">
                      <a16:colId xmlns:a16="http://schemas.microsoft.com/office/drawing/2014/main" val="158821789"/>
                    </a:ext>
                  </a:extLst>
                </a:gridCol>
                <a:gridCol w="1194146">
                  <a:extLst>
                    <a:ext uri="{9D8B030D-6E8A-4147-A177-3AD203B41FA5}">
                      <a16:colId xmlns:a16="http://schemas.microsoft.com/office/drawing/2014/main" val="1851758986"/>
                    </a:ext>
                  </a:extLst>
                </a:gridCol>
              </a:tblGrid>
              <a:tr h="301238">
                <a:tc gridSpan="2">
                  <a:txBody>
                    <a:bodyPr/>
                    <a:lstStyle/>
                    <a:p>
                      <a:pPr algn="ctr">
                        <a:lnSpc>
                          <a:spcPct val="107000"/>
                        </a:lnSpc>
                        <a:spcAft>
                          <a:spcPts val="800"/>
                        </a:spcAft>
                      </a:pPr>
                      <a:r>
                        <a:rPr lang="ca-ES" sz="1000" b="0" dirty="0">
                          <a:effectLst/>
                        </a:rPr>
                        <a:t>AJUTS ESPORTIUS ATORGATS                                     56</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ca-ES"/>
                    </a:p>
                  </a:txBody>
                  <a:tcPr/>
                </a:tc>
                <a:extLst>
                  <a:ext uri="{0D108BD9-81ED-4DB2-BD59-A6C34878D82A}">
                    <a16:rowId xmlns:a16="http://schemas.microsoft.com/office/drawing/2014/main" val="3689048370"/>
                  </a:ext>
                </a:extLst>
              </a:tr>
              <a:tr h="198574">
                <a:tc>
                  <a:txBody>
                    <a:bodyPr/>
                    <a:lstStyle/>
                    <a:p>
                      <a:pPr algn="just">
                        <a:lnSpc>
                          <a:spcPct val="107000"/>
                        </a:lnSpc>
                        <a:spcAft>
                          <a:spcPts val="800"/>
                        </a:spcAft>
                      </a:pPr>
                      <a:r>
                        <a:rPr lang="ca-ES" sz="1000" b="0" dirty="0">
                          <a:effectLst/>
                        </a:rPr>
                        <a:t>C.E. STA. EULÀLIA </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18</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69685636"/>
                  </a:ext>
                </a:extLst>
              </a:tr>
              <a:tr h="198574">
                <a:tc>
                  <a:txBody>
                    <a:bodyPr/>
                    <a:lstStyle/>
                    <a:p>
                      <a:pPr algn="just">
                        <a:lnSpc>
                          <a:spcPct val="107000"/>
                        </a:lnSpc>
                        <a:spcAft>
                          <a:spcPts val="800"/>
                        </a:spcAft>
                      </a:pPr>
                      <a:r>
                        <a:rPr lang="ca-ES" sz="1000" b="0" dirty="0">
                          <a:effectLst/>
                        </a:rPr>
                        <a:t>CLUB PATINATGE STA.EULÀLIA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107469817"/>
                  </a:ext>
                </a:extLst>
              </a:tr>
              <a:tr h="198574">
                <a:tc>
                  <a:txBody>
                    <a:bodyPr/>
                    <a:lstStyle/>
                    <a:p>
                      <a:pPr algn="just">
                        <a:lnSpc>
                          <a:spcPct val="107000"/>
                        </a:lnSpc>
                        <a:spcAft>
                          <a:spcPts val="800"/>
                        </a:spcAft>
                      </a:pPr>
                      <a:r>
                        <a:rPr lang="ca-ES" sz="1000" b="0" dirty="0">
                          <a:effectLst/>
                        </a:rPr>
                        <a:t>ESCOLA DE DANSA TRACKDANCE</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13</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97779740"/>
                  </a:ext>
                </a:extLst>
              </a:tr>
              <a:tr h="198574">
                <a:tc>
                  <a:txBody>
                    <a:bodyPr/>
                    <a:lstStyle/>
                    <a:p>
                      <a:pPr algn="just">
                        <a:lnSpc>
                          <a:spcPct val="107000"/>
                        </a:lnSpc>
                        <a:spcAft>
                          <a:spcPts val="800"/>
                        </a:spcAft>
                      </a:pPr>
                      <a:r>
                        <a:rPr lang="ca-ES" sz="1000" b="0" dirty="0">
                          <a:effectLst/>
                        </a:rPr>
                        <a:t>ASSOCIACIÓ BÀSQUET RONÇANA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2</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763371899"/>
                  </a:ext>
                </a:extLst>
              </a:tr>
              <a:tr h="198574">
                <a:tc>
                  <a:txBody>
                    <a:bodyPr/>
                    <a:lstStyle/>
                    <a:p>
                      <a:pPr algn="just">
                        <a:lnSpc>
                          <a:spcPct val="107000"/>
                        </a:lnSpc>
                        <a:spcAft>
                          <a:spcPts val="800"/>
                        </a:spcAft>
                      </a:pPr>
                      <a:r>
                        <a:rPr lang="ca-ES" sz="1000" b="0" dirty="0">
                          <a:effectLst/>
                        </a:rPr>
                        <a:t>KARATE AFA SAGRERA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3</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74252102"/>
                  </a:ext>
                </a:extLst>
              </a:tr>
              <a:tr h="198574">
                <a:tc>
                  <a:txBody>
                    <a:bodyPr/>
                    <a:lstStyle/>
                    <a:p>
                      <a:pPr>
                        <a:lnSpc>
                          <a:spcPct val="107000"/>
                        </a:lnSpc>
                        <a:spcAft>
                          <a:spcPts val="800"/>
                        </a:spcAft>
                      </a:pPr>
                      <a:r>
                        <a:rPr lang="ca-ES" sz="1000" b="0" dirty="0">
                          <a:effectLst/>
                        </a:rPr>
                        <a:t>FIT TIME</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a:effectLst/>
                        </a:rPr>
                        <a:t>1</a:t>
                      </a:r>
                      <a:endParaRPr lang="ca-ES" sz="1100" b="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765644275"/>
                  </a:ext>
                </a:extLst>
              </a:tr>
              <a:tr h="198574">
                <a:tc>
                  <a:txBody>
                    <a:bodyPr/>
                    <a:lstStyle/>
                    <a:p>
                      <a:pPr algn="just">
                        <a:lnSpc>
                          <a:spcPct val="107000"/>
                        </a:lnSpc>
                        <a:spcAft>
                          <a:spcPts val="800"/>
                        </a:spcAft>
                      </a:pPr>
                      <a:r>
                        <a:rPr lang="ca-ES" sz="1000" b="0" dirty="0">
                          <a:effectLst/>
                        </a:rPr>
                        <a:t>FUTBOL PALAU</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2</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815745308"/>
                  </a:ext>
                </a:extLst>
              </a:tr>
              <a:tr h="198574">
                <a:tc>
                  <a:txBody>
                    <a:bodyPr/>
                    <a:lstStyle/>
                    <a:p>
                      <a:pPr algn="just">
                        <a:lnSpc>
                          <a:spcPct val="107000"/>
                        </a:lnSpc>
                        <a:spcAft>
                          <a:spcPts val="800"/>
                        </a:spcAft>
                      </a:pPr>
                      <a:r>
                        <a:rPr lang="ca-ES" sz="1000" b="0" dirty="0">
                          <a:effectLst/>
                        </a:rPr>
                        <a:t>KARATE LLIÇÀ D’AMUNT</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a:effectLst/>
                        </a:rPr>
                        <a:t>1</a:t>
                      </a:r>
                      <a:endParaRPr lang="ca-ES" sz="1100" b="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925595002"/>
                  </a:ext>
                </a:extLst>
              </a:tr>
              <a:tr h="198574">
                <a:tc>
                  <a:txBody>
                    <a:bodyPr/>
                    <a:lstStyle/>
                    <a:p>
                      <a:pPr algn="just">
                        <a:lnSpc>
                          <a:spcPct val="107000"/>
                        </a:lnSpc>
                        <a:spcAft>
                          <a:spcPts val="800"/>
                        </a:spcAft>
                      </a:pPr>
                      <a:r>
                        <a:rPr lang="ca-ES" sz="1000" b="0" dirty="0">
                          <a:effectLst/>
                        </a:rPr>
                        <a:t>EL GAT PENJAT</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118586028"/>
                  </a:ext>
                </a:extLst>
              </a:tr>
              <a:tr h="198574">
                <a:tc>
                  <a:txBody>
                    <a:bodyPr/>
                    <a:lstStyle/>
                    <a:p>
                      <a:pPr algn="just">
                        <a:lnSpc>
                          <a:spcPct val="107000"/>
                        </a:lnSpc>
                        <a:spcAft>
                          <a:spcPts val="800"/>
                        </a:spcAft>
                      </a:pPr>
                      <a:r>
                        <a:rPr lang="ca-ES" sz="1000" b="0" dirty="0">
                          <a:effectLst/>
                        </a:rPr>
                        <a:t>FUTBOL CARDEDEU</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a:effectLst/>
                        </a:rPr>
                        <a:t>1</a:t>
                      </a:r>
                      <a:endParaRPr lang="ca-ES" sz="1100" b="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201367392"/>
                  </a:ext>
                </a:extLst>
              </a:tr>
              <a:tr h="198574">
                <a:tc>
                  <a:txBody>
                    <a:bodyPr/>
                    <a:lstStyle/>
                    <a:p>
                      <a:pPr algn="just">
                        <a:lnSpc>
                          <a:spcPct val="107000"/>
                        </a:lnSpc>
                        <a:spcAft>
                          <a:spcPts val="800"/>
                        </a:spcAft>
                      </a:pPr>
                      <a:r>
                        <a:rPr lang="ca-ES" sz="1000" b="0" dirty="0">
                          <a:effectLst/>
                        </a:rPr>
                        <a:t>HIPICA CAN XICOTA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860736270"/>
                  </a:ext>
                </a:extLst>
              </a:tr>
              <a:tr h="198574">
                <a:tc>
                  <a:txBody>
                    <a:bodyPr/>
                    <a:lstStyle/>
                    <a:p>
                      <a:pPr algn="just">
                        <a:lnSpc>
                          <a:spcPct val="107000"/>
                        </a:lnSpc>
                        <a:spcAft>
                          <a:spcPts val="800"/>
                        </a:spcAft>
                      </a:pPr>
                      <a:r>
                        <a:rPr lang="ca-ES" sz="1000" b="0" dirty="0">
                          <a:effectLst/>
                        </a:rPr>
                        <a:t>CLUB HANDBOL LA GARRIGA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a:effectLst/>
                        </a:rPr>
                        <a:t>1</a:t>
                      </a:r>
                      <a:endParaRPr lang="ca-ES" sz="1100" b="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17468687"/>
                  </a:ext>
                </a:extLst>
              </a:tr>
              <a:tr h="198574">
                <a:tc>
                  <a:txBody>
                    <a:bodyPr/>
                    <a:lstStyle/>
                    <a:p>
                      <a:pPr algn="just">
                        <a:lnSpc>
                          <a:spcPct val="107000"/>
                        </a:lnSpc>
                        <a:spcAft>
                          <a:spcPts val="800"/>
                        </a:spcAft>
                      </a:pPr>
                      <a:r>
                        <a:rPr lang="ca-ES" sz="1000" b="0" dirty="0">
                          <a:effectLst/>
                        </a:rPr>
                        <a:t>VOLEIBALL AMETLLA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530493630"/>
                  </a:ext>
                </a:extLst>
              </a:tr>
              <a:tr h="198574">
                <a:tc>
                  <a:txBody>
                    <a:bodyPr/>
                    <a:lstStyle/>
                    <a:p>
                      <a:pPr algn="just">
                        <a:lnSpc>
                          <a:spcPct val="107000"/>
                        </a:lnSpc>
                        <a:spcAft>
                          <a:spcPts val="800"/>
                        </a:spcAft>
                      </a:pPr>
                      <a:r>
                        <a:rPr lang="ca-ES" sz="1000" b="0" dirty="0">
                          <a:effectLst/>
                        </a:rPr>
                        <a:t>VOLEIBALL GRANOLLERS</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618847632"/>
                  </a:ext>
                </a:extLst>
              </a:tr>
              <a:tr h="198574">
                <a:tc>
                  <a:txBody>
                    <a:bodyPr/>
                    <a:lstStyle/>
                    <a:p>
                      <a:pPr algn="just">
                        <a:lnSpc>
                          <a:spcPct val="107000"/>
                        </a:lnSpc>
                        <a:spcAft>
                          <a:spcPts val="800"/>
                        </a:spcAft>
                      </a:pPr>
                      <a:r>
                        <a:rPr lang="ca-ES" sz="1000" b="0" dirty="0">
                          <a:effectLst/>
                        </a:rPr>
                        <a:t>CENTRE EXCURSIONISTA CATALUNYA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2</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658531265"/>
                  </a:ext>
                </a:extLst>
              </a:tr>
              <a:tr h="198574">
                <a:tc>
                  <a:txBody>
                    <a:bodyPr/>
                    <a:lstStyle/>
                    <a:p>
                      <a:pPr algn="just">
                        <a:lnSpc>
                          <a:spcPct val="107000"/>
                        </a:lnSpc>
                        <a:spcAft>
                          <a:spcPts val="800"/>
                        </a:spcAft>
                      </a:pPr>
                      <a:r>
                        <a:rPr lang="ca-ES" sz="1000" b="0" dirty="0">
                          <a:effectLst/>
                        </a:rPr>
                        <a:t>HOQUEI BIGUES</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333323637"/>
                  </a:ext>
                </a:extLst>
              </a:tr>
              <a:tr h="198574">
                <a:tc>
                  <a:txBody>
                    <a:bodyPr/>
                    <a:lstStyle/>
                    <a:p>
                      <a:pPr algn="just">
                        <a:lnSpc>
                          <a:spcPct val="107000"/>
                        </a:lnSpc>
                        <a:spcAft>
                          <a:spcPts val="800"/>
                        </a:spcAft>
                      </a:pPr>
                      <a:r>
                        <a:rPr lang="ca-ES" sz="1000" b="0" dirty="0">
                          <a:effectLst/>
                        </a:rPr>
                        <a:t>CLUB PATINATGE ARTISTIC RONÇANA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3</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657836189"/>
                  </a:ext>
                </a:extLst>
              </a:tr>
              <a:tr h="198574">
                <a:tc>
                  <a:txBody>
                    <a:bodyPr/>
                    <a:lstStyle/>
                    <a:p>
                      <a:pPr algn="just">
                        <a:lnSpc>
                          <a:spcPct val="107000"/>
                        </a:lnSpc>
                        <a:spcAft>
                          <a:spcPts val="800"/>
                        </a:spcAft>
                      </a:pPr>
                      <a:r>
                        <a:rPr lang="ca-ES" sz="1000" b="0" dirty="0">
                          <a:effectLst/>
                        </a:rPr>
                        <a:t>CLUB TENNIS BELULLA</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2</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129471367"/>
                  </a:ext>
                </a:extLst>
              </a:tr>
              <a:tr h="198574">
                <a:tc>
                  <a:txBody>
                    <a:bodyPr/>
                    <a:lstStyle/>
                    <a:p>
                      <a:pPr algn="just">
                        <a:lnSpc>
                          <a:spcPct val="107000"/>
                        </a:lnSpc>
                        <a:spcAft>
                          <a:spcPts val="800"/>
                        </a:spcAft>
                      </a:pPr>
                      <a:r>
                        <a:rPr lang="ca-ES" sz="1000" b="0" dirty="0">
                          <a:effectLst/>
                        </a:rPr>
                        <a:t>MULTIESPORT JARDI</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800"/>
                        </a:spcAft>
                      </a:pPr>
                      <a:r>
                        <a:rPr lang="ca-ES" sz="1000" b="0" dirty="0">
                          <a:effectLst/>
                        </a:rPr>
                        <a:t>1</a:t>
                      </a:r>
                      <a:endParaRPr lang="ca-E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022304535"/>
                  </a:ext>
                </a:extLst>
              </a:tr>
            </a:tbl>
          </a:graphicData>
        </a:graphic>
      </p:graphicFrame>
      <p:graphicFrame>
        <p:nvGraphicFramePr>
          <p:cNvPr id="3" name="3 Gráfico">
            <a:extLst>
              <a:ext uri="{FF2B5EF4-FFF2-40B4-BE49-F238E27FC236}">
                <a16:creationId xmlns:a16="http://schemas.microsoft.com/office/drawing/2014/main" id="{A8070D8A-1B58-1463-4B1E-473615E51B22}"/>
              </a:ext>
            </a:extLst>
          </p:cNvPr>
          <p:cNvGraphicFramePr/>
          <p:nvPr>
            <p:extLst>
              <p:ext uri="{D42A27DB-BD31-4B8C-83A1-F6EECF244321}">
                <p14:modId xmlns:p14="http://schemas.microsoft.com/office/powerpoint/2010/main" val="2856783859"/>
              </p:ext>
            </p:extLst>
          </p:nvPr>
        </p:nvGraphicFramePr>
        <p:xfrm>
          <a:off x="6010874" y="1405718"/>
          <a:ext cx="5543816" cy="43399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35735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4 Marcador de contenido"/>
          <p:cNvGraphicFramePr>
            <a:graphicFrameLocks/>
          </p:cNvGraphicFramePr>
          <p:nvPr>
            <p:extLst>
              <p:ext uri="{D42A27DB-BD31-4B8C-83A1-F6EECF244321}">
                <p14:modId xmlns:p14="http://schemas.microsoft.com/office/powerpoint/2010/main" val="2166225519"/>
              </p:ext>
            </p:extLst>
          </p:nvPr>
        </p:nvGraphicFramePr>
        <p:xfrm>
          <a:off x="2246050" y="1482570"/>
          <a:ext cx="6120284" cy="2894122"/>
        </p:xfrm>
        <a:graphic>
          <a:graphicData uri="http://schemas.openxmlformats.org/drawingml/2006/table">
            <a:tbl>
              <a:tblPr firstRow="1" bandRow="1">
                <a:tableStyleId>{8A107856-5554-42FB-B03E-39F5DBC370BA}</a:tableStyleId>
              </a:tblPr>
              <a:tblGrid>
                <a:gridCol w="4724966">
                  <a:extLst>
                    <a:ext uri="{9D8B030D-6E8A-4147-A177-3AD203B41FA5}">
                      <a16:colId xmlns:a16="http://schemas.microsoft.com/office/drawing/2014/main" val="20000"/>
                    </a:ext>
                  </a:extLst>
                </a:gridCol>
                <a:gridCol w="1395318">
                  <a:extLst>
                    <a:ext uri="{9D8B030D-6E8A-4147-A177-3AD203B41FA5}">
                      <a16:colId xmlns:a16="http://schemas.microsoft.com/office/drawing/2014/main" val="20001"/>
                    </a:ext>
                  </a:extLst>
                </a:gridCol>
              </a:tblGrid>
              <a:tr h="499219">
                <a:tc>
                  <a:txBody>
                    <a:bodyPr/>
                    <a:lstStyle/>
                    <a:p>
                      <a:pPr algn="l"/>
                      <a:r>
                        <a:rPr lang="ca-ES" noProof="0" dirty="0">
                          <a:solidFill>
                            <a:schemeClr val="bg1"/>
                          </a:solidFill>
                        </a:rPr>
                        <a:t>  Total tràmits altres administracions</a:t>
                      </a:r>
                    </a:p>
                  </a:txBody>
                  <a:tcPr anchor="ctr">
                    <a:solidFill>
                      <a:srgbClr val="FF6600"/>
                    </a:solidFill>
                  </a:tcPr>
                </a:tc>
                <a:tc>
                  <a:txBody>
                    <a:bodyPr/>
                    <a:lstStyle/>
                    <a:p>
                      <a:pPr algn="ctr"/>
                      <a:r>
                        <a:rPr lang="ca-ES" noProof="0" dirty="0">
                          <a:solidFill>
                            <a:schemeClr val="bg1"/>
                          </a:solidFill>
                        </a:rPr>
                        <a:t>356</a:t>
                      </a:r>
                    </a:p>
                  </a:txBody>
                  <a:tcPr anchor="ctr">
                    <a:solidFill>
                      <a:srgbClr val="FF6600"/>
                    </a:solidFill>
                  </a:tcPr>
                </a:tc>
                <a:extLst>
                  <a:ext uri="{0D108BD9-81ED-4DB2-BD59-A6C34878D82A}">
                    <a16:rowId xmlns:a16="http://schemas.microsoft.com/office/drawing/2014/main" val="10000"/>
                  </a:ext>
                </a:extLst>
              </a:tr>
              <a:tr h="418635">
                <a:tc>
                  <a:txBody>
                    <a:bodyPr/>
                    <a:lstStyle/>
                    <a:p>
                      <a:r>
                        <a:rPr lang="ca-ES" noProof="0" dirty="0"/>
                        <a:t>Reconeixement Discapacitat</a:t>
                      </a:r>
                    </a:p>
                  </a:txBody>
                  <a:tcPr/>
                </a:tc>
                <a:tc>
                  <a:txBody>
                    <a:bodyPr/>
                    <a:lstStyle/>
                    <a:p>
                      <a:pPr algn="ctr"/>
                      <a:r>
                        <a:rPr lang="ca-ES" noProof="0" dirty="0"/>
                        <a:t>71</a:t>
                      </a:r>
                    </a:p>
                  </a:txBody>
                  <a:tcPr/>
                </a:tc>
                <a:extLst>
                  <a:ext uri="{0D108BD9-81ED-4DB2-BD59-A6C34878D82A}">
                    <a16:rowId xmlns:a16="http://schemas.microsoft.com/office/drawing/2014/main" val="10001"/>
                  </a:ext>
                </a:extLst>
              </a:tr>
              <a:tr h="3959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a-ES" sz="1800" u="none" strike="noStrike" kern="1200" cap="none" spc="0" normalizeH="0" baseline="0" noProof="0" dirty="0">
                          <a:ln>
                            <a:noFill/>
                          </a:ln>
                          <a:effectLst/>
                          <a:uLnTx/>
                          <a:uFillTx/>
                        </a:rPr>
                        <a:t>Revisió Discapacitat</a:t>
                      </a:r>
                      <a:endParaRPr kumimoji="0" lang="ca-ES" sz="1800" b="0"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algn="ctr"/>
                      <a:r>
                        <a:rPr lang="ca-ES" noProof="0" dirty="0"/>
                        <a:t>29</a:t>
                      </a:r>
                    </a:p>
                  </a:txBody>
                  <a:tcPr/>
                </a:tc>
                <a:extLst>
                  <a:ext uri="{0D108BD9-81ED-4DB2-BD59-A6C34878D82A}">
                    <a16:rowId xmlns:a16="http://schemas.microsoft.com/office/drawing/2014/main" val="10002"/>
                  </a:ext>
                </a:extLst>
              </a:tr>
              <a:tr h="395916">
                <a:tc>
                  <a:txBody>
                    <a:bodyPr/>
                    <a:lstStyle/>
                    <a:p>
                      <a:r>
                        <a:rPr lang="ca-ES" noProof="0" dirty="0"/>
                        <a:t>Targeta aparcament Discapacitat</a:t>
                      </a:r>
                    </a:p>
                  </a:txBody>
                  <a:tcPr/>
                </a:tc>
                <a:tc>
                  <a:txBody>
                    <a:bodyPr/>
                    <a:lstStyle/>
                    <a:p>
                      <a:pPr algn="ctr"/>
                      <a:r>
                        <a:rPr lang="ca-ES" noProof="0" dirty="0"/>
                        <a:t>46</a:t>
                      </a:r>
                    </a:p>
                  </a:txBody>
                  <a:tcPr/>
                </a:tc>
                <a:extLst>
                  <a:ext uri="{0D108BD9-81ED-4DB2-BD59-A6C34878D82A}">
                    <a16:rowId xmlns:a16="http://schemas.microsoft.com/office/drawing/2014/main" val="10004"/>
                  </a:ext>
                </a:extLst>
              </a:tr>
              <a:tr h="394812">
                <a:tc>
                  <a:txBody>
                    <a:bodyPr/>
                    <a:lstStyle/>
                    <a:p>
                      <a:r>
                        <a:rPr lang="ca-ES" noProof="0" dirty="0"/>
                        <a:t>Targeta acreditativa discapacitat</a:t>
                      </a:r>
                    </a:p>
                  </a:txBody>
                  <a:tcPr/>
                </a:tc>
                <a:tc>
                  <a:txBody>
                    <a:bodyPr/>
                    <a:lstStyle/>
                    <a:p>
                      <a:pPr algn="ctr"/>
                      <a:r>
                        <a:rPr lang="ca-ES" noProof="0" dirty="0"/>
                        <a:t>2</a:t>
                      </a:r>
                    </a:p>
                  </a:txBody>
                  <a:tcPr/>
                </a:tc>
                <a:extLst>
                  <a:ext uri="{0D108BD9-81ED-4DB2-BD59-A6C34878D82A}">
                    <a16:rowId xmlns:a16="http://schemas.microsoft.com/office/drawing/2014/main" val="10005"/>
                  </a:ext>
                </a:extLst>
              </a:tr>
              <a:tr h="394812">
                <a:tc>
                  <a:txBody>
                    <a:bodyPr/>
                    <a:lstStyle/>
                    <a:p>
                      <a:r>
                        <a:rPr lang="ca-ES" noProof="0" dirty="0"/>
                        <a:t>Sol·licituds a Habitatge</a:t>
                      </a:r>
                    </a:p>
                  </a:txBody>
                  <a:tcPr/>
                </a:tc>
                <a:tc>
                  <a:txBody>
                    <a:bodyPr/>
                    <a:lstStyle/>
                    <a:p>
                      <a:pPr algn="ctr"/>
                      <a:r>
                        <a:rPr lang="ca-ES" noProof="0" dirty="0"/>
                        <a:t>6</a:t>
                      </a:r>
                    </a:p>
                  </a:txBody>
                  <a:tcPr/>
                </a:tc>
                <a:extLst>
                  <a:ext uri="{0D108BD9-81ED-4DB2-BD59-A6C34878D82A}">
                    <a16:rowId xmlns:a16="http://schemas.microsoft.com/office/drawing/2014/main" val="10006"/>
                  </a:ext>
                </a:extLst>
              </a:tr>
              <a:tr h="394812">
                <a:tc>
                  <a:txBody>
                    <a:bodyPr/>
                    <a:lstStyle/>
                    <a:p>
                      <a:r>
                        <a:rPr lang="ca-ES" noProof="0" dirty="0"/>
                        <a:t>Enviament documentació requerida</a:t>
                      </a:r>
                    </a:p>
                  </a:txBody>
                  <a:tcPr/>
                </a:tc>
                <a:tc>
                  <a:txBody>
                    <a:bodyPr/>
                    <a:lstStyle/>
                    <a:p>
                      <a:pPr algn="ctr"/>
                      <a:r>
                        <a:rPr lang="ca-ES" noProof="0" dirty="0"/>
                        <a:t>18</a:t>
                      </a:r>
                    </a:p>
                  </a:txBody>
                  <a:tcPr/>
                </a:tc>
                <a:extLst>
                  <a:ext uri="{0D108BD9-81ED-4DB2-BD59-A6C34878D82A}">
                    <a16:rowId xmlns:a16="http://schemas.microsoft.com/office/drawing/2014/main" val="119375996"/>
                  </a:ext>
                </a:extLst>
              </a:tr>
            </a:tbl>
          </a:graphicData>
        </a:graphic>
      </p:graphicFrame>
      <p:sp>
        <p:nvSpPr>
          <p:cNvPr id="3" name="Títol 1"/>
          <p:cNvSpPr txBox="1">
            <a:spLocks/>
          </p:cNvSpPr>
          <p:nvPr/>
        </p:nvSpPr>
        <p:spPr>
          <a:xfrm>
            <a:off x="614148" y="465267"/>
            <a:ext cx="10727141" cy="872213"/>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SOL·LICITUDS  TRAMITADES 2023</a:t>
            </a:r>
          </a:p>
        </p:txBody>
      </p:sp>
      <p:graphicFrame>
        <p:nvGraphicFramePr>
          <p:cNvPr id="4" name="4 Marcador de contenido"/>
          <p:cNvGraphicFramePr>
            <a:graphicFrameLocks/>
          </p:cNvGraphicFramePr>
          <p:nvPr>
            <p:extLst>
              <p:ext uri="{D42A27DB-BD31-4B8C-83A1-F6EECF244321}">
                <p14:modId xmlns:p14="http://schemas.microsoft.com/office/powerpoint/2010/main" val="1019117901"/>
              </p:ext>
            </p:extLst>
          </p:nvPr>
        </p:nvGraphicFramePr>
        <p:xfrm>
          <a:off x="2237173" y="4376692"/>
          <a:ext cx="6129161" cy="1828800"/>
        </p:xfrm>
        <a:graphic>
          <a:graphicData uri="http://schemas.openxmlformats.org/drawingml/2006/table">
            <a:tbl>
              <a:tblPr firstRow="1" bandRow="1">
                <a:tableStyleId>{8A107856-5554-42FB-B03E-39F5DBC370BA}</a:tableStyleId>
              </a:tblPr>
              <a:tblGrid>
                <a:gridCol w="4731331">
                  <a:extLst>
                    <a:ext uri="{9D8B030D-6E8A-4147-A177-3AD203B41FA5}">
                      <a16:colId xmlns:a16="http://schemas.microsoft.com/office/drawing/2014/main" val="20000"/>
                    </a:ext>
                  </a:extLst>
                </a:gridCol>
                <a:gridCol w="1397830">
                  <a:extLst>
                    <a:ext uri="{9D8B030D-6E8A-4147-A177-3AD203B41FA5}">
                      <a16:colId xmlns:a16="http://schemas.microsoft.com/office/drawing/2014/main" val="20001"/>
                    </a:ext>
                  </a:extLst>
                </a:gridCol>
              </a:tblGrid>
              <a:tr h="233791">
                <a:tc>
                  <a:txBody>
                    <a:bodyPr/>
                    <a:lstStyle/>
                    <a:p>
                      <a:pPr marL="0" algn="l" defTabSz="457200" rtl="0" eaLnBrk="1" latinLnBrk="0" hangingPunct="1"/>
                      <a:r>
                        <a:rPr lang="ca-ES" sz="1800" b="0" kern="1200" noProof="0" dirty="0">
                          <a:solidFill>
                            <a:schemeClr val="dk1"/>
                          </a:solidFill>
                        </a:rPr>
                        <a:t>Reconeixement  Dependència</a:t>
                      </a:r>
                      <a:endParaRPr lang="ca-ES" sz="1800" b="0" kern="1200" noProof="0" dirty="0">
                        <a:solidFill>
                          <a:schemeClr val="dk1"/>
                        </a:solidFill>
                        <a:latin typeface="+mn-lt"/>
                        <a:ea typeface="+mn-ea"/>
                        <a:cs typeface="+mn-cs"/>
                      </a:endParaRPr>
                    </a:p>
                  </a:txBody>
                  <a:tcPr/>
                </a:tc>
                <a:tc>
                  <a:txBody>
                    <a:bodyPr/>
                    <a:lstStyle/>
                    <a:p>
                      <a:pPr marL="0" algn="l" defTabSz="457200" rtl="0" eaLnBrk="1" latinLnBrk="0" hangingPunct="1"/>
                      <a:r>
                        <a:rPr lang="ca-ES" sz="1800" b="0" kern="1200" noProof="0" dirty="0">
                          <a:solidFill>
                            <a:schemeClr val="dk1"/>
                          </a:solidFill>
                        </a:rPr>
                        <a:t>       66</a:t>
                      </a:r>
                      <a:endParaRPr lang="ca-ES" sz="1800" b="0" kern="1200" noProof="0" dirty="0">
                        <a:solidFill>
                          <a:schemeClr val="dk1"/>
                        </a:solidFill>
                        <a:latin typeface="+mn-lt"/>
                        <a:ea typeface="+mn-ea"/>
                        <a:cs typeface="+mn-cs"/>
                      </a:endParaRPr>
                    </a:p>
                  </a:txBody>
                  <a:tcPr/>
                </a:tc>
                <a:extLst>
                  <a:ext uri="{0D108BD9-81ED-4DB2-BD59-A6C34878D82A}">
                    <a16:rowId xmlns:a16="http://schemas.microsoft.com/office/drawing/2014/main" val="10001"/>
                  </a:ext>
                </a:extLst>
              </a:tr>
              <a:tr h="233791">
                <a:tc>
                  <a:txBody>
                    <a:bodyPr/>
                    <a:lstStyle/>
                    <a:p>
                      <a:r>
                        <a:rPr lang="ca-ES" noProof="0" dirty="0"/>
                        <a:t>Revisió Dependència</a:t>
                      </a:r>
                    </a:p>
                  </a:txBody>
                  <a:tcPr/>
                </a:tc>
                <a:tc>
                  <a:txBody>
                    <a:bodyPr/>
                    <a:lstStyle/>
                    <a:p>
                      <a:pPr algn="ctr"/>
                      <a:r>
                        <a:rPr lang="ca-ES" noProof="0" dirty="0"/>
                        <a:t>51</a:t>
                      </a:r>
                    </a:p>
                  </a:txBody>
                  <a:tcPr/>
                </a:tc>
                <a:extLst>
                  <a:ext uri="{0D108BD9-81ED-4DB2-BD59-A6C34878D82A}">
                    <a16:rowId xmlns:a16="http://schemas.microsoft.com/office/drawing/2014/main" val="1815231953"/>
                  </a:ext>
                </a:extLst>
              </a:tr>
              <a:tr h="233791">
                <a:tc>
                  <a:txBody>
                    <a:bodyPr/>
                    <a:lstStyle/>
                    <a:p>
                      <a:r>
                        <a:rPr lang="ca-ES" noProof="0" dirty="0"/>
                        <a:t>Comunicació</a:t>
                      </a:r>
                      <a:r>
                        <a:rPr lang="ca-ES" baseline="0" noProof="0" dirty="0"/>
                        <a:t> </a:t>
                      </a:r>
                      <a:r>
                        <a:rPr lang="ca-ES" baseline="0" noProof="0" dirty="0" err="1"/>
                        <a:t>modif</a:t>
                      </a:r>
                      <a:r>
                        <a:rPr lang="ca-ES" baseline="0" noProof="0" dirty="0"/>
                        <a:t>. dades Dependència</a:t>
                      </a:r>
                      <a:endParaRPr lang="ca-ES" noProof="0" dirty="0"/>
                    </a:p>
                  </a:txBody>
                  <a:tcPr/>
                </a:tc>
                <a:tc>
                  <a:txBody>
                    <a:bodyPr/>
                    <a:lstStyle/>
                    <a:p>
                      <a:pPr algn="ctr"/>
                      <a:r>
                        <a:rPr lang="ca-ES" noProof="0" dirty="0"/>
                        <a:t>39</a:t>
                      </a:r>
                    </a:p>
                  </a:txBody>
                  <a:tcPr/>
                </a:tc>
                <a:extLst>
                  <a:ext uri="{0D108BD9-81ED-4DB2-BD59-A6C34878D82A}">
                    <a16:rowId xmlns:a16="http://schemas.microsoft.com/office/drawing/2014/main" val="10002"/>
                  </a:ext>
                </a:extLst>
              </a:tr>
              <a:tr h="233791">
                <a:tc>
                  <a:txBody>
                    <a:bodyPr/>
                    <a:lstStyle/>
                    <a:p>
                      <a:r>
                        <a:rPr lang="ca-ES" noProof="0" dirty="0" err="1"/>
                        <a:t>Imserso</a:t>
                      </a:r>
                      <a:endParaRPr lang="ca-ES" noProof="0" dirty="0"/>
                    </a:p>
                  </a:txBody>
                  <a:tcPr/>
                </a:tc>
                <a:tc>
                  <a:txBody>
                    <a:bodyPr/>
                    <a:lstStyle/>
                    <a:p>
                      <a:pPr algn="ctr"/>
                      <a:r>
                        <a:rPr lang="ca-ES" dirty="0"/>
                        <a:t>3</a:t>
                      </a:r>
                    </a:p>
                  </a:txBody>
                  <a:tcPr/>
                </a:tc>
                <a:extLst>
                  <a:ext uri="{0D108BD9-81ED-4DB2-BD59-A6C34878D82A}">
                    <a16:rowId xmlns:a16="http://schemas.microsoft.com/office/drawing/2014/main" val="10003"/>
                  </a:ext>
                </a:extLst>
              </a:tr>
              <a:tr h="2337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noProof="0" dirty="0"/>
                        <a:t>Altres tràmits</a:t>
                      </a:r>
                    </a:p>
                  </a:txBody>
                  <a:tcPr/>
                </a:tc>
                <a:tc>
                  <a:txBody>
                    <a:bodyPr/>
                    <a:lstStyle/>
                    <a:p>
                      <a:pPr algn="ctr"/>
                      <a:r>
                        <a:rPr lang="ca-ES" dirty="0"/>
                        <a:t>25</a:t>
                      </a:r>
                    </a:p>
                  </a:txBody>
                  <a:tcPr/>
                </a:tc>
                <a:extLst>
                  <a:ext uri="{0D108BD9-81ED-4DB2-BD59-A6C34878D82A}">
                    <a16:rowId xmlns:a16="http://schemas.microsoft.com/office/drawing/2014/main" val="2766853561"/>
                  </a:ext>
                </a:extLst>
              </a:tr>
            </a:tbl>
          </a:graphicData>
        </a:graphic>
      </p:graphicFrame>
    </p:spTree>
    <p:extLst>
      <p:ext uri="{BB962C8B-B14F-4D97-AF65-F5344CB8AC3E}">
        <p14:creationId xmlns:p14="http://schemas.microsoft.com/office/powerpoint/2010/main" val="3238484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77237" y="456461"/>
            <a:ext cx="10906763" cy="1008692"/>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PROJECTE SOCIOEDUCATIU ESPAI RAJOLER 2023</a:t>
            </a:r>
          </a:p>
        </p:txBody>
      </p:sp>
      <p:graphicFrame>
        <p:nvGraphicFramePr>
          <p:cNvPr id="3" name="2 Tabla"/>
          <p:cNvGraphicFramePr>
            <a:graphicFrameLocks noGrp="1"/>
          </p:cNvGraphicFramePr>
          <p:nvPr>
            <p:extLst>
              <p:ext uri="{D42A27DB-BD31-4B8C-83A1-F6EECF244321}">
                <p14:modId xmlns:p14="http://schemas.microsoft.com/office/powerpoint/2010/main" val="3923870435"/>
              </p:ext>
            </p:extLst>
          </p:nvPr>
        </p:nvGraphicFramePr>
        <p:xfrm>
          <a:off x="777237" y="2240833"/>
          <a:ext cx="4944251" cy="2365830"/>
        </p:xfrm>
        <a:graphic>
          <a:graphicData uri="http://schemas.openxmlformats.org/drawingml/2006/table">
            <a:tbl>
              <a:tblPr firstRow="1" bandRow="1">
                <a:tableStyleId>{21E4AEA4-8DFA-4A89-87EB-49C32662AFE0}</a:tableStyleId>
              </a:tblPr>
              <a:tblGrid>
                <a:gridCol w="2281611">
                  <a:extLst>
                    <a:ext uri="{9D8B030D-6E8A-4147-A177-3AD203B41FA5}">
                      <a16:colId xmlns:a16="http://schemas.microsoft.com/office/drawing/2014/main" val="20000"/>
                    </a:ext>
                  </a:extLst>
                </a:gridCol>
                <a:gridCol w="1450679">
                  <a:extLst>
                    <a:ext uri="{9D8B030D-6E8A-4147-A177-3AD203B41FA5}">
                      <a16:colId xmlns:a16="http://schemas.microsoft.com/office/drawing/2014/main" val="20001"/>
                    </a:ext>
                  </a:extLst>
                </a:gridCol>
                <a:gridCol w="1211961">
                  <a:extLst>
                    <a:ext uri="{9D8B030D-6E8A-4147-A177-3AD203B41FA5}">
                      <a16:colId xmlns:a16="http://schemas.microsoft.com/office/drawing/2014/main" val="20002"/>
                    </a:ext>
                  </a:extLst>
                </a:gridCol>
              </a:tblGrid>
              <a:tr h="543207">
                <a:tc>
                  <a:txBody>
                    <a:bodyPr/>
                    <a:lstStyle/>
                    <a:p>
                      <a:r>
                        <a:rPr lang="es-ES" dirty="0"/>
                        <a:t>EDAT</a:t>
                      </a:r>
                      <a:endParaRPr lang="ca-ES" dirty="0"/>
                    </a:p>
                  </a:txBody>
                  <a:tcPr anchor="ctr"/>
                </a:tc>
                <a:tc>
                  <a:txBody>
                    <a:bodyPr/>
                    <a:lstStyle/>
                    <a:p>
                      <a:pPr algn="ctr"/>
                      <a:r>
                        <a:rPr lang="es-ES" sz="1600" dirty="0"/>
                        <a:t>HOMES</a:t>
                      </a:r>
                      <a:endParaRPr lang="ca-ES" dirty="0"/>
                    </a:p>
                  </a:txBody>
                  <a:tcPr anchor="ctr"/>
                </a:tc>
                <a:tc>
                  <a:txBody>
                    <a:bodyPr/>
                    <a:lstStyle/>
                    <a:p>
                      <a:pPr algn="ctr"/>
                      <a:r>
                        <a:rPr lang="es-ES" sz="1600" dirty="0"/>
                        <a:t>DONES</a:t>
                      </a:r>
                      <a:endParaRPr lang="ca-ES" sz="1600" dirty="0"/>
                    </a:p>
                  </a:txBody>
                  <a:tcPr anchor="ctr"/>
                </a:tc>
                <a:extLst>
                  <a:ext uri="{0D108BD9-81ED-4DB2-BD59-A6C34878D82A}">
                    <a16:rowId xmlns:a16="http://schemas.microsoft.com/office/drawing/2014/main" val="10000"/>
                  </a:ext>
                </a:extLst>
              </a:tr>
              <a:tr h="432734">
                <a:tc>
                  <a:txBody>
                    <a:bodyPr/>
                    <a:lstStyle/>
                    <a:p>
                      <a:r>
                        <a:rPr lang="ca-ES" noProof="0" dirty="0"/>
                        <a:t>De</a:t>
                      </a:r>
                      <a:r>
                        <a:rPr lang="ca-ES" baseline="0" noProof="0" dirty="0"/>
                        <a:t> 4 a 9 anys</a:t>
                      </a:r>
                      <a:endParaRPr lang="ca-ES" noProof="0" dirty="0"/>
                    </a:p>
                  </a:txBody>
                  <a:tcPr anchor="ctr"/>
                </a:tc>
                <a:tc>
                  <a:txBody>
                    <a:bodyPr/>
                    <a:lstStyle/>
                    <a:p>
                      <a:pPr algn="ctr"/>
                      <a:r>
                        <a:rPr lang="ca-ES" dirty="0"/>
                        <a:t>2</a:t>
                      </a:r>
                    </a:p>
                  </a:txBody>
                  <a:tcPr anchor="ctr"/>
                </a:tc>
                <a:tc>
                  <a:txBody>
                    <a:bodyPr/>
                    <a:lstStyle/>
                    <a:p>
                      <a:pPr algn="ctr"/>
                      <a:r>
                        <a:rPr lang="ca-ES" dirty="0"/>
                        <a:t>3</a:t>
                      </a:r>
                    </a:p>
                  </a:txBody>
                  <a:tcPr anchor="ctr"/>
                </a:tc>
                <a:extLst>
                  <a:ext uri="{0D108BD9-81ED-4DB2-BD59-A6C34878D82A}">
                    <a16:rowId xmlns:a16="http://schemas.microsoft.com/office/drawing/2014/main" val="10001"/>
                  </a:ext>
                </a:extLst>
              </a:tr>
              <a:tr h="5244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noProof="0" dirty="0"/>
                        <a:t>De</a:t>
                      </a:r>
                      <a:r>
                        <a:rPr lang="ca-ES" baseline="0" noProof="0" dirty="0"/>
                        <a:t> 10 a 12 anys</a:t>
                      </a:r>
                      <a:endParaRPr lang="ca-ES" noProof="0" dirty="0"/>
                    </a:p>
                  </a:txBody>
                  <a:tcPr anchor="ctr"/>
                </a:tc>
                <a:tc>
                  <a:txBody>
                    <a:bodyPr/>
                    <a:lstStyle/>
                    <a:p>
                      <a:pPr algn="ctr"/>
                      <a:r>
                        <a:rPr lang="ca-ES" dirty="0"/>
                        <a:t>5</a:t>
                      </a:r>
                    </a:p>
                  </a:txBody>
                  <a:tcPr anchor="ctr"/>
                </a:tc>
                <a:tc>
                  <a:txBody>
                    <a:bodyPr/>
                    <a:lstStyle/>
                    <a:p>
                      <a:pPr algn="ctr"/>
                      <a:r>
                        <a:rPr lang="ca-ES" dirty="0"/>
                        <a:t>3</a:t>
                      </a:r>
                    </a:p>
                  </a:txBody>
                  <a:tcPr anchor="ctr"/>
                </a:tc>
                <a:extLst>
                  <a:ext uri="{0D108BD9-81ED-4DB2-BD59-A6C34878D82A}">
                    <a16:rowId xmlns:a16="http://schemas.microsoft.com/office/drawing/2014/main" val="10002"/>
                  </a:ext>
                </a:extLst>
              </a:tr>
              <a:tr h="432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noProof="0" dirty="0"/>
                        <a:t>De</a:t>
                      </a:r>
                      <a:r>
                        <a:rPr lang="ca-ES" baseline="0" noProof="0" dirty="0"/>
                        <a:t> 13 a 16 anys</a:t>
                      </a:r>
                      <a:endParaRPr lang="ca-ES" noProof="0" dirty="0"/>
                    </a:p>
                  </a:txBody>
                  <a:tcPr anchor="ctr"/>
                </a:tc>
                <a:tc>
                  <a:txBody>
                    <a:bodyPr/>
                    <a:lstStyle/>
                    <a:p>
                      <a:pPr algn="ctr"/>
                      <a:r>
                        <a:rPr lang="ca-ES" dirty="0"/>
                        <a:t>5</a:t>
                      </a:r>
                    </a:p>
                  </a:txBody>
                  <a:tcPr anchor="ctr"/>
                </a:tc>
                <a:tc>
                  <a:txBody>
                    <a:bodyPr/>
                    <a:lstStyle/>
                    <a:p>
                      <a:pPr algn="ctr"/>
                      <a:r>
                        <a:rPr lang="ca-ES" dirty="0"/>
                        <a:t>1</a:t>
                      </a:r>
                    </a:p>
                  </a:txBody>
                  <a:tcPr anchor="ctr"/>
                </a:tc>
                <a:extLst>
                  <a:ext uri="{0D108BD9-81ED-4DB2-BD59-A6C34878D82A}">
                    <a16:rowId xmlns:a16="http://schemas.microsoft.com/office/drawing/2014/main" val="10003"/>
                  </a:ext>
                </a:extLst>
              </a:tr>
              <a:tr h="432734">
                <a:tc>
                  <a:txBody>
                    <a:bodyPr/>
                    <a:lstStyle/>
                    <a:p>
                      <a:r>
                        <a:rPr lang="es-ES" dirty="0"/>
                        <a:t>TOTAL</a:t>
                      </a:r>
                      <a:r>
                        <a:rPr lang="es-ES" baseline="0" dirty="0"/>
                        <a:t> </a:t>
                      </a:r>
                      <a:endParaRPr lang="ca-ES" b="1" dirty="0"/>
                    </a:p>
                  </a:txBody>
                  <a:tcPr anchor="ctr"/>
                </a:tc>
                <a:tc>
                  <a:txBody>
                    <a:bodyPr/>
                    <a:lstStyle/>
                    <a:p>
                      <a:pPr algn="ctr"/>
                      <a:r>
                        <a:rPr lang="ca-ES" b="1" dirty="0"/>
                        <a:t>12</a:t>
                      </a:r>
                    </a:p>
                  </a:txBody>
                  <a:tcPr anchor="ctr"/>
                </a:tc>
                <a:tc>
                  <a:txBody>
                    <a:bodyPr/>
                    <a:lstStyle/>
                    <a:p>
                      <a:pPr algn="ctr"/>
                      <a:r>
                        <a:rPr lang="ca-ES" b="1" dirty="0"/>
                        <a:t>7</a:t>
                      </a:r>
                    </a:p>
                  </a:txBody>
                  <a:tcPr anchor="ctr"/>
                </a:tc>
                <a:extLst>
                  <a:ext uri="{0D108BD9-81ED-4DB2-BD59-A6C34878D82A}">
                    <a16:rowId xmlns:a16="http://schemas.microsoft.com/office/drawing/2014/main" val="10004"/>
                  </a:ext>
                </a:extLst>
              </a:tr>
            </a:tbl>
          </a:graphicData>
        </a:graphic>
      </p:graphicFrame>
      <p:graphicFrame>
        <p:nvGraphicFramePr>
          <p:cNvPr id="6" name="5 Gráfico"/>
          <p:cNvGraphicFramePr/>
          <p:nvPr>
            <p:extLst>
              <p:ext uri="{D42A27DB-BD31-4B8C-83A1-F6EECF244321}">
                <p14:modId xmlns:p14="http://schemas.microsoft.com/office/powerpoint/2010/main" val="3319913487"/>
              </p:ext>
            </p:extLst>
          </p:nvPr>
        </p:nvGraphicFramePr>
        <p:xfrm>
          <a:off x="6008427" y="1704513"/>
          <a:ext cx="5222629" cy="363762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6 Tabla"/>
          <p:cNvGraphicFramePr>
            <a:graphicFrameLocks noGrp="1"/>
          </p:cNvGraphicFramePr>
          <p:nvPr>
            <p:extLst>
              <p:ext uri="{D42A27DB-BD31-4B8C-83A1-F6EECF244321}">
                <p14:modId xmlns:p14="http://schemas.microsoft.com/office/powerpoint/2010/main" val="378757963"/>
              </p:ext>
            </p:extLst>
          </p:nvPr>
        </p:nvGraphicFramePr>
        <p:xfrm>
          <a:off x="777236" y="5046260"/>
          <a:ext cx="4581573" cy="481083"/>
        </p:xfrm>
        <a:graphic>
          <a:graphicData uri="http://schemas.openxmlformats.org/drawingml/2006/table">
            <a:tbl>
              <a:tblPr bandRow="1">
                <a:tableStyleId>{21E4AEA4-8DFA-4A89-87EB-49C32662AFE0}</a:tableStyleId>
              </a:tblPr>
              <a:tblGrid>
                <a:gridCol w="3119296">
                  <a:extLst>
                    <a:ext uri="{9D8B030D-6E8A-4147-A177-3AD203B41FA5}">
                      <a16:colId xmlns:a16="http://schemas.microsoft.com/office/drawing/2014/main" val="20000"/>
                    </a:ext>
                  </a:extLst>
                </a:gridCol>
                <a:gridCol w="1462277">
                  <a:extLst>
                    <a:ext uri="{9D8B030D-6E8A-4147-A177-3AD203B41FA5}">
                      <a16:colId xmlns:a16="http://schemas.microsoft.com/office/drawing/2014/main" val="20001"/>
                    </a:ext>
                  </a:extLst>
                </a:gridCol>
              </a:tblGrid>
              <a:tr h="481083">
                <a:tc>
                  <a:txBody>
                    <a:bodyPr/>
                    <a:lstStyle/>
                    <a:p>
                      <a:r>
                        <a:rPr lang="ca-ES" noProof="0" dirty="0"/>
                        <a:t>  COST 2022</a:t>
                      </a:r>
                    </a:p>
                  </a:txBody>
                  <a:tcPr anchor="ctr"/>
                </a:tc>
                <a:tc>
                  <a:txBody>
                    <a:bodyPr/>
                    <a:lstStyle/>
                    <a:p>
                      <a:pPr algn="ctr"/>
                      <a:r>
                        <a:rPr lang="ca-ES" b="1"/>
                        <a:t>14.723,91</a:t>
                      </a:r>
                      <a:r>
                        <a:rPr lang="ca-ES" b="1" dirty="0"/>
                        <a:t>€</a:t>
                      </a:r>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083060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77237" y="465267"/>
            <a:ext cx="10777453" cy="1263780"/>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sz="3600" dirty="0">
                <a:solidFill>
                  <a:schemeClr val="bg1"/>
                </a:solidFill>
              </a:rPr>
              <a:t>SUPORT D’ATENCIÓ SOCIAL PER A INFANTS I ADOLESCENTS EN SITUACIÓ DE RISC 2023</a:t>
            </a:r>
          </a:p>
        </p:txBody>
      </p:sp>
      <p:graphicFrame>
        <p:nvGraphicFramePr>
          <p:cNvPr id="3" name="2 Tabla"/>
          <p:cNvGraphicFramePr>
            <a:graphicFrameLocks noGrp="1"/>
          </p:cNvGraphicFramePr>
          <p:nvPr>
            <p:extLst>
              <p:ext uri="{D42A27DB-BD31-4B8C-83A1-F6EECF244321}">
                <p14:modId xmlns:p14="http://schemas.microsoft.com/office/powerpoint/2010/main" val="1985850588"/>
              </p:ext>
            </p:extLst>
          </p:nvPr>
        </p:nvGraphicFramePr>
        <p:xfrm>
          <a:off x="777237" y="2140341"/>
          <a:ext cx="4476406" cy="1980413"/>
        </p:xfrm>
        <a:graphic>
          <a:graphicData uri="http://schemas.openxmlformats.org/drawingml/2006/table">
            <a:tbl>
              <a:tblPr firstRow="1" bandRow="1">
                <a:tableStyleId>{21E4AEA4-8DFA-4A89-87EB-49C32662AFE0}</a:tableStyleId>
              </a:tblPr>
              <a:tblGrid>
                <a:gridCol w="2065716">
                  <a:extLst>
                    <a:ext uri="{9D8B030D-6E8A-4147-A177-3AD203B41FA5}">
                      <a16:colId xmlns:a16="http://schemas.microsoft.com/office/drawing/2014/main" val="20000"/>
                    </a:ext>
                  </a:extLst>
                </a:gridCol>
                <a:gridCol w="131341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tblGrid>
              <a:tr h="465512">
                <a:tc>
                  <a:txBody>
                    <a:bodyPr/>
                    <a:lstStyle/>
                    <a:p>
                      <a:r>
                        <a:rPr lang="es-ES" dirty="0"/>
                        <a:t>EDAT</a:t>
                      </a:r>
                      <a:endParaRPr lang="ca-ES" dirty="0"/>
                    </a:p>
                  </a:txBody>
                  <a:tcPr anchor="ctr"/>
                </a:tc>
                <a:tc>
                  <a:txBody>
                    <a:bodyPr/>
                    <a:lstStyle/>
                    <a:p>
                      <a:pPr algn="ctr"/>
                      <a:r>
                        <a:rPr lang="es-ES" sz="1600" dirty="0"/>
                        <a:t>HOMES</a:t>
                      </a:r>
                      <a:endParaRPr lang="ca-ES" dirty="0"/>
                    </a:p>
                  </a:txBody>
                  <a:tcPr anchor="ctr"/>
                </a:tc>
                <a:tc>
                  <a:txBody>
                    <a:bodyPr/>
                    <a:lstStyle/>
                    <a:p>
                      <a:pPr algn="ctr"/>
                      <a:r>
                        <a:rPr lang="es-ES" sz="1600" dirty="0"/>
                        <a:t>DONES</a:t>
                      </a:r>
                      <a:endParaRPr lang="ca-ES" sz="1600" dirty="0"/>
                    </a:p>
                  </a:txBody>
                  <a:tcPr anchor="ctr"/>
                </a:tc>
                <a:extLst>
                  <a:ext uri="{0D108BD9-81ED-4DB2-BD59-A6C34878D82A}">
                    <a16:rowId xmlns:a16="http://schemas.microsoft.com/office/drawing/2014/main" val="10000"/>
                  </a:ext>
                </a:extLst>
              </a:tr>
              <a:tr h="5322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noProof="0" dirty="0"/>
                        <a:t>De</a:t>
                      </a:r>
                      <a:r>
                        <a:rPr lang="ca-ES" baseline="0" noProof="0" dirty="0"/>
                        <a:t> 7 a 12 anys</a:t>
                      </a:r>
                      <a:endParaRPr lang="ca-ES" noProof="0" dirty="0"/>
                    </a:p>
                  </a:txBody>
                  <a:tcPr anchor="ctr"/>
                </a:tc>
                <a:tc>
                  <a:txBody>
                    <a:bodyPr/>
                    <a:lstStyle/>
                    <a:p>
                      <a:pPr algn="ctr"/>
                      <a:r>
                        <a:rPr lang="ca-ES" dirty="0"/>
                        <a:t>1</a:t>
                      </a:r>
                    </a:p>
                  </a:txBody>
                  <a:tcPr anchor="ctr"/>
                </a:tc>
                <a:tc>
                  <a:txBody>
                    <a:bodyPr/>
                    <a:lstStyle/>
                    <a:p>
                      <a:pPr algn="ctr"/>
                      <a:r>
                        <a:rPr lang="ca-ES" dirty="0"/>
                        <a:t>4</a:t>
                      </a:r>
                    </a:p>
                  </a:txBody>
                  <a:tcPr anchor="ctr"/>
                </a:tc>
                <a:extLst>
                  <a:ext uri="{0D108BD9-81ED-4DB2-BD59-A6C34878D82A}">
                    <a16:rowId xmlns:a16="http://schemas.microsoft.com/office/drawing/2014/main" val="10002"/>
                  </a:ext>
                </a:extLst>
              </a:tr>
              <a:tr h="4776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noProof="0" dirty="0"/>
                        <a:t>De</a:t>
                      </a:r>
                      <a:r>
                        <a:rPr lang="ca-ES" baseline="0" noProof="0" dirty="0"/>
                        <a:t> 13 a 16 anys</a:t>
                      </a:r>
                      <a:endParaRPr lang="ca-ES" noProof="0" dirty="0"/>
                    </a:p>
                  </a:txBody>
                  <a:tcPr anchor="ctr"/>
                </a:tc>
                <a:tc>
                  <a:txBody>
                    <a:bodyPr/>
                    <a:lstStyle/>
                    <a:p>
                      <a:pPr algn="ctr"/>
                      <a:r>
                        <a:rPr lang="ca-ES" dirty="0"/>
                        <a:t>1</a:t>
                      </a:r>
                    </a:p>
                  </a:txBody>
                  <a:tcPr anchor="ctr"/>
                </a:tc>
                <a:tc>
                  <a:txBody>
                    <a:bodyPr/>
                    <a:lstStyle/>
                    <a:p>
                      <a:pPr algn="ctr"/>
                      <a:r>
                        <a:rPr lang="ca-ES" dirty="0"/>
                        <a:t>4</a:t>
                      </a:r>
                    </a:p>
                  </a:txBody>
                  <a:tcPr anchor="ctr"/>
                </a:tc>
                <a:extLst>
                  <a:ext uri="{0D108BD9-81ED-4DB2-BD59-A6C34878D82A}">
                    <a16:rowId xmlns:a16="http://schemas.microsoft.com/office/drawing/2014/main" val="10003"/>
                  </a:ext>
                </a:extLst>
              </a:tr>
              <a:tr h="504967">
                <a:tc>
                  <a:txBody>
                    <a:bodyPr/>
                    <a:lstStyle/>
                    <a:p>
                      <a:r>
                        <a:rPr lang="es-ES" dirty="0"/>
                        <a:t>TOTAL</a:t>
                      </a:r>
                      <a:r>
                        <a:rPr lang="es-ES" baseline="0" dirty="0"/>
                        <a:t> </a:t>
                      </a:r>
                      <a:endParaRPr lang="ca-ES" b="1" dirty="0"/>
                    </a:p>
                  </a:txBody>
                  <a:tcPr anchor="ctr"/>
                </a:tc>
                <a:tc>
                  <a:txBody>
                    <a:bodyPr/>
                    <a:lstStyle/>
                    <a:p>
                      <a:pPr algn="ctr"/>
                      <a:r>
                        <a:rPr lang="ca-ES" b="1" dirty="0"/>
                        <a:t>2</a:t>
                      </a:r>
                    </a:p>
                  </a:txBody>
                  <a:tcPr anchor="ctr"/>
                </a:tc>
                <a:tc>
                  <a:txBody>
                    <a:bodyPr/>
                    <a:lstStyle/>
                    <a:p>
                      <a:pPr algn="ctr"/>
                      <a:r>
                        <a:rPr lang="ca-ES" b="1" dirty="0"/>
                        <a:t>8</a:t>
                      </a:r>
                    </a:p>
                  </a:txBody>
                  <a:tcPr anchor="ctr"/>
                </a:tc>
                <a:extLst>
                  <a:ext uri="{0D108BD9-81ED-4DB2-BD59-A6C34878D82A}">
                    <a16:rowId xmlns:a16="http://schemas.microsoft.com/office/drawing/2014/main" val="10004"/>
                  </a:ext>
                </a:extLst>
              </a:tr>
            </a:tbl>
          </a:graphicData>
        </a:graphic>
      </p:graphicFrame>
      <p:graphicFrame>
        <p:nvGraphicFramePr>
          <p:cNvPr id="7" name="6 Gráfico"/>
          <p:cNvGraphicFramePr/>
          <p:nvPr>
            <p:extLst>
              <p:ext uri="{D42A27DB-BD31-4B8C-83A1-F6EECF244321}">
                <p14:modId xmlns:p14="http://schemas.microsoft.com/office/powerpoint/2010/main" val="2357910838"/>
              </p:ext>
            </p:extLst>
          </p:nvPr>
        </p:nvGraphicFramePr>
        <p:xfrm>
          <a:off x="5438594" y="1729047"/>
          <a:ext cx="5910997" cy="34272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7 Tabla"/>
          <p:cNvGraphicFramePr>
            <a:graphicFrameLocks noGrp="1"/>
          </p:cNvGraphicFramePr>
          <p:nvPr>
            <p:extLst>
              <p:ext uri="{D42A27DB-BD31-4B8C-83A1-F6EECF244321}">
                <p14:modId xmlns:p14="http://schemas.microsoft.com/office/powerpoint/2010/main" val="3297981344"/>
              </p:ext>
            </p:extLst>
          </p:nvPr>
        </p:nvGraphicFramePr>
        <p:xfrm>
          <a:off x="842409" y="5147936"/>
          <a:ext cx="4391086" cy="365760"/>
        </p:xfrm>
        <a:graphic>
          <a:graphicData uri="http://schemas.openxmlformats.org/drawingml/2006/table">
            <a:tbl>
              <a:tblPr bandRow="1">
                <a:tableStyleId>{21E4AEA4-8DFA-4A89-87EB-49C32662AFE0}</a:tableStyleId>
              </a:tblPr>
              <a:tblGrid>
                <a:gridCol w="2942655">
                  <a:extLst>
                    <a:ext uri="{9D8B030D-6E8A-4147-A177-3AD203B41FA5}">
                      <a16:colId xmlns:a16="http://schemas.microsoft.com/office/drawing/2014/main" val="20000"/>
                    </a:ext>
                  </a:extLst>
                </a:gridCol>
                <a:gridCol w="1448431">
                  <a:extLst>
                    <a:ext uri="{9D8B030D-6E8A-4147-A177-3AD203B41FA5}">
                      <a16:colId xmlns:a16="http://schemas.microsoft.com/office/drawing/2014/main" val="20001"/>
                    </a:ext>
                  </a:extLst>
                </a:gridCol>
              </a:tblGrid>
              <a:tr h="357363">
                <a:tc>
                  <a:txBody>
                    <a:bodyPr/>
                    <a:lstStyle/>
                    <a:p>
                      <a:r>
                        <a:rPr lang="ca-ES" noProof="0" dirty="0"/>
                        <a:t>  COST 2023</a:t>
                      </a:r>
                    </a:p>
                  </a:txBody>
                  <a:tcPr anchor="ctr"/>
                </a:tc>
                <a:tc>
                  <a:txBody>
                    <a:bodyPr/>
                    <a:lstStyle/>
                    <a:p>
                      <a:pPr algn="ctr"/>
                      <a:r>
                        <a:rPr lang="es-ES" dirty="0"/>
                        <a:t>6.526€</a:t>
                      </a:r>
                      <a:endParaRPr lang="ca-ES" b="1" dirty="0"/>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02202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1142998" y="814401"/>
            <a:ext cx="8163922" cy="782387"/>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DEPENDÈNCIA 2023</a:t>
            </a:r>
          </a:p>
        </p:txBody>
      </p:sp>
      <p:graphicFrame>
        <p:nvGraphicFramePr>
          <p:cNvPr id="3" name="4 Marcador de contenido"/>
          <p:cNvGraphicFramePr>
            <a:graphicFrameLocks/>
          </p:cNvGraphicFramePr>
          <p:nvPr>
            <p:extLst>
              <p:ext uri="{D42A27DB-BD31-4B8C-83A1-F6EECF244321}">
                <p14:modId xmlns:p14="http://schemas.microsoft.com/office/powerpoint/2010/main" val="3488317972"/>
              </p:ext>
            </p:extLst>
          </p:nvPr>
        </p:nvGraphicFramePr>
        <p:xfrm>
          <a:off x="1142998" y="1804899"/>
          <a:ext cx="8163922" cy="2879118"/>
        </p:xfrm>
        <a:graphic>
          <a:graphicData uri="http://schemas.openxmlformats.org/drawingml/2006/table">
            <a:tbl>
              <a:tblPr firstRow="1" bandRow="1">
                <a:tableStyleId>{21E4AEA4-8DFA-4A89-87EB-49C32662AFE0}</a:tableStyleId>
              </a:tblPr>
              <a:tblGrid>
                <a:gridCol w="5881862">
                  <a:extLst>
                    <a:ext uri="{9D8B030D-6E8A-4147-A177-3AD203B41FA5}">
                      <a16:colId xmlns:a16="http://schemas.microsoft.com/office/drawing/2014/main" val="20000"/>
                    </a:ext>
                  </a:extLst>
                </a:gridCol>
                <a:gridCol w="2282060">
                  <a:extLst>
                    <a:ext uri="{9D8B030D-6E8A-4147-A177-3AD203B41FA5}">
                      <a16:colId xmlns:a16="http://schemas.microsoft.com/office/drawing/2014/main" val="20001"/>
                    </a:ext>
                  </a:extLst>
                </a:gridCol>
              </a:tblGrid>
              <a:tr h="619811">
                <a:tc gridSpan="2">
                  <a:txBody>
                    <a:bodyPr/>
                    <a:lstStyle/>
                    <a:p>
                      <a:r>
                        <a:rPr lang="ca-ES" noProof="0" dirty="0"/>
                        <a:t>Tràmits dependència</a:t>
                      </a:r>
                    </a:p>
                  </a:txBody>
                  <a:tcPr anchor="ctr"/>
                </a:tc>
                <a:tc hMerge="1">
                  <a:txBody>
                    <a:bodyPr/>
                    <a:lstStyle/>
                    <a:p>
                      <a:pPr algn="ctr"/>
                      <a:endParaRPr lang="ca-ES"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998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a-ES" noProof="0" dirty="0" err="1"/>
                        <a:t>PIA’s</a:t>
                      </a:r>
                      <a:r>
                        <a:rPr lang="ca-ES" noProof="0" dirty="0"/>
                        <a:t> tramitats</a:t>
                      </a:r>
                    </a:p>
                  </a:txBody>
                  <a:tcPr anchor="ctr"/>
                </a:tc>
                <a:tc>
                  <a:txBody>
                    <a:bodyPr/>
                    <a:lstStyle/>
                    <a:p>
                      <a:pPr algn="ctr"/>
                      <a:r>
                        <a:rPr lang="es-ES" dirty="0"/>
                        <a:t>47</a:t>
                      </a:r>
                      <a:endParaRPr lang="ca-ES" dirty="0"/>
                    </a:p>
                  </a:txBody>
                  <a:tcPr anchor="ctr"/>
                </a:tc>
                <a:extLst>
                  <a:ext uri="{0D108BD9-81ED-4DB2-BD59-A6C34878D82A}">
                    <a16:rowId xmlns:a16="http://schemas.microsoft.com/office/drawing/2014/main" val="10002"/>
                  </a:ext>
                </a:extLst>
              </a:tr>
              <a:tr h="559829">
                <a:tc>
                  <a:txBody>
                    <a:bodyPr/>
                    <a:lstStyle/>
                    <a:p>
                      <a:r>
                        <a:rPr lang="ca-ES" noProof="0" dirty="0"/>
                        <a:t>Modificacions </a:t>
                      </a:r>
                      <a:r>
                        <a:rPr lang="ca-ES" noProof="0" dirty="0" err="1"/>
                        <a:t>PIA’s</a:t>
                      </a:r>
                      <a:endParaRPr lang="ca-ES" noProof="0" dirty="0"/>
                    </a:p>
                  </a:txBody>
                  <a:tcPr anchor="ctr"/>
                </a:tc>
                <a:tc>
                  <a:txBody>
                    <a:bodyPr/>
                    <a:lstStyle/>
                    <a:p>
                      <a:pPr algn="ctr"/>
                      <a:r>
                        <a:rPr lang="es-ES" dirty="0"/>
                        <a:t>23</a:t>
                      </a:r>
                      <a:endParaRPr lang="ca-ES" dirty="0"/>
                    </a:p>
                  </a:txBody>
                  <a:tcPr anchor="ctr"/>
                </a:tc>
                <a:extLst>
                  <a:ext uri="{0D108BD9-81ED-4DB2-BD59-A6C34878D82A}">
                    <a16:rowId xmlns:a16="http://schemas.microsoft.com/office/drawing/2014/main" val="10003"/>
                  </a:ext>
                </a:extLst>
              </a:tr>
              <a:tr h="639805">
                <a:tc>
                  <a:txBody>
                    <a:bodyPr/>
                    <a:lstStyle/>
                    <a:p>
                      <a:r>
                        <a:rPr lang="ca-ES" noProof="0" dirty="0" err="1"/>
                        <a:t>PIA’s</a:t>
                      </a:r>
                      <a:r>
                        <a:rPr lang="ca-ES" noProof="0" dirty="0"/>
                        <a:t> tancats</a:t>
                      </a:r>
                    </a:p>
                  </a:txBody>
                  <a:tcPr anchor="ctr"/>
                </a:tc>
                <a:tc>
                  <a:txBody>
                    <a:bodyPr/>
                    <a:lstStyle/>
                    <a:p>
                      <a:pPr algn="ctr"/>
                      <a:r>
                        <a:rPr lang="es-ES" dirty="0"/>
                        <a:t>25</a:t>
                      </a:r>
                      <a:endParaRPr lang="ca-ES" dirty="0"/>
                    </a:p>
                  </a:txBody>
                  <a:tcPr anchor="ctr"/>
                </a:tc>
                <a:extLst>
                  <a:ext uri="{0D108BD9-81ED-4DB2-BD59-A6C34878D82A}">
                    <a16:rowId xmlns:a16="http://schemas.microsoft.com/office/drawing/2014/main" val="10004"/>
                  </a:ext>
                </a:extLst>
              </a:tr>
              <a:tr h="459858">
                <a:tc>
                  <a:txBody>
                    <a:bodyPr/>
                    <a:lstStyle/>
                    <a:p>
                      <a:r>
                        <a:rPr lang="ca-ES" noProof="0" dirty="0"/>
                        <a:t>Desistiments</a:t>
                      </a:r>
                    </a:p>
                  </a:txBody>
                  <a:tcPr anchor="ctr"/>
                </a:tc>
                <a:tc>
                  <a:txBody>
                    <a:bodyPr/>
                    <a:lstStyle/>
                    <a:p>
                      <a:pPr algn="ctr"/>
                      <a:r>
                        <a:rPr lang="es-ES"/>
                        <a:t>8</a:t>
                      </a:r>
                      <a:endParaRPr lang="ca-ES" dirty="0"/>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96240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1142996" y="601745"/>
            <a:ext cx="9875520" cy="817622"/>
          </a:xfrm>
          <a:prstGeom prst="rect">
            <a:avLst/>
          </a:prstGeom>
          <a:solidFill>
            <a:srgbClr val="4BB7E7"/>
          </a:solidFill>
        </p:spPr>
        <p:txBody>
          <a:bodyPr anchor="ct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SAD  Servei</a:t>
            </a:r>
            <a:r>
              <a:rPr lang="es-ES" sz="3600" dirty="0">
                <a:solidFill>
                  <a:schemeClr val="bg1"/>
                </a:solidFill>
              </a:rPr>
              <a:t> </a:t>
            </a:r>
            <a:r>
              <a:rPr lang="ca-ES" sz="3600" dirty="0">
                <a:solidFill>
                  <a:schemeClr val="bg1"/>
                </a:solidFill>
              </a:rPr>
              <a:t>d’Atenció</a:t>
            </a:r>
            <a:r>
              <a:rPr lang="es-ES" sz="3600" dirty="0">
                <a:solidFill>
                  <a:schemeClr val="bg1"/>
                </a:solidFill>
              </a:rPr>
              <a:t> </a:t>
            </a:r>
            <a:r>
              <a:rPr lang="ca-ES" sz="3600" dirty="0">
                <a:solidFill>
                  <a:schemeClr val="bg1"/>
                </a:solidFill>
              </a:rPr>
              <a:t>Domiciliària  2023</a:t>
            </a:r>
          </a:p>
        </p:txBody>
      </p:sp>
      <p:graphicFrame>
        <p:nvGraphicFramePr>
          <p:cNvPr id="3" name="4 Marcador de contenido"/>
          <p:cNvGraphicFramePr>
            <a:graphicFrameLocks/>
          </p:cNvGraphicFramePr>
          <p:nvPr>
            <p:extLst>
              <p:ext uri="{D42A27DB-BD31-4B8C-83A1-F6EECF244321}">
                <p14:modId xmlns:p14="http://schemas.microsoft.com/office/powerpoint/2010/main" val="2566987241"/>
              </p:ext>
            </p:extLst>
          </p:nvPr>
        </p:nvGraphicFramePr>
        <p:xfrm>
          <a:off x="1136248" y="1702268"/>
          <a:ext cx="5324842" cy="1740432"/>
        </p:xfrm>
        <a:graphic>
          <a:graphicData uri="http://schemas.openxmlformats.org/drawingml/2006/table">
            <a:tbl>
              <a:tblPr firstRow="1" bandRow="1">
                <a:tableStyleId>{21E4AEA4-8DFA-4A89-87EB-49C32662AFE0}</a:tableStyleId>
              </a:tblPr>
              <a:tblGrid>
                <a:gridCol w="1279323">
                  <a:extLst>
                    <a:ext uri="{9D8B030D-6E8A-4147-A177-3AD203B41FA5}">
                      <a16:colId xmlns:a16="http://schemas.microsoft.com/office/drawing/2014/main" val="20000"/>
                    </a:ext>
                  </a:extLst>
                </a:gridCol>
                <a:gridCol w="867614">
                  <a:extLst>
                    <a:ext uri="{9D8B030D-6E8A-4147-A177-3AD203B41FA5}">
                      <a16:colId xmlns:a16="http://schemas.microsoft.com/office/drawing/2014/main" val="20001"/>
                    </a:ext>
                  </a:extLst>
                </a:gridCol>
                <a:gridCol w="1699810">
                  <a:extLst>
                    <a:ext uri="{9D8B030D-6E8A-4147-A177-3AD203B41FA5}">
                      <a16:colId xmlns:a16="http://schemas.microsoft.com/office/drawing/2014/main" val="20002"/>
                    </a:ext>
                  </a:extLst>
                </a:gridCol>
                <a:gridCol w="1478095">
                  <a:extLst>
                    <a:ext uri="{9D8B030D-6E8A-4147-A177-3AD203B41FA5}">
                      <a16:colId xmlns:a16="http://schemas.microsoft.com/office/drawing/2014/main" val="20003"/>
                    </a:ext>
                  </a:extLst>
                </a:gridCol>
              </a:tblGrid>
              <a:tr h="596030">
                <a:tc gridSpan="2">
                  <a:txBody>
                    <a:bodyPr/>
                    <a:lstStyle/>
                    <a:p>
                      <a:r>
                        <a:rPr lang="ca-ES" noProof="0" dirty="0"/>
                        <a:t>Persones ateses </a:t>
                      </a:r>
                      <a:endParaRPr lang="ca-ES" dirty="0"/>
                    </a:p>
                  </a:txBody>
                  <a:tcPr anchor="ctr"/>
                </a:tc>
                <a:tc hMerge="1">
                  <a:txBody>
                    <a:bodyPr/>
                    <a:lstStyle/>
                    <a:p>
                      <a:pPr algn="ctr"/>
                      <a:endParaRPr lang="ca-E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ca-ES" dirty="0"/>
                        <a:t>SAD Dependència</a:t>
                      </a:r>
                    </a:p>
                  </a:txBody>
                  <a:tcPr anchor="ctr"/>
                </a:tc>
                <a:tc>
                  <a:txBody>
                    <a:bodyPr/>
                    <a:lstStyle/>
                    <a:p>
                      <a:pPr algn="ctr"/>
                      <a:r>
                        <a:rPr lang="ca-ES" dirty="0"/>
                        <a:t>SAD Social</a:t>
                      </a:r>
                    </a:p>
                  </a:txBody>
                  <a:tcPr anchor="ctr"/>
                </a:tc>
                <a:extLst>
                  <a:ext uri="{0D108BD9-81ED-4DB2-BD59-A6C34878D82A}">
                    <a16:rowId xmlns:a16="http://schemas.microsoft.com/office/drawing/2014/main" val="10000"/>
                  </a:ext>
                </a:extLst>
              </a:tr>
              <a:tr h="366784">
                <a:tc>
                  <a:txBody>
                    <a:bodyPr/>
                    <a:lstStyle/>
                    <a:p>
                      <a:r>
                        <a:rPr lang="ca-ES" noProof="0" dirty="0"/>
                        <a:t>Dones</a:t>
                      </a:r>
                    </a:p>
                  </a:txBody>
                  <a:tcPr/>
                </a:tc>
                <a:tc>
                  <a:txBody>
                    <a:bodyPr/>
                    <a:lstStyle/>
                    <a:p>
                      <a:pPr algn="ctr"/>
                      <a:r>
                        <a:rPr lang="ca-ES" dirty="0"/>
                        <a:t>34</a:t>
                      </a:r>
                    </a:p>
                  </a:txBody>
                  <a:tcPr/>
                </a:tc>
                <a:tc>
                  <a:txBody>
                    <a:bodyPr/>
                    <a:lstStyle/>
                    <a:p>
                      <a:pPr algn="ctr"/>
                      <a:r>
                        <a:rPr lang="ca-ES" dirty="0"/>
                        <a:t>16</a:t>
                      </a:r>
                    </a:p>
                  </a:txBody>
                  <a:tcPr/>
                </a:tc>
                <a:tc>
                  <a:txBody>
                    <a:bodyPr/>
                    <a:lstStyle/>
                    <a:p>
                      <a:pPr algn="ctr"/>
                      <a:r>
                        <a:rPr lang="ca-ES" dirty="0"/>
                        <a:t>18</a:t>
                      </a:r>
                    </a:p>
                  </a:txBody>
                  <a:tcPr/>
                </a:tc>
                <a:extLst>
                  <a:ext uri="{0D108BD9-81ED-4DB2-BD59-A6C34878D82A}">
                    <a16:rowId xmlns:a16="http://schemas.microsoft.com/office/drawing/2014/main" val="10001"/>
                  </a:ext>
                </a:extLst>
              </a:tr>
              <a:tr h="366784">
                <a:tc>
                  <a:txBody>
                    <a:bodyPr/>
                    <a:lstStyle/>
                    <a:p>
                      <a:r>
                        <a:rPr lang="es-ES" dirty="0"/>
                        <a:t>Homes</a:t>
                      </a:r>
                      <a:endParaRPr lang="ca-ES" dirty="0"/>
                    </a:p>
                  </a:txBody>
                  <a:tcPr/>
                </a:tc>
                <a:tc>
                  <a:txBody>
                    <a:bodyPr/>
                    <a:lstStyle/>
                    <a:p>
                      <a:pPr algn="ctr"/>
                      <a:r>
                        <a:rPr lang="ca-ES" dirty="0"/>
                        <a:t>16</a:t>
                      </a:r>
                    </a:p>
                  </a:txBody>
                  <a:tcPr/>
                </a:tc>
                <a:tc>
                  <a:txBody>
                    <a:bodyPr/>
                    <a:lstStyle/>
                    <a:p>
                      <a:pPr algn="ctr"/>
                      <a:r>
                        <a:rPr lang="ca-ES" dirty="0"/>
                        <a:t>7</a:t>
                      </a:r>
                    </a:p>
                  </a:txBody>
                  <a:tcPr/>
                </a:tc>
                <a:tc>
                  <a:txBody>
                    <a:bodyPr/>
                    <a:lstStyle/>
                    <a:p>
                      <a:pPr algn="ctr"/>
                      <a:r>
                        <a:rPr lang="ca-ES" dirty="0"/>
                        <a:t>9</a:t>
                      </a:r>
                    </a:p>
                  </a:txBody>
                  <a:tcPr/>
                </a:tc>
                <a:extLst>
                  <a:ext uri="{0D108BD9-81ED-4DB2-BD59-A6C34878D82A}">
                    <a16:rowId xmlns:a16="http://schemas.microsoft.com/office/drawing/2014/main" val="10002"/>
                  </a:ext>
                </a:extLst>
              </a:tr>
              <a:tr h="366784">
                <a:tc>
                  <a:txBody>
                    <a:bodyPr/>
                    <a:lstStyle/>
                    <a:p>
                      <a:r>
                        <a:rPr lang="ca-ES" dirty="0"/>
                        <a:t>TOTAL</a:t>
                      </a:r>
                    </a:p>
                  </a:txBody>
                  <a:tcPr/>
                </a:tc>
                <a:tc>
                  <a:txBody>
                    <a:bodyPr/>
                    <a:lstStyle/>
                    <a:p>
                      <a:pPr algn="ctr"/>
                      <a:r>
                        <a:rPr lang="ca-ES" dirty="0"/>
                        <a:t>50</a:t>
                      </a:r>
                    </a:p>
                  </a:txBody>
                  <a:tcPr/>
                </a:tc>
                <a:tc>
                  <a:txBody>
                    <a:bodyPr/>
                    <a:lstStyle/>
                    <a:p>
                      <a:pPr algn="ctr"/>
                      <a:r>
                        <a:rPr lang="ca-ES" dirty="0"/>
                        <a:t>23</a:t>
                      </a:r>
                    </a:p>
                  </a:txBody>
                  <a:tcPr/>
                </a:tc>
                <a:tc>
                  <a:txBody>
                    <a:bodyPr/>
                    <a:lstStyle/>
                    <a:p>
                      <a:pPr algn="ctr"/>
                      <a:r>
                        <a:rPr lang="ca-ES" dirty="0"/>
                        <a:t>27</a:t>
                      </a:r>
                    </a:p>
                  </a:txBody>
                  <a:tcPr/>
                </a:tc>
                <a:extLst>
                  <a:ext uri="{0D108BD9-81ED-4DB2-BD59-A6C34878D82A}">
                    <a16:rowId xmlns:a16="http://schemas.microsoft.com/office/drawing/2014/main" val="10003"/>
                  </a:ext>
                </a:extLst>
              </a:tr>
            </a:tbl>
          </a:graphicData>
        </a:graphic>
      </p:graphicFrame>
      <p:graphicFrame>
        <p:nvGraphicFramePr>
          <p:cNvPr id="4" name="3 Gráfico"/>
          <p:cNvGraphicFramePr/>
          <p:nvPr>
            <p:extLst>
              <p:ext uri="{D42A27DB-BD31-4B8C-83A1-F6EECF244321}">
                <p14:modId xmlns:p14="http://schemas.microsoft.com/office/powerpoint/2010/main" val="2719364934"/>
              </p:ext>
            </p:extLst>
          </p:nvPr>
        </p:nvGraphicFramePr>
        <p:xfrm>
          <a:off x="6080756" y="1153682"/>
          <a:ext cx="4967785" cy="391690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4 Marcador de contenido">
            <a:extLst>
              <a:ext uri="{FF2B5EF4-FFF2-40B4-BE49-F238E27FC236}">
                <a16:creationId xmlns:a16="http://schemas.microsoft.com/office/drawing/2014/main" id="{AE5ED5E9-6B18-57D5-B933-982D6E67EB0D}"/>
              </a:ext>
            </a:extLst>
          </p:cNvPr>
          <p:cNvGraphicFramePr>
            <a:graphicFrameLocks/>
          </p:cNvGraphicFramePr>
          <p:nvPr>
            <p:extLst>
              <p:ext uri="{D42A27DB-BD31-4B8C-83A1-F6EECF244321}">
                <p14:modId xmlns:p14="http://schemas.microsoft.com/office/powerpoint/2010/main" val="2372744975"/>
              </p:ext>
            </p:extLst>
          </p:nvPr>
        </p:nvGraphicFramePr>
        <p:xfrm>
          <a:off x="1136248" y="3677422"/>
          <a:ext cx="5324842" cy="1740432"/>
        </p:xfrm>
        <a:graphic>
          <a:graphicData uri="http://schemas.openxmlformats.org/drawingml/2006/table">
            <a:tbl>
              <a:tblPr firstRow="1" bandRow="1">
                <a:tableStyleId>{21E4AEA4-8DFA-4A89-87EB-49C32662AFE0}</a:tableStyleId>
              </a:tblPr>
              <a:tblGrid>
                <a:gridCol w="1279323">
                  <a:extLst>
                    <a:ext uri="{9D8B030D-6E8A-4147-A177-3AD203B41FA5}">
                      <a16:colId xmlns:a16="http://schemas.microsoft.com/office/drawing/2014/main" val="20000"/>
                    </a:ext>
                  </a:extLst>
                </a:gridCol>
                <a:gridCol w="867614">
                  <a:extLst>
                    <a:ext uri="{9D8B030D-6E8A-4147-A177-3AD203B41FA5}">
                      <a16:colId xmlns:a16="http://schemas.microsoft.com/office/drawing/2014/main" val="20001"/>
                    </a:ext>
                  </a:extLst>
                </a:gridCol>
                <a:gridCol w="1699810">
                  <a:extLst>
                    <a:ext uri="{9D8B030D-6E8A-4147-A177-3AD203B41FA5}">
                      <a16:colId xmlns:a16="http://schemas.microsoft.com/office/drawing/2014/main" val="20002"/>
                    </a:ext>
                  </a:extLst>
                </a:gridCol>
                <a:gridCol w="1478095">
                  <a:extLst>
                    <a:ext uri="{9D8B030D-6E8A-4147-A177-3AD203B41FA5}">
                      <a16:colId xmlns:a16="http://schemas.microsoft.com/office/drawing/2014/main" val="20003"/>
                    </a:ext>
                  </a:extLst>
                </a:gridCol>
              </a:tblGrid>
              <a:tr h="596030">
                <a:tc gridSpan="2">
                  <a:txBody>
                    <a:bodyPr/>
                    <a:lstStyle/>
                    <a:p>
                      <a:r>
                        <a:rPr lang="ca-ES" noProof="0" dirty="0"/>
                        <a:t>Serveis SAD</a:t>
                      </a:r>
                      <a:endParaRPr lang="ca-ES" dirty="0"/>
                    </a:p>
                  </a:txBody>
                  <a:tcPr anchor="ctr"/>
                </a:tc>
                <a:tc hMerge="1">
                  <a:txBody>
                    <a:bodyPr/>
                    <a:lstStyle/>
                    <a:p>
                      <a:pPr algn="ctr"/>
                      <a:endParaRPr lang="ca-E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ca-ES" dirty="0"/>
                        <a:t>Atenció persona</a:t>
                      </a:r>
                    </a:p>
                  </a:txBody>
                  <a:tcPr anchor="ctr"/>
                </a:tc>
                <a:tc>
                  <a:txBody>
                    <a:bodyPr/>
                    <a:lstStyle/>
                    <a:p>
                      <a:pPr algn="ctr"/>
                      <a:r>
                        <a:rPr lang="ca-ES" dirty="0"/>
                        <a:t>Atenció llar</a:t>
                      </a:r>
                    </a:p>
                  </a:txBody>
                  <a:tcPr anchor="ctr"/>
                </a:tc>
                <a:extLst>
                  <a:ext uri="{0D108BD9-81ED-4DB2-BD59-A6C34878D82A}">
                    <a16:rowId xmlns:a16="http://schemas.microsoft.com/office/drawing/2014/main" val="10000"/>
                  </a:ext>
                </a:extLst>
              </a:tr>
              <a:tr h="366784">
                <a:tc>
                  <a:txBody>
                    <a:bodyPr/>
                    <a:lstStyle/>
                    <a:p>
                      <a:r>
                        <a:rPr lang="ca-ES" noProof="0" dirty="0"/>
                        <a:t>Dones</a:t>
                      </a:r>
                    </a:p>
                  </a:txBody>
                  <a:tcPr/>
                </a:tc>
                <a:tc>
                  <a:txBody>
                    <a:bodyPr/>
                    <a:lstStyle/>
                    <a:p>
                      <a:pPr algn="ctr"/>
                      <a:r>
                        <a:rPr lang="ca-ES" dirty="0"/>
                        <a:t>34</a:t>
                      </a:r>
                    </a:p>
                  </a:txBody>
                  <a:tcPr/>
                </a:tc>
                <a:tc>
                  <a:txBody>
                    <a:bodyPr/>
                    <a:lstStyle/>
                    <a:p>
                      <a:pPr algn="ctr"/>
                      <a:r>
                        <a:rPr lang="ca-ES" dirty="0"/>
                        <a:t>30</a:t>
                      </a:r>
                    </a:p>
                  </a:txBody>
                  <a:tcPr/>
                </a:tc>
                <a:tc>
                  <a:txBody>
                    <a:bodyPr/>
                    <a:lstStyle/>
                    <a:p>
                      <a:pPr algn="ctr"/>
                      <a:r>
                        <a:rPr lang="ca-ES" dirty="0"/>
                        <a:t>13</a:t>
                      </a:r>
                    </a:p>
                  </a:txBody>
                  <a:tcPr/>
                </a:tc>
                <a:extLst>
                  <a:ext uri="{0D108BD9-81ED-4DB2-BD59-A6C34878D82A}">
                    <a16:rowId xmlns:a16="http://schemas.microsoft.com/office/drawing/2014/main" val="10001"/>
                  </a:ext>
                </a:extLst>
              </a:tr>
              <a:tr h="366784">
                <a:tc>
                  <a:txBody>
                    <a:bodyPr/>
                    <a:lstStyle/>
                    <a:p>
                      <a:r>
                        <a:rPr lang="es-ES" dirty="0"/>
                        <a:t>Homes</a:t>
                      </a:r>
                      <a:endParaRPr lang="ca-ES" dirty="0"/>
                    </a:p>
                  </a:txBody>
                  <a:tcPr/>
                </a:tc>
                <a:tc>
                  <a:txBody>
                    <a:bodyPr/>
                    <a:lstStyle/>
                    <a:p>
                      <a:pPr algn="ctr"/>
                      <a:r>
                        <a:rPr lang="ca-ES" dirty="0"/>
                        <a:t>16</a:t>
                      </a:r>
                    </a:p>
                  </a:txBody>
                  <a:tcPr/>
                </a:tc>
                <a:tc>
                  <a:txBody>
                    <a:bodyPr/>
                    <a:lstStyle/>
                    <a:p>
                      <a:pPr algn="ctr"/>
                      <a:r>
                        <a:rPr lang="ca-ES" dirty="0"/>
                        <a:t>13</a:t>
                      </a:r>
                    </a:p>
                  </a:txBody>
                  <a:tcPr/>
                </a:tc>
                <a:tc>
                  <a:txBody>
                    <a:bodyPr/>
                    <a:lstStyle/>
                    <a:p>
                      <a:pPr algn="ctr"/>
                      <a:r>
                        <a:rPr lang="ca-ES" dirty="0"/>
                        <a:t>8</a:t>
                      </a:r>
                    </a:p>
                  </a:txBody>
                  <a:tcPr/>
                </a:tc>
                <a:extLst>
                  <a:ext uri="{0D108BD9-81ED-4DB2-BD59-A6C34878D82A}">
                    <a16:rowId xmlns:a16="http://schemas.microsoft.com/office/drawing/2014/main" val="10002"/>
                  </a:ext>
                </a:extLst>
              </a:tr>
              <a:tr h="366784">
                <a:tc>
                  <a:txBody>
                    <a:bodyPr/>
                    <a:lstStyle/>
                    <a:p>
                      <a:r>
                        <a:rPr lang="ca-ES" dirty="0"/>
                        <a:t>TOTAL</a:t>
                      </a:r>
                    </a:p>
                  </a:txBody>
                  <a:tcPr/>
                </a:tc>
                <a:tc>
                  <a:txBody>
                    <a:bodyPr/>
                    <a:lstStyle/>
                    <a:p>
                      <a:pPr algn="ctr"/>
                      <a:r>
                        <a:rPr lang="ca-ES" dirty="0"/>
                        <a:t>50</a:t>
                      </a:r>
                    </a:p>
                  </a:txBody>
                  <a:tcPr/>
                </a:tc>
                <a:tc>
                  <a:txBody>
                    <a:bodyPr/>
                    <a:lstStyle/>
                    <a:p>
                      <a:pPr algn="ctr"/>
                      <a:r>
                        <a:rPr lang="ca-ES" dirty="0"/>
                        <a:t>43</a:t>
                      </a:r>
                    </a:p>
                  </a:txBody>
                  <a:tcPr/>
                </a:tc>
                <a:tc>
                  <a:txBody>
                    <a:bodyPr/>
                    <a:lstStyle/>
                    <a:p>
                      <a:pPr algn="ctr"/>
                      <a:r>
                        <a:rPr lang="ca-ES" dirty="0"/>
                        <a:t>21</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61911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1085669" y="668466"/>
            <a:ext cx="9875520" cy="753933"/>
          </a:xfrm>
          <a:prstGeom prst="rect">
            <a:avLst/>
          </a:prstGeom>
          <a:solidFill>
            <a:srgbClr val="4BB7E7"/>
          </a:solidFill>
        </p:spPr>
        <p:txBody>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es-ES" dirty="0">
                <a:solidFill>
                  <a:schemeClr val="bg1"/>
                </a:solidFill>
              </a:rPr>
              <a:t> </a:t>
            </a:r>
            <a:r>
              <a:rPr lang="es-ES" sz="3600" dirty="0">
                <a:solidFill>
                  <a:schemeClr val="bg1"/>
                </a:solidFill>
              </a:rPr>
              <a:t>SERVEI DE </a:t>
            </a:r>
            <a:r>
              <a:rPr lang="ca-ES" sz="3600" dirty="0">
                <a:solidFill>
                  <a:schemeClr val="bg1"/>
                </a:solidFill>
              </a:rPr>
              <a:t>TELEASSISTÈNCIA  2023</a:t>
            </a:r>
            <a:endParaRPr lang="ca-ES" dirty="0">
              <a:solidFill>
                <a:schemeClr val="bg1"/>
              </a:solidFill>
            </a:endParaRPr>
          </a:p>
        </p:txBody>
      </p:sp>
      <p:graphicFrame>
        <p:nvGraphicFramePr>
          <p:cNvPr id="3" name="4 Marcador de contenido"/>
          <p:cNvGraphicFramePr>
            <a:graphicFrameLocks/>
          </p:cNvGraphicFramePr>
          <p:nvPr>
            <p:extLst>
              <p:ext uri="{D42A27DB-BD31-4B8C-83A1-F6EECF244321}">
                <p14:modId xmlns:p14="http://schemas.microsoft.com/office/powerpoint/2010/main" val="4009825332"/>
              </p:ext>
            </p:extLst>
          </p:nvPr>
        </p:nvGraphicFramePr>
        <p:xfrm>
          <a:off x="1085669" y="1855216"/>
          <a:ext cx="5113715" cy="3963619"/>
        </p:xfrm>
        <a:graphic>
          <a:graphicData uri="http://schemas.openxmlformats.org/drawingml/2006/table">
            <a:tbl>
              <a:tblPr firstRow="1" bandRow="1">
                <a:tableStyleId>{21E4AEA4-8DFA-4A89-87EB-49C32662AFE0}</a:tableStyleId>
              </a:tblPr>
              <a:tblGrid>
                <a:gridCol w="1291398">
                  <a:extLst>
                    <a:ext uri="{9D8B030D-6E8A-4147-A177-3AD203B41FA5}">
                      <a16:colId xmlns:a16="http://schemas.microsoft.com/office/drawing/2014/main" val="20000"/>
                    </a:ext>
                  </a:extLst>
                </a:gridCol>
                <a:gridCol w="1717722">
                  <a:extLst>
                    <a:ext uri="{9D8B030D-6E8A-4147-A177-3AD203B41FA5}">
                      <a16:colId xmlns:a16="http://schemas.microsoft.com/office/drawing/2014/main" val="20001"/>
                    </a:ext>
                  </a:extLst>
                </a:gridCol>
                <a:gridCol w="1205516">
                  <a:extLst>
                    <a:ext uri="{9D8B030D-6E8A-4147-A177-3AD203B41FA5}">
                      <a16:colId xmlns:a16="http://schemas.microsoft.com/office/drawing/2014/main" val="20002"/>
                    </a:ext>
                  </a:extLst>
                </a:gridCol>
                <a:gridCol w="899079">
                  <a:extLst>
                    <a:ext uri="{9D8B030D-6E8A-4147-A177-3AD203B41FA5}">
                      <a16:colId xmlns:a16="http://schemas.microsoft.com/office/drawing/2014/main" val="20003"/>
                    </a:ext>
                  </a:extLst>
                </a:gridCol>
              </a:tblGrid>
              <a:tr h="967344">
                <a:tc gridSpan="3">
                  <a:txBody>
                    <a:bodyPr/>
                    <a:lstStyle/>
                    <a:p>
                      <a:r>
                        <a:rPr lang="ca-ES" dirty="0"/>
                        <a:t>Persones</a:t>
                      </a:r>
                      <a:r>
                        <a:rPr lang="ca-ES" baseline="0" dirty="0"/>
                        <a:t> amb servei de teleassistència durant l’any 2023</a:t>
                      </a:r>
                      <a:endParaRPr lang="ca-ES" dirty="0"/>
                    </a:p>
                  </a:txBody>
                  <a:tcPr anchor="ctr"/>
                </a:tc>
                <a:tc hMerge="1">
                  <a:txBody>
                    <a:bodyPr/>
                    <a:lstStyle/>
                    <a:p>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s-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dirty="0"/>
                        <a:t>241</a:t>
                      </a:r>
                    </a:p>
                  </a:txBody>
                  <a:tcPr anchor="ctr"/>
                </a:tc>
                <a:extLst>
                  <a:ext uri="{0D108BD9-81ED-4DB2-BD59-A6C34878D82A}">
                    <a16:rowId xmlns:a16="http://schemas.microsoft.com/office/drawing/2014/main" val="10000"/>
                  </a:ext>
                </a:extLst>
              </a:tr>
              <a:tr h="417360">
                <a:tc rowSpan="4">
                  <a:txBody>
                    <a:bodyPr/>
                    <a:lstStyle/>
                    <a:p>
                      <a:r>
                        <a:rPr lang="ca-ES" sz="1600" noProof="0" dirty="0"/>
                        <a:t>Dones</a:t>
                      </a:r>
                      <a:endParaRPr lang="ca-ES" noProof="0" dirty="0"/>
                    </a:p>
                  </a:txBody>
                  <a:tcPr anchor="ctr"/>
                </a:tc>
                <a:tc>
                  <a:txBody>
                    <a:bodyPr/>
                    <a:lstStyle/>
                    <a:p>
                      <a:r>
                        <a:rPr lang="ca-ES" baseline="0" noProof="0" dirty="0"/>
                        <a:t>0 a17 anys</a:t>
                      </a:r>
                      <a:endParaRPr lang="ca-ES" noProof="0" dirty="0"/>
                    </a:p>
                  </a:txBody>
                  <a:tcPr anchor="ctr"/>
                </a:tc>
                <a:tc>
                  <a:txBody>
                    <a:bodyPr/>
                    <a:lstStyle/>
                    <a:p>
                      <a:pPr marL="0" algn="ctr" defTabSz="914400" rtl="0" eaLnBrk="1" latinLnBrk="0" hangingPunct="1"/>
                      <a:r>
                        <a:rPr lang="ca-ES" sz="1800" kern="1200" dirty="0"/>
                        <a:t>0</a:t>
                      </a:r>
                      <a:endParaRPr lang="ca-ES" sz="1800" kern="1200" dirty="0">
                        <a:solidFill>
                          <a:schemeClr val="dk1"/>
                        </a:solidFill>
                        <a:latin typeface="+mn-lt"/>
                        <a:ea typeface="+mn-ea"/>
                        <a:cs typeface="+mn-cs"/>
                      </a:endParaRPr>
                    </a:p>
                  </a:txBody>
                  <a:tcPr anchor="ctr"/>
                </a:tc>
                <a:tc rowSpan="4">
                  <a:txBody>
                    <a:bodyPr/>
                    <a:lstStyle/>
                    <a:p>
                      <a:pPr algn="ctr"/>
                      <a:r>
                        <a:rPr lang="es-ES" dirty="0"/>
                        <a:t>168</a:t>
                      </a:r>
                      <a:endParaRPr lang="ca-ES" dirty="0"/>
                    </a:p>
                  </a:txBody>
                  <a:tcPr anchor="ctr"/>
                </a:tc>
                <a:extLst>
                  <a:ext uri="{0D108BD9-81ED-4DB2-BD59-A6C34878D82A}">
                    <a16:rowId xmlns:a16="http://schemas.microsoft.com/office/drawing/2014/main" val="10001"/>
                  </a:ext>
                </a:extLst>
              </a:tr>
              <a:tr h="365273">
                <a:tc vMerge="1">
                  <a:txBody>
                    <a:bodyPr/>
                    <a:lstStyle/>
                    <a:p>
                      <a:endParaRPr lang="es-ES"/>
                    </a:p>
                  </a:txBody>
                  <a:tcPr/>
                </a:tc>
                <a:tc>
                  <a:txBody>
                    <a:bodyPr/>
                    <a:lstStyle/>
                    <a:p>
                      <a:r>
                        <a:rPr lang="ca-ES" noProof="0" dirty="0"/>
                        <a:t>18 a 64 anys</a:t>
                      </a:r>
                    </a:p>
                  </a:txBody>
                  <a:tcPr anchor="ctr"/>
                </a:tc>
                <a:tc>
                  <a:txBody>
                    <a:bodyPr/>
                    <a:lstStyle/>
                    <a:p>
                      <a:pPr algn="ctr"/>
                      <a:r>
                        <a:rPr lang="ca-ES" dirty="0"/>
                        <a:t>2</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5273">
                <a:tc vMerge="1">
                  <a:txBody>
                    <a:bodyPr/>
                    <a:lstStyle/>
                    <a:p>
                      <a:endParaRPr lang="es-ES"/>
                    </a:p>
                  </a:txBody>
                  <a:tcPr/>
                </a:tc>
                <a:tc>
                  <a:txBody>
                    <a:bodyPr/>
                    <a:lstStyle/>
                    <a:p>
                      <a:r>
                        <a:rPr lang="ca-ES" noProof="0" dirty="0"/>
                        <a:t>65 a 84 anys</a:t>
                      </a:r>
                    </a:p>
                  </a:txBody>
                  <a:tcPr anchor="ctr"/>
                </a:tc>
                <a:tc>
                  <a:txBody>
                    <a:bodyPr/>
                    <a:lstStyle/>
                    <a:p>
                      <a:pPr algn="ctr"/>
                      <a:r>
                        <a:rPr lang="ca-ES" dirty="0"/>
                        <a:t>72</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65273">
                <a:tc vMerge="1">
                  <a:txBody>
                    <a:bodyPr/>
                    <a:lstStyle/>
                    <a:p>
                      <a:endParaRPr lang="es-ES"/>
                    </a:p>
                  </a:txBody>
                  <a:tcPr/>
                </a:tc>
                <a:tc>
                  <a:txBody>
                    <a:bodyPr/>
                    <a:lstStyle/>
                    <a:p>
                      <a:r>
                        <a:rPr lang="ca-ES" noProof="0" dirty="0"/>
                        <a:t>+ 85 anys</a:t>
                      </a:r>
                    </a:p>
                  </a:txBody>
                  <a:tcPr anchor="ctr"/>
                </a:tc>
                <a:tc>
                  <a:txBody>
                    <a:bodyPr/>
                    <a:lstStyle/>
                    <a:p>
                      <a:pPr algn="ctr"/>
                      <a:r>
                        <a:rPr lang="ca-ES" dirty="0"/>
                        <a:t>94</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65273">
                <a:tc rowSpan="4">
                  <a:txBody>
                    <a:bodyPr/>
                    <a:lstStyle/>
                    <a:p>
                      <a:r>
                        <a:rPr lang="ca-ES" sz="1600" noProof="0" dirty="0"/>
                        <a:t>Homes</a:t>
                      </a:r>
                      <a:endParaRPr lang="ca-ES" noProof="0" dirty="0"/>
                    </a:p>
                  </a:txBody>
                  <a:tcPr anchor="ctr"/>
                </a:tc>
                <a:tc>
                  <a:txBody>
                    <a:bodyPr/>
                    <a:lstStyle/>
                    <a:p>
                      <a:r>
                        <a:rPr lang="ca-ES" baseline="0" noProof="0" dirty="0"/>
                        <a:t>0 a17 anys</a:t>
                      </a:r>
                      <a:endParaRPr lang="ca-ES" noProof="0" dirty="0"/>
                    </a:p>
                  </a:txBody>
                  <a:tcPr anchor="ctr"/>
                </a:tc>
                <a:tc>
                  <a:txBody>
                    <a:bodyPr/>
                    <a:lstStyle/>
                    <a:p>
                      <a:pPr algn="ctr"/>
                      <a:r>
                        <a:rPr lang="ca-ES" dirty="0"/>
                        <a:t>0</a:t>
                      </a:r>
                    </a:p>
                  </a:txBody>
                  <a:tcPr anchor="ctr"/>
                </a:tc>
                <a:tc rowSpan="4">
                  <a:txBody>
                    <a:bodyPr/>
                    <a:lstStyle/>
                    <a:p>
                      <a:pPr algn="ctr"/>
                      <a:r>
                        <a:rPr lang="es-ES" dirty="0"/>
                        <a:t>73</a:t>
                      </a:r>
                      <a:endParaRPr lang="ca-ES" dirty="0"/>
                    </a:p>
                  </a:txBody>
                  <a:tcPr anchor="ctr"/>
                </a:tc>
                <a:extLst>
                  <a:ext uri="{0D108BD9-81ED-4DB2-BD59-A6C34878D82A}">
                    <a16:rowId xmlns:a16="http://schemas.microsoft.com/office/drawing/2014/main" val="10005"/>
                  </a:ext>
                </a:extLst>
              </a:tr>
              <a:tr h="365273">
                <a:tc vMerge="1">
                  <a:txBody>
                    <a:bodyPr/>
                    <a:lstStyle/>
                    <a:p>
                      <a:endParaRPr lang="ca-ES"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ca-ES" noProof="0" dirty="0"/>
                        <a:t>18 a 64 anys</a:t>
                      </a:r>
                    </a:p>
                  </a:txBody>
                  <a:tcPr anchor="ctr"/>
                </a:tc>
                <a:tc>
                  <a:txBody>
                    <a:bodyPr/>
                    <a:lstStyle/>
                    <a:p>
                      <a:pPr algn="ctr"/>
                      <a:r>
                        <a:rPr lang="ca-ES" dirty="0"/>
                        <a:t>4</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65273">
                <a:tc vMerge="1">
                  <a:txBody>
                    <a:bodyPr/>
                    <a:lstStyle/>
                    <a:p>
                      <a:endParaRPr lang="ca-ES"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ca-ES" noProof="0" dirty="0"/>
                        <a:t>65 a 84 anys</a:t>
                      </a:r>
                    </a:p>
                  </a:txBody>
                  <a:tcPr anchor="ctr"/>
                </a:tc>
                <a:tc>
                  <a:txBody>
                    <a:bodyPr/>
                    <a:lstStyle/>
                    <a:p>
                      <a:pPr algn="ctr"/>
                      <a:r>
                        <a:rPr lang="ca-ES" dirty="0"/>
                        <a:t>29</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84355">
                <a:tc vMerge="1">
                  <a:txBody>
                    <a:bodyPr/>
                    <a:lstStyle/>
                    <a:p>
                      <a:endParaRPr lang="ca-ES"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ca-ES" noProof="0" dirty="0"/>
                        <a:t>+ 85 anys</a:t>
                      </a:r>
                    </a:p>
                  </a:txBody>
                  <a:tcPr anchor="ctr"/>
                </a:tc>
                <a:tc>
                  <a:txBody>
                    <a:bodyPr/>
                    <a:lstStyle/>
                    <a:p>
                      <a:pPr algn="ctr"/>
                      <a:r>
                        <a:rPr lang="ca-ES" dirty="0"/>
                        <a:t>40</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4" name="3 Gráfico"/>
          <p:cNvGraphicFramePr/>
          <p:nvPr>
            <p:extLst>
              <p:ext uri="{D42A27DB-BD31-4B8C-83A1-F6EECF244321}">
                <p14:modId xmlns:p14="http://schemas.microsoft.com/office/powerpoint/2010/main" val="2321579878"/>
              </p:ext>
            </p:extLst>
          </p:nvPr>
        </p:nvGraphicFramePr>
        <p:xfrm>
          <a:off x="5859530" y="1242457"/>
          <a:ext cx="5760872" cy="38864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7 Tabla">
            <a:extLst>
              <a:ext uri="{FF2B5EF4-FFF2-40B4-BE49-F238E27FC236}">
                <a16:creationId xmlns:a16="http://schemas.microsoft.com/office/drawing/2014/main" id="{7E4B7A01-33C1-A87A-C2C8-F5979A3466A9}"/>
              </a:ext>
            </a:extLst>
          </p:cNvPr>
          <p:cNvGraphicFramePr>
            <a:graphicFrameLocks noGrp="1"/>
          </p:cNvGraphicFramePr>
          <p:nvPr>
            <p:extLst>
              <p:ext uri="{D42A27DB-BD31-4B8C-83A1-F6EECF244321}">
                <p14:modId xmlns:p14="http://schemas.microsoft.com/office/powerpoint/2010/main" val="1796961190"/>
              </p:ext>
            </p:extLst>
          </p:nvPr>
        </p:nvGraphicFramePr>
        <p:xfrm>
          <a:off x="1085668" y="6226843"/>
          <a:ext cx="3051326" cy="335280"/>
        </p:xfrm>
        <a:graphic>
          <a:graphicData uri="http://schemas.openxmlformats.org/drawingml/2006/table">
            <a:tbl>
              <a:tblPr bandRow="1">
                <a:tableStyleId>{21E4AEA4-8DFA-4A89-87EB-49C32662AFE0}</a:tableStyleId>
              </a:tblPr>
              <a:tblGrid>
                <a:gridCol w="2044824">
                  <a:extLst>
                    <a:ext uri="{9D8B030D-6E8A-4147-A177-3AD203B41FA5}">
                      <a16:colId xmlns:a16="http://schemas.microsoft.com/office/drawing/2014/main" val="20000"/>
                    </a:ext>
                  </a:extLst>
                </a:gridCol>
                <a:gridCol w="1006502">
                  <a:extLst>
                    <a:ext uri="{9D8B030D-6E8A-4147-A177-3AD203B41FA5}">
                      <a16:colId xmlns:a16="http://schemas.microsoft.com/office/drawing/2014/main" val="20001"/>
                    </a:ext>
                  </a:extLst>
                </a:gridCol>
              </a:tblGrid>
              <a:tr h="307122">
                <a:tc>
                  <a:txBody>
                    <a:bodyPr/>
                    <a:lstStyle/>
                    <a:p>
                      <a:r>
                        <a:rPr lang="ca-ES" sz="1600" noProof="0" dirty="0"/>
                        <a:t>  COST 2023</a:t>
                      </a:r>
                    </a:p>
                  </a:txBody>
                  <a:tcPr anchor="ctr"/>
                </a:tc>
                <a:tc>
                  <a:txBody>
                    <a:bodyPr/>
                    <a:lstStyle/>
                    <a:p>
                      <a:pPr algn="ctr"/>
                      <a:r>
                        <a:rPr lang="es-ES" sz="1600" dirty="0"/>
                        <a:t>22.802€</a:t>
                      </a:r>
                      <a:endParaRPr lang="ca-ES" sz="1600" b="1" dirty="0"/>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92933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1142998" y="465268"/>
            <a:ext cx="9875520" cy="790326"/>
          </a:xfrm>
          <a:prstGeom prst="rect">
            <a:avLst/>
          </a:prstGeom>
          <a:solidFill>
            <a:srgbClr val="4BB7E7"/>
          </a:solidFill>
        </p:spPr>
        <p:txBody>
          <a:bodyPr anchor="ct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ÀPATS</a:t>
            </a:r>
            <a:r>
              <a:rPr lang="es-ES" sz="3600" dirty="0">
                <a:solidFill>
                  <a:schemeClr val="bg1"/>
                </a:solidFill>
              </a:rPr>
              <a:t> A </a:t>
            </a:r>
            <a:r>
              <a:rPr lang="ca-ES" sz="3600" dirty="0">
                <a:solidFill>
                  <a:schemeClr val="bg1"/>
                </a:solidFill>
              </a:rPr>
              <a:t>DOMICILI  2023</a:t>
            </a:r>
            <a:endParaRPr lang="ca-ES" dirty="0">
              <a:solidFill>
                <a:schemeClr val="bg1"/>
              </a:solidFill>
            </a:endParaRPr>
          </a:p>
        </p:txBody>
      </p:sp>
      <p:graphicFrame>
        <p:nvGraphicFramePr>
          <p:cNvPr id="5" name="4 Tabla"/>
          <p:cNvGraphicFramePr>
            <a:graphicFrameLocks noGrp="1"/>
          </p:cNvGraphicFramePr>
          <p:nvPr>
            <p:extLst>
              <p:ext uri="{D42A27DB-BD31-4B8C-83A1-F6EECF244321}">
                <p14:modId xmlns:p14="http://schemas.microsoft.com/office/powerpoint/2010/main" val="3226549234"/>
              </p:ext>
            </p:extLst>
          </p:nvPr>
        </p:nvGraphicFramePr>
        <p:xfrm>
          <a:off x="1142998" y="5031049"/>
          <a:ext cx="3722342" cy="1443340"/>
        </p:xfrm>
        <a:graphic>
          <a:graphicData uri="http://schemas.openxmlformats.org/drawingml/2006/table">
            <a:tbl>
              <a:tblPr firstRow="1" bandRow="1">
                <a:tableStyleId>{21E4AEA4-8DFA-4A89-87EB-49C32662AFE0}</a:tableStyleId>
              </a:tblPr>
              <a:tblGrid>
                <a:gridCol w="1983249">
                  <a:extLst>
                    <a:ext uri="{9D8B030D-6E8A-4147-A177-3AD203B41FA5}">
                      <a16:colId xmlns:a16="http://schemas.microsoft.com/office/drawing/2014/main" val="20000"/>
                    </a:ext>
                  </a:extLst>
                </a:gridCol>
                <a:gridCol w="1739093">
                  <a:extLst>
                    <a:ext uri="{9D8B030D-6E8A-4147-A177-3AD203B41FA5}">
                      <a16:colId xmlns:a16="http://schemas.microsoft.com/office/drawing/2014/main" val="20001"/>
                    </a:ext>
                  </a:extLst>
                </a:gridCol>
              </a:tblGrid>
              <a:tr h="686864">
                <a:tc>
                  <a:txBody>
                    <a:bodyPr/>
                    <a:lstStyle/>
                    <a:p>
                      <a:r>
                        <a:rPr lang="ca-ES" dirty="0"/>
                        <a:t>Àpats lliurats</a:t>
                      </a:r>
                    </a:p>
                  </a:txBody>
                  <a:tcPr anchor="ctr"/>
                </a:tc>
                <a:tc>
                  <a:txBody>
                    <a:bodyPr/>
                    <a:lstStyle/>
                    <a:p>
                      <a:pPr algn="ctr"/>
                      <a:r>
                        <a:rPr lang="es-ES" dirty="0"/>
                        <a:t>3025</a:t>
                      </a:r>
                      <a:endParaRPr lang="ca-ES" dirty="0"/>
                    </a:p>
                  </a:txBody>
                  <a:tcPr anchor="ctr"/>
                </a:tc>
                <a:extLst>
                  <a:ext uri="{0D108BD9-81ED-4DB2-BD59-A6C34878D82A}">
                    <a16:rowId xmlns:a16="http://schemas.microsoft.com/office/drawing/2014/main" val="10000"/>
                  </a:ext>
                </a:extLst>
              </a:tr>
              <a:tr h="390716">
                <a:tc>
                  <a:txBody>
                    <a:bodyPr/>
                    <a:lstStyle/>
                    <a:p>
                      <a:r>
                        <a:rPr lang="ca-ES" noProof="0" dirty="0"/>
                        <a:t>Dones</a:t>
                      </a:r>
                    </a:p>
                  </a:txBody>
                  <a:tcPr/>
                </a:tc>
                <a:tc>
                  <a:txBody>
                    <a:bodyPr/>
                    <a:lstStyle/>
                    <a:p>
                      <a:pPr algn="ctr"/>
                      <a:r>
                        <a:rPr lang="ca-ES" dirty="0"/>
                        <a:t>995</a:t>
                      </a:r>
                    </a:p>
                  </a:txBody>
                  <a:tcPr/>
                </a:tc>
                <a:extLst>
                  <a:ext uri="{0D108BD9-81ED-4DB2-BD59-A6C34878D82A}">
                    <a16:rowId xmlns:a16="http://schemas.microsoft.com/office/drawing/2014/main" val="10001"/>
                  </a:ext>
                </a:extLst>
              </a:tr>
              <a:tr h="348312">
                <a:tc>
                  <a:txBody>
                    <a:bodyPr/>
                    <a:lstStyle/>
                    <a:p>
                      <a:r>
                        <a:rPr lang="es-ES" dirty="0"/>
                        <a:t>Homes</a:t>
                      </a:r>
                      <a:endParaRPr lang="ca-ES" dirty="0"/>
                    </a:p>
                  </a:txBody>
                  <a:tcPr/>
                </a:tc>
                <a:tc>
                  <a:txBody>
                    <a:bodyPr/>
                    <a:lstStyle/>
                    <a:p>
                      <a:pPr algn="ctr"/>
                      <a:r>
                        <a:rPr lang="ca-ES" dirty="0"/>
                        <a:t>2030</a:t>
                      </a:r>
                    </a:p>
                  </a:txBody>
                  <a:tcPr/>
                </a:tc>
                <a:extLst>
                  <a:ext uri="{0D108BD9-81ED-4DB2-BD59-A6C34878D82A}">
                    <a16:rowId xmlns:a16="http://schemas.microsoft.com/office/drawing/2014/main" val="10002"/>
                  </a:ext>
                </a:extLst>
              </a:tr>
            </a:tbl>
          </a:graphicData>
        </a:graphic>
      </p:graphicFrame>
      <p:graphicFrame>
        <p:nvGraphicFramePr>
          <p:cNvPr id="4" name="3 Gráfico"/>
          <p:cNvGraphicFramePr/>
          <p:nvPr>
            <p:extLst>
              <p:ext uri="{D42A27DB-BD31-4B8C-83A1-F6EECF244321}">
                <p14:modId xmlns:p14="http://schemas.microsoft.com/office/powerpoint/2010/main" val="3014798838"/>
              </p:ext>
            </p:extLst>
          </p:nvPr>
        </p:nvGraphicFramePr>
        <p:xfrm>
          <a:off x="5961117" y="950368"/>
          <a:ext cx="4740548" cy="408068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4 Marcador de contenido">
            <a:extLst>
              <a:ext uri="{FF2B5EF4-FFF2-40B4-BE49-F238E27FC236}">
                <a16:creationId xmlns:a16="http://schemas.microsoft.com/office/drawing/2014/main" id="{51D0E4C2-F6F9-7078-B619-335DA47A3833}"/>
              </a:ext>
            </a:extLst>
          </p:cNvPr>
          <p:cNvGraphicFramePr>
            <a:graphicFrameLocks/>
          </p:cNvGraphicFramePr>
          <p:nvPr>
            <p:extLst>
              <p:ext uri="{D42A27DB-BD31-4B8C-83A1-F6EECF244321}">
                <p14:modId xmlns:p14="http://schemas.microsoft.com/office/powerpoint/2010/main" val="406034002"/>
              </p:ext>
            </p:extLst>
          </p:nvPr>
        </p:nvGraphicFramePr>
        <p:xfrm>
          <a:off x="1142998" y="1344788"/>
          <a:ext cx="5227509" cy="3291840"/>
        </p:xfrm>
        <a:graphic>
          <a:graphicData uri="http://schemas.openxmlformats.org/drawingml/2006/table">
            <a:tbl>
              <a:tblPr firstRow="1" bandRow="1">
                <a:tableStyleId>{21E4AEA4-8DFA-4A89-87EB-49C32662AFE0}</a:tableStyleId>
              </a:tblPr>
              <a:tblGrid>
                <a:gridCol w="1320134">
                  <a:extLst>
                    <a:ext uri="{9D8B030D-6E8A-4147-A177-3AD203B41FA5}">
                      <a16:colId xmlns:a16="http://schemas.microsoft.com/office/drawing/2014/main" val="20000"/>
                    </a:ext>
                  </a:extLst>
                </a:gridCol>
                <a:gridCol w="1755947">
                  <a:extLst>
                    <a:ext uri="{9D8B030D-6E8A-4147-A177-3AD203B41FA5}">
                      <a16:colId xmlns:a16="http://schemas.microsoft.com/office/drawing/2014/main" val="20001"/>
                    </a:ext>
                  </a:extLst>
                </a:gridCol>
                <a:gridCol w="1232342">
                  <a:extLst>
                    <a:ext uri="{9D8B030D-6E8A-4147-A177-3AD203B41FA5}">
                      <a16:colId xmlns:a16="http://schemas.microsoft.com/office/drawing/2014/main" val="20002"/>
                    </a:ext>
                  </a:extLst>
                </a:gridCol>
                <a:gridCol w="919086">
                  <a:extLst>
                    <a:ext uri="{9D8B030D-6E8A-4147-A177-3AD203B41FA5}">
                      <a16:colId xmlns:a16="http://schemas.microsoft.com/office/drawing/2014/main" val="20003"/>
                    </a:ext>
                  </a:extLst>
                </a:gridCol>
              </a:tblGrid>
              <a:tr h="305158">
                <a:tc gridSpan="3">
                  <a:txBody>
                    <a:bodyPr/>
                    <a:lstStyle/>
                    <a:p>
                      <a:r>
                        <a:rPr lang="ca-ES" dirty="0"/>
                        <a:t>Persones</a:t>
                      </a:r>
                      <a:r>
                        <a:rPr lang="ca-ES" baseline="0" dirty="0"/>
                        <a:t> beneficiàries l’any 2023</a:t>
                      </a:r>
                      <a:endParaRPr lang="ca-ES" dirty="0"/>
                    </a:p>
                  </a:txBody>
                  <a:tcPr anchor="ctr"/>
                </a:tc>
                <a:tc hMerge="1">
                  <a:txBody>
                    <a:bodyPr/>
                    <a:lstStyle/>
                    <a:p>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s-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dirty="0"/>
                        <a:t>13</a:t>
                      </a:r>
                    </a:p>
                  </a:txBody>
                  <a:tcPr anchor="ctr"/>
                </a:tc>
                <a:extLst>
                  <a:ext uri="{0D108BD9-81ED-4DB2-BD59-A6C34878D82A}">
                    <a16:rowId xmlns:a16="http://schemas.microsoft.com/office/drawing/2014/main" val="10000"/>
                  </a:ext>
                </a:extLst>
              </a:tr>
              <a:tr h="277109">
                <a:tc rowSpan="4">
                  <a:txBody>
                    <a:bodyPr/>
                    <a:lstStyle/>
                    <a:p>
                      <a:r>
                        <a:rPr lang="ca-ES" sz="1600" noProof="0" dirty="0"/>
                        <a:t>Dones</a:t>
                      </a:r>
                      <a:endParaRPr lang="ca-ES" noProof="0" dirty="0"/>
                    </a:p>
                  </a:txBody>
                  <a:tcPr anchor="ctr"/>
                </a:tc>
                <a:tc>
                  <a:txBody>
                    <a:bodyPr/>
                    <a:lstStyle/>
                    <a:p>
                      <a:r>
                        <a:rPr lang="ca-ES" baseline="0" noProof="0" dirty="0"/>
                        <a:t>0 a17 anys</a:t>
                      </a:r>
                      <a:endParaRPr lang="ca-ES" noProof="0" dirty="0"/>
                    </a:p>
                  </a:txBody>
                  <a:tcPr anchor="ctr"/>
                </a:tc>
                <a:tc>
                  <a:txBody>
                    <a:bodyPr/>
                    <a:lstStyle/>
                    <a:p>
                      <a:pPr marL="0" algn="ctr" defTabSz="914400" rtl="0" eaLnBrk="1" latinLnBrk="0" hangingPunct="1"/>
                      <a:r>
                        <a:rPr lang="ca-ES" sz="1800" kern="1200" dirty="0">
                          <a:solidFill>
                            <a:schemeClr val="dk1"/>
                          </a:solidFill>
                          <a:latin typeface="+mn-lt"/>
                          <a:ea typeface="+mn-ea"/>
                          <a:cs typeface="+mn-cs"/>
                        </a:rPr>
                        <a:t>0</a:t>
                      </a:r>
                    </a:p>
                  </a:txBody>
                  <a:tcPr anchor="ctr"/>
                </a:tc>
                <a:tc rowSpan="4">
                  <a:txBody>
                    <a:bodyPr/>
                    <a:lstStyle/>
                    <a:p>
                      <a:pPr algn="ctr"/>
                      <a:r>
                        <a:rPr lang="ca-ES" dirty="0"/>
                        <a:t>5</a:t>
                      </a:r>
                    </a:p>
                  </a:txBody>
                  <a:tcPr anchor="ctr"/>
                </a:tc>
                <a:extLst>
                  <a:ext uri="{0D108BD9-81ED-4DB2-BD59-A6C34878D82A}">
                    <a16:rowId xmlns:a16="http://schemas.microsoft.com/office/drawing/2014/main" val="10001"/>
                  </a:ext>
                </a:extLst>
              </a:tr>
              <a:tr h="277109">
                <a:tc vMerge="1">
                  <a:txBody>
                    <a:bodyPr/>
                    <a:lstStyle/>
                    <a:p>
                      <a:endParaRPr lang="es-ES"/>
                    </a:p>
                  </a:txBody>
                  <a:tcPr/>
                </a:tc>
                <a:tc>
                  <a:txBody>
                    <a:bodyPr/>
                    <a:lstStyle/>
                    <a:p>
                      <a:r>
                        <a:rPr lang="ca-ES" noProof="0" dirty="0"/>
                        <a:t>18 a 64 anys</a:t>
                      </a:r>
                    </a:p>
                  </a:txBody>
                  <a:tcPr anchor="ctr"/>
                </a:tc>
                <a:tc>
                  <a:txBody>
                    <a:bodyPr/>
                    <a:lstStyle/>
                    <a:p>
                      <a:pPr algn="ctr"/>
                      <a:r>
                        <a:rPr lang="ca-ES" dirty="0"/>
                        <a:t>0</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7109">
                <a:tc vMerge="1">
                  <a:txBody>
                    <a:bodyPr/>
                    <a:lstStyle/>
                    <a:p>
                      <a:endParaRPr lang="es-ES"/>
                    </a:p>
                  </a:txBody>
                  <a:tcPr/>
                </a:tc>
                <a:tc>
                  <a:txBody>
                    <a:bodyPr/>
                    <a:lstStyle/>
                    <a:p>
                      <a:r>
                        <a:rPr lang="ca-ES" noProof="0" dirty="0"/>
                        <a:t>65 a 84 anys</a:t>
                      </a:r>
                    </a:p>
                  </a:txBody>
                  <a:tcPr anchor="ctr"/>
                </a:tc>
                <a:tc>
                  <a:txBody>
                    <a:bodyPr/>
                    <a:lstStyle/>
                    <a:p>
                      <a:pPr algn="ctr"/>
                      <a:r>
                        <a:rPr lang="ca-ES" dirty="0"/>
                        <a:t>1</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77109">
                <a:tc vMerge="1">
                  <a:txBody>
                    <a:bodyPr/>
                    <a:lstStyle/>
                    <a:p>
                      <a:endParaRPr lang="es-ES"/>
                    </a:p>
                  </a:txBody>
                  <a:tcPr/>
                </a:tc>
                <a:tc>
                  <a:txBody>
                    <a:bodyPr/>
                    <a:lstStyle/>
                    <a:p>
                      <a:r>
                        <a:rPr lang="ca-ES" noProof="0" dirty="0"/>
                        <a:t>+ 85 anys</a:t>
                      </a:r>
                    </a:p>
                  </a:txBody>
                  <a:tcPr anchor="ctr"/>
                </a:tc>
                <a:tc>
                  <a:txBody>
                    <a:bodyPr/>
                    <a:lstStyle/>
                    <a:p>
                      <a:pPr algn="ctr"/>
                      <a:r>
                        <a:rPr lang="ca-ES" dirty="0"/>
                        <a:t>4</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77109">
                <a:tc rowSpan="4">
                  <a:txBody>
                    <a:bodyPr/>
                    <a:lstStyle/>
                    <a:p>
                      <a:r>
                        <a:rPr lang="ca-ES" sz="1600" noProof="0" dirty="0"/>
                        <a:t>Homes</a:t>
                      </a:r>
                      <a:endParaRPr lang="ca-ES" noProof="0" dirty="0"/>
                    </a:p>
                  </a:txBody>
                  <a:tcPr anchor="ctr"/>
                </a:tc>
                <a:tc>
                  <a:txBody>
                    <a:bodyPr/>
                    <a:lstStyle/>
                    <a:p>
                      <a:r>
                        <a:rPr lang="ca-ES" baseline="0" noProof="0" dirty="0"/>
                        <a:t>0 a17 anys</a:t>
                      </a:r>
                      <a:endParaRPr lang="ca-ES" noProof="0" dirty="0"/>
                    </a:p>
                  </a:txBody>
                  <a:tcPr anchor="ctr"/>
                </a:tc>
                <a:tc>
                  <a:txBody>
                    <a:bodyPr/>
                    <a:lstStyle/>
                    <a:p>
                      <a:pPr algn="ctr"/>
                      <a:r>
                        <a:rPr lang="ca-ES" dirty="0"/>
                        <a:t>0</a:t>
                      </a:r>
                    </a:p>
                  </a:txBody>
                  <a:tcPr anchor="ctr"/>
                </a:tc>
                <a:tc rowSpan="4">
                  <a:txBody>
                    <a:bodyPr/>
                    <a:lstStyle/>
                    <a:p>
                      <a:pPr algn="ctr"/>
                      <a:r>
                        <a:rPr lang="ca-ES" dirty="0"/>
                        <a:t>8</a:t>
                      </a:r>
                    </a:p>
                  </a:txBody>
                  <a:tcPr anchor="ctr"/>
                </a:tc>
                <a:extLst>
                  <a:ext uri="{0D108BD9-81ED-4DB2-BD59-A6C34878D82A}">
                    <a16:rowId xmlns:a16="http://schemas.microsoft.com/office/drawing/2014/main" val="10005"/>
                  </a:ext>
                </a:extLst>
              </a:tr>
              <a:tr h="277109">
                <a:tc vMerge="1">
                  <a:txBody>
                    <a:bodyPr/>
                    <a:lstStyle/>
                    <a:p>
                      <a:endParaRPr lang="ca-ES"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ca-ES" noProof="0" dirty="0"/>
                        <a:t>18 a 64 anys</a:t>
                      </a:r>
                    </a:p>
                  </a:txBody>
                  <a:tcPr anchor="ctr"/>
                </a:tc>
                <a:tc>
                  <a:txBody>
                    <a:bodyPr/>
                    <a:lstStyle/>
                    <a:p>
                      <a:pPr algn="ctr"/>
                      <a:r>
                        <a:rPr lang="ca-ES" dirty="0"/>
                        <a:t>1</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77109">
                <a:tc vMerge="1">
                  <a:txBody>
                    <a:bodyPr/>
                    <a:lstStyle/>
                    <a:p>
                      <a:endParaRPr lang="ca-ES"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ca-ES" noProof="0" dirty="0"/>
                        <a:t>65 a 84 anys</a:t>
                      </a:r>
                    </a:p>
                  </a:txBody>
                  <a:tcPr anchor="ctr"/>
                </a:tc>
                <a:tc>
                  <a:txBody>
                    <a:bodyPr/>
                    <a:lstStyle/>
                    <a:p>
                      <a:pPr algn="ctr"/>
                      <a:r>
                        <a:rPr lang="ca-ES" dirty="0"/>
                        <a:t>5</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77109">
                <a:tc vMerge="1">
                  <a:txBody>
                    <a:bodyPr/>
                    <a:lstStyle/>
                    <a:p>
                      <a:endParaRPr lang="ca-ES"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ca-ES" noProof="0" dirty="0"/>
                        <a:t>+ 85 anys</a:t>
                      </a:r>
                    </a:p>
                  </a:txBody>
                  <a:tcPr anchor="ctr"/>
                </a:tc>
                <a:tc>
                  <a:txBody>
                    <a:bodyPr/>
                    <a:lstStyle/>
                    <a:p>
                      <a:pPr algn="ctr"/>
                      <a:r>
                        <a:rPr lang="ca-ES" dirty="0"/>
                        <a:t>2</a:t>
                      </a:r>
                    </a:p>
                  </a:txBody>
                  <a:tcPr anchor="ctr"/>
                </a:tc>
                <a:tc vMerge="1">
                  <a:txBody>
                    <a:bodyPr/>
                    <a:lstStyle/>
                    <a:p>
                      <a:pPr algn="ctr"/>
                      <a:endParaRPr lang="ca-E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198581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1142998" y="465268"/>
            <a:ext cx="9875520" cy="790326"/>
          </a:xfrm>
          <a:prstGeom prst="rect">
            <a:avLst/>
          </a:prstGeom>
          <a:solidFill>
            <a:srgbClr val="4BB7E7"/>
          </a:solidFill>
        </p:spPr>
        <p:txBody>
          <a:bodyPr anchor="ct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AJUTS IBI 2023</a:t>
            </a:r>
            <a:endParaRPr lang="ca-ES" dirty="0">
              <a:solidFill>
                <a:schemeClr val="bg1"/>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3573474170"/>
              </p:ext>
            </p:extLst>
          </p:nvPr>
        </p:nvGraphicFramePr>
        <p:xfrm>
          <a:off x="1375008" y="1678676"/>
          <a:ext cx="4720987" cy="1321960"/>
        </p:xfrm>
        <a:graphic>
          <a:graphicData uri="http://schemas.openxmlformats.org/drawingml/2006/table">
            <a:tbl>
              <a:tblPr firstRow="1" bandRow="1">
                <a:tableStyleId>{21E4AEA4-8DFA-4A89-87EB-49C32662AFE0}</a:tableStyleId>
              </a:tblPr>
              <a:tblGrid>
                <a:gridCol w="1731939">
                  <a:extLst>
                    <a:ext uri="{9D8B030D-6E8A-4147-A177-3AD203B41FA5}">
                      <a16:colId xmlns:a16="http://schemas.microsoft.com/office/drawing/2014/main" val="20000"/>
                    </a:ext>
                  </a:extLst>
                </a:gridCol>
                <a:gridCol w="1494524">
                  <a:extLst>
                    <a:ext uri="{9D8B030D-6E8A-4147-A177-3AD203B41FA5}">
                      <a16:colId xmlns:a16="http://schemas.microsoft.com/office/drawing/2014/main" val="20001"/>
                    </a:ext>
                  </a:extLst>
                </a:gridCol>
                <a:gridCol w="1494524">
                  <a:extLst>
                    <a:ext uri="{9D8B030D-6E8A-4147-A177-3AD203B41FA5}">
                      <a16:colId xmlns:a16="http://schemas.microsoft.com/office/drawing/2014/main" val="20002"/>
                    </a:ext>
                  </a:extLst>
                </a:gridCol>
              </a:tblGrid>
              <a:tr h="832512">
                <a:tc>
                  <a:txBody>
                    <a:bodyPr/>
                    <a:lstStyle/>
                    <a:p>
                      <a:pPr algn="ctr"/>
                      <a:r>
                        <a:rPr lang="ca-ES" noProof="0" dirty="0"/>
                        <a:t>Sol·licituds</a:t>
                      </a:r>
                    </a:p>
                  </a:txBody>
                  <a:tcPr anchor="ctr"/>
                </a:tc>
                <a:tc>
                  <a:txBody>
                    <a:bodyPr/>
                    <a:lstStyle/>
                    <a:p>
                      <a:pPr algn="ctr"/>
                      <a:r>
                        <a:rPr lang="ca-ES" noProof="0" dirty="0"/>
                        <a:t>Atorgats</a:t>
                      </a:r>
                    </a:p>
                  </a:txBody>
                  <a:tcPr anchor="ctr"/>
                </a:tc>
                <a:tc>
                  <a:txBody>
                    <a:bodyPr/>
                    <a:lstStyle/>
                    <a:p>
                      <a:pPr algn="ctr"/>
                      <a:r>
                        <a:rPr lang="ca-ES" noProof="0" dirty="0"/>
                        <a:t>Desestimats</a:t>
                      </a:r>
                    </a:p>
                  </a:txBody>
                  <a:tcPr anchor="ctr"/>
                </a:tc>
                <a:extLst>
                  <a:ext uri="{0D108BD9-81ED-4DB2-BD59-A6C34878D82A}">
                    <a16:rowId xmlns:a16="http://schemas.microsoft.com/office/drawing/2014/main" val="10000"/>
                  </a:ext>
                </a:extLst>
              </a:tr>
              <a:tr h="489448">
                <a:tc>
                  <a:txBody>
                    <a:bodyPr/>
                    <a:lstStyle/>
                    <a:p>
                      <a:pPr algn="ctr"/>
                      <a:r>
                        <a:rPr lang="ca-ES" noProof="0" dirty="0"/>
                        <a:t>40</a:t>
                      </a:r>
                    </a:p>
                  </a:txBody>
                  <a:tcPr/>
                </a:tc>
                <a:tc>
                  <a:txBody>
                    <a:bodyPr/>
                    <a:lstStyle/>
                    <a:p>
                      <a:pPr algn="ctr"/>
                      <a:r>
                        <a:rPr lang="ca-ES" dirty="0"/>
                        <a:t>32</a:t>
                      </a:r>
                    </a:p>
                  </a:txBody>
                  <a:tcPr/>
                </a:tc>
                <a:tc>
                  <a:txBody>
                    <a:bodyPr/>
                    <a:lstStyle/>
                    <a:p>
                      <a:pPr algn="ctr"/>
                      <a:r>
                        <a:rPr lang="es-ES" dirty="0"/>
                        <a:t>8</a:t>
                      </a:r>
                      <a:endParaRPr lang="ca-ES" dirty="0"/>
                    </a:p>
                  </a:txBody>
                  <a:tcPr/>
                </a:tc>
                <a:extLst>
                  <a:ext uri="{0D108BD9-81ED-4DB2-BD59-A6C34878D82A}">
                    <a16:rowId xmlns:a16="http://schemas.microsoft.com/office/drawing/2014/main" val="10001"/>
                  </a:ext>
                </a:extLst>
              </a:tr>
            </a:tbl>
          </a:graphicData>
        </a:graphic>
      </p:graphicFrame>
      <p:graphicFrame>
        <p:nvGraphicFramePr>
          <p:cNvPr id="4" name="3 Gráfico"/>
          <p:cNvGraphicFramePr/>
          <p:nvPr>
            <p:extLst>
              <p:ext uri="{D42A27DB-BD31-4B8C-83A1-F6EECF244321}">
                <p14:modId xmlns:p14="http://schemas.microsoft.com/office/powerpoint/2010/main" val="966122617"/>
              </p:ext>
            </p:extLst>
          </p:nvPr>
        </p:nvGraphicFramePr>
        <p:xfrm>
          <a:off x="6277970" y="1610435"/>
          <a:ext cx="4740548" cy="408068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5 Tabla"/>
          <p:cNvGraphicFramePr>
            <a:graphicFrameLocks noGrp="1"/>
          </p:cNvGraphicFramePr>
          <p:nvPr>
            <p:extLst>
              <p:ext uri="{D42A27DB-BD31-4B8C-83A1-F6EECF244321}">
                <p14:modId xmlns:p14="http://schemas.microsoft.com/office/powerpoint/2010/main" val="2872432464"/>
              </p:ext>
            </p:extLst>
          </p:nvPr>
        </p:nvGraphicFramePr>
        <p:xfrm>
          <a:off x="1418683" y="5005318"/>
          <a:ext cx="4231491" cy="481083"/>
        </p:xfrm>
        <a:graphic>
          <a:graphicData uri="http://schemas.openxmlformats.org/drawingml/2006/table">
            <a:tbl>
              <a:tblPr bandRow="1">
                <a:tableStyleId>{21E4AEA4-8DFA-4A89-87EB-49C32662AFE0}</a:tableStyleId>
              </a:tblPr>
              <a:tblGrid>
                <a:gridCol w="2880948">
                  <a:extLst>
                    <a:ext uri="{9D8B030D-6E8A-4147-A177-3AD203B41FA5}">
                      <a16:colId xmlns:a16="http://schemas.microsoft.com/office/drawing/2014/main" val="20000"/>
                    </a:ext>
                  </a:extLst>
                </a:gridCol>
                <a:gridCol w="1350543">
                  <a:extLst>
                    <a:ext uri="{9D8B030D-6E8A-4147-A177-3AD203B41FA5}">
                      <a16:colId xmlns:a16="http://schemas.microsoft.com/office/drawing/2014/main" val="20001"/>
                    </a:ext>
                  </a:extLst>
                </a:gridCol>
              </a:tblGrid>
              <a:tr h="481083">
                <a:tc>
                  <a:txBody>
                    <a:bodyPr/>
                    <a:lstStyle/>
                    <a:p>
                      <a:r>
                        <a:rPr lang="ca-ES" noProof="0" dirty="0"/>
                        <a:t>  COST 2023</a:t>
                      </a:r>
                    </a:p>
                  </a:txBody>
                  <a:tcPr anchor="ctr"/>
                </a:tc>
                <a:tc>
                  <a:txBody>
                    <a:bodyPr/>
                    <a:lstStyle/>
                    <a:p>
                      <a:pPr algn="ctr"/>
                      <a:r>
                        <a:rPr lang="es-ES" dirty="0"/>
                        <a:t>5.030,13€</a:t>
                      </a:r>
                      <a:endParaRPr lang="ca-ES" b="1" dirty="0"/>
                    </a:p>
                  </a:txBody>
                  <a:tcPr anchor="ctr"/>
                </a:tc>
                <a:extLst>
                  <a:ext uri="{0D108BD9-81ED-4DB2-BD59-A6C34878D82A}">
                    <a16:rowId xmlns:a16="http://schemas.microsoft.com/office/drawing/2014/main" val="10000"/>
                  </a:ext>
                </a:extLst>
              </a:tr>
            </a:tbl>
          </a:graphicData>
        </a:graphic>
      </p:graphicFrame>
      <p:graphicFrame>
        <p:nvGraphicFramePr>
          <p:cNvPr id="7" name="6 Tabla"/>
          <p:cNvGraphicFramePr>
            <a:graphicFrameLocks noGrp="1"/>
          </p:cNvGraphicFramePr>
          <p:nvPr>
            <p:extLst>
              <p:ext uri="{D42A27DB-BD31-4B8C-83A1-F6EECF244321}">
                <p14:modId xmlns:p14="http://schemas.microsoft.com/office/powerpoint/2010/main" val="1051642379"/>
              </p:ext>
            </p:extLst>
          </p:nvPr>
        </p:nvGraphicFramePr>
        <p:xfrm>
          <a:off x="1405718" y="3396555"/>
          <a:ext cx="3498436" cy="1130531"/>
        </p:xfrm>
        <a:graphic>
          <a:graphicData uri="http://schemas.openxmlformats.org/drawingml/2006/table">
            <a:tbl>
              <a:tblPr firstRow="1" bandRow="1">
                <a:tableStyleId>{8A107856-5554-42FB-B03E-39F5DBC370BA}</a:tableStyleId>
              </a:tblPr>
              <a:tblGrid>
                <a:gridCol w="2511189">
                  <a:extLst>
                    <a:ext uri="{9D8B030D-6E8A-4147-A177-3AD203B41FA5}">
                      <a16:colId xmlns:a16="http://schemas.microsoft.com/office/drawing/2014/main" val="20000"/>
                    </a:ext>
                  </a:extLst>
                </a:gridCol>
                <a:gridCol w="987247">
                  <a:extLst>
                    <a:ext uri="{9D8B030D-6E8A-4147-A177-3AD203B41FA5}">
                      <a16:colId xmlns:a16="http://schemas.microsoft.com/office/drawing/2014/main" val="20001"/>
                    </a:ext>
                  </a:extLst>
                </a:gridCol>
              </a:tblGrid>
              <a:tr h="370840">
                <a:tc>
                  <a:txBody>
                    <a:bodyPr/>
                    <a:lstStyle/>
                    <a:p>
                      <a:r>
                        <a:rPr lang="ca-ES" sz="1400" baseline="0" noProof="0" dirty="0"/>
                        <a:t>Un o més membres de la unitat familiar amb  discapacitat</a:t>
                      </a:r>
                      <a:endParaRPr lang="ca-ES" sz="1400" b="0" i="0" baseline="0" noProof="0" dirty="0">
                        <a:solidFill>
                          <a:schemeClr val="tx1"/>
                        </a:solidFill>
                      </a:endParaRPr>
                    </a:p>
                  </a:txBody>
                  <a:tcPr anchor="ctr"/>
                </a:tc>
                <a:tc>
                  <a:txBody>
                    <a:bodyPr/>
                    <a:lstStyle/>
                    <a:p>
                      <a:pPr algn="ctr"/>
                      <a:r>
                        <a:rPr lang="es-ES" sz="1400" baseline="0" dirty="0"/>
                        <a:t>11</a:t>
                      </a:r>
                      <a:endParaRPr lang="ca-ES" sz="1400" b="0" i="0" baseline="0" dirty="0">
                        <a:solidFill>
                          <a:schemeClr val="tx1"/>
                        </a:solidFill>
                      </a:endParaRPr>
                    </a:p>
                  </a:txBody>
                  <a:tcPr anchor="ctr"/>
                </a:tc>
                <a:extLst>
                  <a:ext uri="{0D108BD9-81ED-4DB2-BD59-A6C34878D82A}">
                    <a16:rowId xmlns:a16="http://schemas.microsoft.com/office/drawing/2014/main" val="10000"/>
                  </a:ext>
                </a:extLst>
              </a:tr>
              <a:tr h="399011">
                <a:tc>
                  <a:txBody>
                    <a:bodyPr/>
                    <a:lstStyle/>
                    <a:p>
                      <a:r>
                        <a:rPr lang="ca-ES" sz="1400" baseline="0" noProof="0" dirty="0"/>
                        <a:t>Família </a:t>
                      </a:r>
                      <a:r>
                        <a:rPr lang="ca-ES" sz="1400" baseline="0" noProof="0"/>
                        <a:t>monomarental</a:t>
                      </a:r>
                      <a:endParaRPr lang="ca-ES" sz="1400" b="0" i="0" baseline="0" noProof="0" dirty="0">
                        <a:solidFill>
                          <a:schemeClr val="tx1"/>
                        </a:solidFill>
                      </a:endParaRPr>
                    </a:p>
                  </a:txBody>
                  <a:tcPr anchor="ctr"/>
                </a:tc>
                <a:tc>
                  <a:txBody>
                    <a:bodyPr/>
                    <a:lstStyle/>
                    <a:p>
                      <a:pPr algn="ctr"/>
                      <a:r>
                        <a:rPr lang="es-ES" sz="1400" baseline="0" dirty="0"/>
                        <a:t>3</a:t>
                      </a:r>
                      <a:endParaRPr lang="ca-ES" sz="1400" b="0" i="0" baseline="0" dirty="0">
                        <a:solidFill>
                          <a:schemeClr val="tx1"/>
                        </a:solidFill>
                      </a:endParaRPr>
                    </a:p>
                  </a:txBody>
                  <a:tcPr anchor="ctr"/>
                </a:tc>
                <a:extLst>
                  <a:ext uri="{0D108BD9-81ED-4DB2-BD59-A6C34878D82A}">
                    <a16:rowId xmlns:a16="http://schemas.microsoft.com/office/drawing/2014/main" val="10001"/>
                  </a:ext>
                </a:extLst>
              </a:tr>
            </a:tbl>
          </a:graphicData>
        </a:graphic>
      </p:graphicFrame>
      <p:cxnSp>
        <p:nvCxnSpPr>
          <p:cNvPr id="8" name="7 Conector recto de flecha"/>
          <p:cNvCxnSpPr/>
          <p:nvPr/>
        </p:nvCxnSpPr>
        <p:spPr>
          <a:xfrm>
            <a:off x="2204309" y="2944511"/>
            <a:ext cx="0" cy="3693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5017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1087582" y="568036"/>
            <a:ext cx="9875520" cy="878006"/>
          </a:xfrm>
          <a:solidFill>
            <a:srgbClr val="4BB7E7"/>
          </a:solidFill>
        </p:spPr>
        <p:txBody>
          <a:bodyPr>
            <a:normAutofit/>
          </a:bodyPr>
          <a:lstStyle/>
          <a:p>
            <a:pPr algn="ctr"/>
            <a:r>
              <a:rPr lang="ca-ES" dirty="0">
                <a:solidFill>
                  <a:schemeClr val="bg1"/>
                </a:solidFill>
              </a:rPr>
              <a:t> </a:t>
            </a:r>
            <a:r>
              <a:rPr lang="ca-ES" sz="3600" dirty="0">
                <a:solidFill>
                  <a:schemeClr val="bg1"/>
                </a:solidFill>
              </a:rPr>
              <a:t>Persones ateses 202</a:t>
            </a:r>
            <a:r>
              <a:rPr lang="ca-ES" dirty="0">
                <a:solidFill>
                  <a:schemeClr val="bg1"/>
                </a:solidFill>
              </a:rPr>
              <a:t>3</a:t>
            </a:r>
          </a:p>
        </p:txBody>
      </p:sp>
      <p:graphicFrame>
        <p:nvGraphicFramePr>
          <p:cNvPr id="4" name="Contenidor de contingut 3"/>
          <p:cNvGraphicFramePr>
            <a:graphicFrameLocks noGrp="1"/>
          </p:cNvGraphicFramePr>
          <p:nvPr>
            <p:ph idx="1"/>
            <p:extLst>
              <p:ext uri="{D42A27DB-BD31-4B8C-83A1-F6EECF244321}">
                <p14:modId xmlns:p14="http://schemas.microsoft.com/office/powerpoint/2010/main" val="1277844813"/>
              </p:ext>
            </p:extLst>
          </p:nvPr>
        </p:nvGraphicFramePr>
        <p:xfrm>
          <a:off x="1597807" y="2196176"/>
          <a:ext cx="4314940" cy="2682682"/>
        </p:xfrm>
        <a:graphic>
          <a:graphicData uri="http://schemas.openxmlformats.org/drawingml/2006/table">
            <a:tbl>
              <a:tblPr firstRow="1" bandRow="1">
                <a:tableStyleId>{21E4AEA4-8DFA-4A89-87EB-49C32662AFE0}</a:tableStyleId>
              </a:tblPr>
              <a:tblGrid>
                <a:gridCol w="2743324">
                  <a:extLst>
                    <a:ext uri="{9D8B030D-6E8A-4147-A177-3AD203B41FA5}">
                      <a16:colId xmlns:a16="http://schemas.microsoft.com/office/drawing/2014/main" val="20000"/>
                    </a:ext>
                  </a:extLst>
                </a:gridCol>
                <a:gridCol w="1571616">
                  <a:extLst>
                    <a:ext uri="{9D8B030D-6E8A-4147-A177-3AD203B41FA5}">
                      <a16:colId xmlns:a16="http://schemas.microsoft.com/office/drawing/2014/main" val="20001"/>
                    </a:ext>
                  </a:extLst>
                </a:gridCol>
              </a:tblGrid>
              <a:tr h="698178">
                <a:tc gridSpan="2">
                  <a:txBody>
                    <a:bodyPr/>
                    <a:lstStyle/>
                    <a:p>
                      <a:pPr algn="l"/>
                      <a:r>
                        <a:rPr lang="ca-ES" dirty="0"/>
                        <a:t>Nombre usuaris/àries ateses</a:t>
                      </a:r>
                    </a:p>
                  </a:txBody>
                  <a:tcPr marL="278348" marR="278348" anchor="ctr"/>
                </a:tc>
                <a:tc hMerge="1">
                  <a:txBody>
                    <a:bodyPr/>
                    <a:lstStyle/>
                    <a:p>
                      <a:pPr algn="ctr"/>
                      <a:endParaRPr lang="ca-ES" dirty="0"/>
                    </a:p>
                  </a:txBody>
                  <a:tcPr marL="278348" marR="278348"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588148">
                <a:tc>
                  <a:txBody>
                    <a:bodyPr/>
                    <a:lstStyle/>
                    <a:p>
                      <a:pPr algn="l"/>
                      <a:r>
                        <a:rPr lang="ca-ES" dirty="0"/>
                        <a:t>Dones</a:t>
                      </a:r>
                    </a:p>
                  </a:txBody>
                  <a:tcPr marL="278348" marR="278348" anchor="ctr"/>
                </a:tc>
                <a:tc>
                  <a:txBody>
                    <a:bodyPr/>
                    <a:lstStyle/>
                    <a:p>
                      <a:pPr algn="ctr"/>
                      <a:r>
                        <a:rPr lang="ca-ES" dirty="0"/>
                        <a:t>746</a:t>
                      </a:r>
                    </a:p>
                  </a:txBody>
                  <a:tcPr marL="278348" marR="278348" anchor="ctr"/>
                </a:tc>
                <a:extLst>
                  <a:ext uri="{0D108BD9-81ED-4DB2-BD59-A6C34878D82A}">
                    <a16:rowId xmlns:a16="http://schemas.microsoft.com/office/drawing/2014/main" val="10001"/>
                  </a:ext>
                </a:extLst>
              </a:tr>
              <a:tr h="698178">
                <a:tc>
                  <a:txBody>
                    <a:bodyPr/>
                    <a:lstStyle/>
                    <a:p>
                      <a:pPr algn="l"/>
                      <a:r>
                        <a:rPr lang="ca-ES" dirty="0"/>
                        <a:t>Homes</a:t>
                      </a:r>
                    </a:p>
                  </a:txBody>
                  <a:tcPr marL="278348" marR="278348" anchor="ctr"/>
                </a:tc>
                <a:tc>
                  <a:txBody>
                    <a:bodyPr/>
                    <a:lstStyle/>
                    <a:p>
                      <a:pPr algn="ctr"/>
                      <a:r>
                        <a:rPr lang="ca-ES" dirty="0"/>
                        <a:t>546</a:t>
                      </a:r>
                    </a:p>
                  </a:txBody>
                  <a:tcPr marL="278348" marR="278348" anchor="ctr"/>
                </a:tc>
                <a:extLst>
                  <a:ext uri="{0D108BD9-81ED-4DB2-BD59-A6C34878D82A}">
                    <a16:rowId xmlns:a16="http://schemas.microsoft.com/office/drawing/2014/main" val="10002"/>
                  </a:ext>
                </a:extLst>
              </a:tr>
              <a:tr h="698178">
                <a:tc>
                  <a:txBody>
                    <a:bodyPr/>
                    <a:lstStyle/>
                    <a:p>
                      <a:pPr algn="l"/>
                      <a:r>
                        <a:rPr lang="ca-ES" dirty="0"/>
                        <a:t>TOTAL</a:t>
                      </a:r>
                    </a:p>
                  </a:txBody>
                  <a:tcPr marL="278348" marR="278348" anchor="ctr"/>
                </a:tc>
                <a:tc>
                  <a:txBody>
                    <a:bodyPr/>
                    <a:lstStyle/>
                    <a:p>
                      <a:pPr algn="ctr"/>
                      <a:r>
                        <a:rPr lang="ca-ES" dirty="0"/>
                        <a:t>1292</a:t>
                      </a:r>
                    </a:p>
                  </a:txBody>
                  <a:tcPr marL="278348" marR="278348" anchor="ctr"/>
                </a:tc>
                <a:extLst>
                  <a:ext uri="{0D108BD9-81ED-4DB2-BD59-A6C34878D82A}">
                    <a16:rowId xmlns:a16="http://schemas.microsoft.com/office/drawing/2014/main" val="238041517"/>
                  </a:ext>
                </a:extLst>
              </a:tr>
            </a:tbl>
          </a:graphicData>
        </a:graphic>
      </p:graphicFrame>
      <p:graphicFrame>
        <p:nvGraphicFramePr>
          <p:cNvPr id="5" name="4 Gráfico" title="USUARIS/USUÀRIES ATESOS/ES"/>
          <p:cNvGraphicFramePr/>
          <p:nvPr>
            <p:extLst>
              <p:ext uri="{D42A27DB-BD31-4B8C-83A1-F6EECF244321}">
                <p14:modId xmlns:p14="http://schemas.microsoft.com/office/powerpoint/2010/main" val="554184291"/>
              </p:ext>
            </p:extLst>
          </p:nvPr>
        </p:nvGraphicFramePr>
        <p:xfrm>
          <a:off x="5912747" y="1278192"/>
          <a:ext cx="5820229" cy="3600666"/>
        </p:xfrm>
        <a:graphic>
          <a:graphicData uri="http://schemas.openxmlformats.org/drawingml/2006/chart">
            <c:chart xmlns:c="http://schemas.openxmlformats.org/drawingml/2006/chart" xmlns:r="http://schemas.openxmlformats.org/officeDocument/2006/relationships" r:id="rId3"/>
          </a:graphicData>
        </a:graphic>
      </p:graphicFrame>
      <p:sp>
        <p:nvSpPr>
          <p:cNvPr id="3" name="QuadreDeText 2"/>
          <p:cNvSpPr txBox="1"/>
          <p:nvPr/>
        </p:nvSpPr>
        <p:spPr>
          <a:xfrm>
            <a:off x="1087582" y="5429183"/>
            <a:ext cx="5536206" cy="646331"/>
          </a:xfrm>
          <a:prstGeom prst="rect">
            <a:avLst/>
          </a:prstGeom>
          <a:solidFill>
            <a:schemeClr val="accent2">
              <a:lumMod val="60000"/>
              <a:lumOff val="40000"/>
            </a:schemeClr>
          </a:solidFill>
          <a:ln>
            <a:solidFill>
              <a:schemeClr val="bg2"/>
            </a:solidFill>
          </a:ln>
        </p:spPr>
        <p:txBody>
          <a:bodyPr wrap="square" rtlCol="0">
            <a:spAutoFit/>
          </a:bodyPr>
          <a:lstStyle/>
          <a:p>
            <a:pPr marL="285750" indent="-285750">
              <a:buFont typeface="Arial" panose="020B0604020202020204" pitchFamily="34" charset="0"/>
              <a:buChar char="•"/>
            </a:pPr>
            <a:r>
              <a:rPr lang="ca-ES" b="1" dirty="0"/>
              <a:t>El 16,45%* de la població del municipi és atesa pels  Serveis Socials</a:t>
            </a:r>
          </a:p>
        </p:txBody>
      </p:sp>
      <p:sp>
        <p:nvSpPr>
          <p:cNvPr id="6" name="QuadreDeText 5">
            <a:extLst>
              <a:ext uri="{FF2B5EF4-FFF2-40B4-BE49-F238E27FC236}">
                <a16:creationId xmlns:a16="http://schemas.microsoft.com/office/drawing/2014/main" id="{C47F8DAA-332B-4F54-AAE5-4DAA7EA14552}"/>
              </a:ext>
            </a:extLst>
          </p:cNvPr>
          <p:cNvSpPr txBox="1"/>
          <p:nvPr/>
        </p:nvSpPr>
        <p:spPr>
          <a:xfrm>
            <a:off x="1087582" y="6289964"/>
            <a:ext cx="2439389" cy="246221"/>
          </a:xfrm>
          <a:prstGeom prst="rect">
            <a:avLst/>
          </a:prstGeom>
          <a:noFill/>
        </p:spPr>
        <p:txBody>
          <a:bodyPr wrap="square" rtlCol="0">
            <a:spAutoFit/>
          </a:bodyPr>
          <a:lstStyle/>
          <a:p>
            <a:r>
              <a:rPr lang="ca-ES" sz="1000" i="1" dirty="0"/>
              <a:t>*</a:t>
            </a:r>
            <a:r>
              <a:rPr lang="ca-ES" sz="1000" b="1" i="1" dirty="0"/>
              <a:t>7.852 habitants segons padró 2023</a:t>
            </a:r>
          </a:p>
        </p:txBody>
      </p:sp>
    </p:spTree>
    <p:extLst>
      <p:ext uri="{BB962C8B-B14F-4D97-AF65-F5344CB8AC3E}">
        <p14:creationId xmlns:p14="http://schemas.microsoft.com/office/powerpoint/2010/main" val="1661320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2 Tabla"/>
          <p:cNvGraphicFramePr>
            <a:graphicFrameLocks noGrp="1"/>
          </p:cNvGraphicFramePr>
          <p:nvPr>
            <p:extLst>
              <p:ext uri="{D42A27DB-BD31-4B8C-83A1-F6EECF244321}">
                <p14:modId xmlns:p14="http://schemas.microsoft.com/office/powerpoint/2010/main" val="1846506807"/>
              </p:ext>
            </p:extLst>
          </p:nvPr>
        </p:nvGraphicFramePr>
        <p:xfrm>
          <a:off x="1538784" y="1654246"/>
          <a:ext cx="4056799" cy="1868825"/>
        </p:xfrm>
        <a:graphic>
          <a:graphicData uri="http://schemas.openxmlformats.org/drawingml/2006/table">
            <a:tbl>
              <a:tblPr firstRow="1" bandRow="1">
                <a:tableStyleId>{21E4AEA4-8DFA-4A89-87EB-49C32662AFE0}</a:tableStyleId>
              </a:tblPr>
              <a:tblGrid>
                <a:gridCol w="2569193">
                  <a:extLst>
                    <a:ext uri="{9D8B030D-6E8A-4147-A177-3AD203B41FA5}">
                      <a16:colId xmlns:a16="http://schemas.microsoft.com/office/drawing/2014/main" val="20000"/>
                    </a:ext>
                  </a:extLst>
                </a:gridCol>
                <a:gridCol w="1487606">
                  <a:extLst>
                    <a:ext uri="{9D8B030D-6E8A-4147-A177-3AD203B41FA5}">
                      <a16:colId xmlns:a16="http://schemas.microsoft.com/office/drawing/2014/main" val="20001"/>
                    </a:ext>
                  </a:extLst>
                </a:gridCol>
              </a:tblGrid>
              <a:tr h="823099">
                <a:tc>
                  <a:txBody>
                    <a:bodyPr/>
                    <a:lstStyle/>
                    <a:p>
                      <a:r>
                        <a:rPr lang="ca-ES" dirty="0"/>
                        <a:t>Persones</a:t>
                      </a:r>
                      <a:r>
                        <a:rPr lang="ca-ES" baseline="0" dirty="0"/>
                        <a:t> beneficiàries </a:t>
                      </a:r>
                      <a:endParaRPr lang="ca-ES" sz="1800" b="1" kern="1200" baseline="0" dirty="0">
                        <a:solidFill>
                          <a:schemeClr val="lt1"/>
                        </a:solidFill>
                        <a:latin typeface="+mn-lt"/>
                        <a:ea typeface="+mn-ea"/>
                        <a:cs typeface="+mn-cs"/>
                      </a:endParaRPr>
                    </a:p>
                  </a:txBody>
                  <a:tcPr anchor="ctr"/>
                </a:tc>
                <a:tc>
                  <a:txBody>
                    <a:bodyPr/>
                    <a:lstStyle/>
                    <a:p>
                      <a:pPr algn="ctr"/>
                      <a:r>
                        <a:rPr lang="es-ES" dirty="0"/>
                        <a:t>93</a:t>
                      </a:r>
                      <a:endParaRPr lang="ca-ES" dirty="0"/>
                    </a:p>
                  </a:txBody>
                  <a:tcPr anchor="ctr"/>
                </a:tc>
                <a:extLst>
                  <a:ext uri="{0D108BD9-81ED-4DB2-BD59-A6C34878D82A}">
                    <a16:rowId xmlns:a16="http://schemas.microsoft.com/office/drawing/2014/main" val="10000"/>
                  </a:ext>
                </a:extLst>
              </a:tr>
              <a:tr h="552864">
                <a:tc>
                  <a:txBody>
                    <a:bodyPr/>
                    <a:lstStyle/>
                    <a:p>
                      <a:r>
                        <a:rPr lang="ca-ES" noProof="0" dirty="0"/>
                        <a:t>Homes</a:t>
                      </a:r>
                    </a:p>
                  </a:txBody>
                  <a:tcPr anchor="ctr"/>
                </a:tc>
                <a:tc>
                  <a:txBody>
                    <a:bodyPr/>
                    <a:lstStyle/>
                    <a:p>
                      <a:pPr algn="ctr"/>
                      <a:r>
                        <a:rPr lang="ca-ES" dirty="0"/>
                        <a:t>25</a:t>
                      </a:r>
                      <a:endParaRPr lang="ca-ES" dirty="0">
                        <a:solidFill>
                          <a:schemeClr val="tx1"/>
                        </a:solidFill>
                      </a:endParaRPr>
                    </a:p>
                  </a:txBody>
                  <a:tcPr anchor="ctr"/>
                </a:tc>
                <a:extLst>
                  <a:ext uri="{0D108BD9-81ED-4DB2-BD59-A6C34878D82A}">
                    <a16:rowId xmlns:a16="http://schemas.microsoft.com/office/drawing/2014/main" val="10001"/>
                  </a:ext>
                </a:extLst>
              </a:tr>
              <a:tr h="492862">
                <a:tc>
                  <a:txBody>
                    <a:bodyPr/>
                    <a:lstStyle/>
                    <a:p>
                      <a:r>
                        <a:rPr lang="es-ES" dirty="0"/>
                        <a:t>Dones</a:t>
                      </a:r>
                      <a:endParaRPr lang="ca-ES" dirty="0"/>
                    </a:p>
                  </a:txBody>
                  <a:tcPr anchor="ctr"/>
                </a:tc>
                <a:tc>
                  <a:txBody>
                    <a:bodyPr/>
                    <a:lstStyle/>
                    <a:p>
                      <a:pPr algn="ctr"/>
                      <a:r>
                        <a:rPr lang="ca-ES" dirty="0"/>
                        <a:t>68</a:t>
                      </a:r>
                      <a:endParaRPr lang="ca-ES" dirty="0">
                        <a:solidFill>
                          <a:schemeClr val="tx1"/>
                        </a:solidFill>
                      </a:endParaRPr>
                    </a:p>
                  </a:txBody>
                  <a:tcPr anchor="ctr"/>
                </a:tc>
                <a:extLst>
                  <a:ext uri="{0D108BD9-81ED-4DB2-BD59-A6C34878D82A}">
                    <a16:rowId xmlns:a16="http://schemas.microsoft.com/office/drawing/2014/main" val="10002"/>
                  </a:ext>
                </a:extLst>
              </a:tr>
            </a:tbl>
          </a:graphicData>
        </a:graphic>
      </p:graphicFrame>
      <p:graphicFrame>
        <p:nvGraphicFramePr>
          <p:cNvPr id="8" name="6 Tabla"/>
          <p:cNvGraphicFramePr>
            <a:graphicFrameLocks noGrp="1"/>
          </p:cNvGraphicFramePr>
          <p:nvPr>
            <p:extLst>
              <p:ext uri="{D42A27DB-BD31-4B8C-83A1-F6EECF244321}">
                <p14:modId xmlns:p14="http://schemas.microsoft.com/office/powerpoint/2010/main" val="1133941846"/>
              </p:ext>
            </p:extLst>
          </p:nvPr>
        </p:nvGraphicFramePr>
        <p:xfrm>
          <a:off x="6028057" y="1695190"/>
          <a:ext cx="3893865" cy="1868824"/>
        </p:xfrm>
        <a:graphic>
          <a:graphicData uri="http://schemas.openxmlformats.org/drawingml/2006/table">
            <a:tbl>
              <a:tblPr firstRow="1" bandRow="1">
                <a:tableStyleId>{21E4AEA4-8DFA-4A89-87EB-49C32662AFE0}</a:tableStyleId>
              </a:tblPr>
              <a:tblGrid>
                <a:gridCol w="2392612">
                  <a:extLst>
                    <a:ext uri="{9D8B030D-6E8A-4147-A177-3AD203B41FA5}">
                      <a16:colId xmlns:a16="http://schemas.microsoft.com/office/drawing/2014/main" val="20000"/>
                    </a:ext>
                  </a:extLst>
                </a:gridCol>
                <a:gridCol w="1501253">
                  <a:extLst>
                    <a:ext uri="{9D8B030D-6E8A-4147-A177-3AD203B41FA5}">
                      <a16:colId xmlns:a16="http://schemas.microsoft.com/office/drawing/2014/main" val="20001"/>
                    </a:ext>
                  </a:extLst>
                </a:gridCol>
              </a:tblGrid>
              <a:tr h="751713">
                <a:tc>
                  <a:txBody>
                    <a:bodyPr/>
                    <a:lstStyle/>
                    <a:p>
                      <a:r>
                        <a:rPr lang="ca-ES" dirty="0"/>
                        <a:t>Noves sol·licituds</a:t>
                      </a:r>
                    </a:p>
                  </a:txBody>
                  <a:tcPr anchor="ctr"/>
                </a:tc>
                <a:tc>
                  <a:txBody>
                    <a:bodyPr/>
                    <a:lstStyle/>
                    <a:p>
                      <a:pPr algn="ctr"/>
                      <a:r>
                        <a:rPr lang="es-ES" dirty="0"/>
                        <a:t>12</a:t>
                      </a:r>
                      <a:endParaRPr lang="ca-ES" dirty="0"/>
                    </a:p>
                  </a:txBody>
                  <a:tcPr anchor="ctr"/>
                </a:tc>
                <a:extLst>
                  <a:ext uri="{0D108BD9-81ED-4DB2-BD59-A6C34878D82A}">
                    <a16:rowId xmlns:a16="http://schemas.microsoft.com/office/drawing/2014/main" val="10000"/>
                  </a:ext>
                </a:extLst>
              </a:tr>
              <a:tr h="545308">
                <a:tc>
                  <a:txBody>
                    <a:bodyPr/>
                    <a:lstStyle/>
                    <a:p>
                      <a:r>
                        <a:rPr lang="ca-ES" noProof="0" dirty="0"/>
                        <a:t>Homes</a:t>
                      </a:r>
                    </a:p>
                  </a:txBody>
                  <a:tcPr anchor="ctr"/>
                </a:tc>
                <a:tc>
                  <a:txBody>
                    <a:bodyPr/>
                    <a:lstStyle/>
                    <a:p>
                      <a:pPr algn="ctr"/>
                      <a:r>
                        <a:rPr lang="ca-ES" dirty="0"/>
                        <a:t>4</a:t>
                      </a:r>
                      <a:endParaRPr lang="ca-ES" dirty="0">
                        <a:solidFill>
                          <a:schemeClr val="tx1"/>
                        </a:solidFill>
                      </a:endParaRPr>
                    </a:p>
                  </a:txBody>
                  <a:tcPr anchor="ctr"/>
                </a:tc>
                <a:extLst>
                  <a:ext uri="{0D108BD9-81ED-4DB2-BD59-A6C34878D82A}">
                    <a16:rowId xmlns:a16="http://schemas.microsoft.com/office/drawing/2014/main" val="10001"/>
                  </a:ext>
                </a:extLst>
              </a:tr>
              <a:tr h="571803">
                <a:tc>
                  <a:txBody>
                    <a:bodyPr/>
                    <a:lstStyle/>
                    <a:p>
                      <a:r>
                        <a:rPr lang="es-ES" dirty="0"/>
                        <a:t>Dones</a:t>
                      </a:r>
                      <a:endParaRPr lang="ca-ES" dirty="0"/>
                    </a:p>
                  </a:txBody>
                  <a:tcPr anchor="ctr"/>
                </a:tc>
                <a:tc>
                  <a:txBody>
                    <a:bodyPr/>
                    <a:lstStyle/>
                    <a:p>
                      <a:pPr algn="ctr"/>
                      <a:r>
                        <a:rPr lang="ca-ES" dirty="0">
                          <a:solidFill>
                            <a:schemeClr val="tx1"/>
                          </a:solidFill>
                        </a:rPr>
                        <a:t>8</a:t>
                      </a:r>
                    </a:p>
                  </a:txBody>
                  <a:tcPr anchor="ctr"/>
                </a:tc>
                <a:extLst>
                  <a:ext uri="{0D108BD9-81ED-4DB2-BD59-A6C34878D82A}">
                    <a16:rowId xmlns:a16="http://schemas.microsoft.com/office/drawing/2014/main" val="10002"/>
                  </a:ext>
                </a:extLst>
              </a:tr>
            </a:tbl>
          </a:graphicData>
        </a:graphic>
      </p:graphicFrame>
      <p:graphicFrame>
        <p:nvGraphicFramePr>
          <p:cNvPr id="9" name="5 Tabla"/>
          <p:cNvGraphicFramePr>
            <a:graphicFrameLocks noGrp="1"/>
          </p:cNvGraphicFramePr>
          <p:nvPr>
            <p:extLst>
              <p:ext uri="{D42A27DB-BD31-4B8C-83A1-F6EECF244321}">
                <p14:modId xmlns:p14="http://schemas.microsoft.com/office/powerpoint/2010/main" val="1167781318"/>
              </p:ext>
            </p:extLst>
          </p:nvPr>
        </p:nvGraphicFramePr>
        <p:xfrm>
          <a:off x="854528" y="4261281"/>
          <a:ext cx="9763164" cy="1612373"/>
        </p:xfrm>
        <a:graphic>
          <a:graphicData uri="http://schemas.openxmlformats.org/drawingml/2006/table">
            <a:tbl>
              <a:tblPr firstRow="1" bandRow="1">
                <a:tableStyleId>{21E4AEA4-8DFA-4A89-87EB-49C32662AFE0}</a:tableStyleId>
              </a:tblPr>
              <a:tblGrid>
                <a:gridCol w="1148959">
                  <a:extLst>
                    <a:ext uri="{9D8B030D-6E8A-4147-A177-3AD203B41FA5}">
                      <a16:colId xmlns:a16="http://schemas.microsoft.com/office/drawing/2014/main" val="20000"/>
                    </a:ext>
                  </a:extLst>
                </a:gridCol>
                <a:gridCol w="1005661">
                  <a:extLst>
                    <a:ext uri="{9D8B030D-6E8A-4147-A177-3AD203B41FA5}">
                      <a16:colId xmlns:a16="http://schemas.microsoft.com/office/drawing/2014/main" val="20001"/>
                    </a:ext>
                  </a:extLst>
                </a:gridCol>
                <a:gridCol w="1007186">
                  <a:extLst>
                    <a:ext uri="{9D8B030D-6E8A-4147-A177-3AD203B41FA5}">
                      <a16:colId xmlns:a16="http://schemas.microsoft.com/office/drawing/2014/main" val="20002"/>
                    </a:ext>
                  </a:extLst>
                </a:gridCol>
                <a:gridCol w="1094100">
                  <a:extLst>
                    <a:ext uri="{9D8B030D-6E8A-4147-A177-3AD203B41FA5}">
                      <a16:colId xmlns:a16="http://schemas.microsoft.com/office/drawing/2014/main" val="20003"/>
                    </a:ext>
                  </a:extLst>
                </a:gridCol>
                <a:gridCol w="1245021">
                  <a:extLst>
                    <a:ext uri="{9D8B030D-6E8A-4147-A177-3AD203B41FA5}">
                      <a16:colId xmlns:a16="http://schemas.microsoft.com/office/drawing/2014/main" val="20004"/>
                    </a:ext>
                  </a:extLst>
                </a:gridCol>
                <a:gridCol w="1245021">
                  <a:extLst>
                    <a:ext uri="{9D8B030D-6E8A-4147-A177-3AD203B41FA5}">
                      <a16:colId xmlns:a16="http://schemas.microsoft.com/office/drawing/2014/main" val="896566212"/>
                    </a:ext>
                  </a:extLst>
                </a:gridCol>
                <a:gridCol w="975829">
                  <a:extLst>
                    <a:ext uri="{9D8B030D-6E8A-4147-A177-3AD203B41FA5}">
                      <a16:colId xmlns:a16="http://schemas.microsoft.com/office/drawing/2014/main" val="20005"/>
                    </a:ext>
                  </a:extLst>
                </a:gridCol>
                <a:gridCol w="930962">
                  <a:extLst>
                    <a:ext uri="{9D8B030D-6E8A-4147-A177-3AD203B41FA5}">
                      <a16:colId xmlns:a16="http://schemas.microsoft.com/office/drawing/2014/main" val="20006"/>
                    </a:ext>
                  </a:extLst>
                </a:gridCol>
                <a:gridCol w="1110425">
                  <a:extLst>
                    <a:ext uri="{9D8B030D-6E8A-4147-A177-3AD203B41FA5}">
                      <a16:colId xmlns:a16="http://schemas.microsoft.com/office/drawing/2014/main" val="20007"/>
                    </a:ext>
                  </a:extLst>
                </a:gridCol>
              </a:tblGrid>
              <a:tr h="626685">
                <a:tc rowSpan="2">
                  <a:txBody>
                    <a:bodyPr/>
                    <a:lstStyle/>
                    <a:p>
                      <a:pPr algn="ctr"/>
                      <a:r>
                        <a:rPr lang="ca-ES" noProof="0" dirty="0"/>
                        <a:t>Tipologia</a:t>
                      </a:r>
                      <a:r>
                        <a:rPr lang="es-ES" dirty="0"/>
                        <a:t> </a:t>
                      </a:r>
                      <a:r>
                        <a:rPr lang="ca-ES" noProof="0" dirty="0"/>
                        <a:t>serveis</a:t>
                      </a:r>
                    </a:p>
                  </a:txBody>
                  <a:tcPr anchor="ctr"/>
                </a:tc>
                <a:tc rowSpan="2">
                  <a:txBody>
                    <a:bodyPr/>
                    <a:lstStyle/>
                    <a:p>
                      <a:pPr algn="ctr"/>
                      <a:r>
                        <a:rPr lang="es-ES" dirty="0"/>
                        <a:t>CAP</a:t>
                      </a:r>
                      <a:endParaRPr lang="ca-ES" dirty="0"/>
                    </a:p>
                  </a:txBody>
                  <a:tcPr anchor="ctr"/>
                </a:tc>
                <a:tc rowSpan="2">
                  <a:txBody>
                    <a:bodyPr/>
                    <a:lstStyle/>
                    <a:p>
                      <a:pPr algn="ctr"/>
                      <a:r>
                        <a:rPr lang="es-ES" sz="1400" dirty="0"/>
                        <a:t>COMERÇ</a:t>
                      </a:r>
                      <a:endParaRPr lang="ca-ES" sz="1400" dirty="0"/>
                    </a:p>
                  </a:txBody>
                  <a:tcPr anchor="ctr"/>
                </a:tc>
                <a:tc rowSpan="2">
                  <a:txBody>
                    <a:bodyPr/>
                    <a:lstStyle/>
                    <a:p>
                      <a:pPr algn="ctr"/>
                      <a:r>
                        <a:rPr lang="es-ES" sz="1400" dirty="0"/>
                        <a:t>FARMÀCIA</a:t>
                      </a:r>
                      <a:endParaRPr lang="ca-ES" sz="1400" dirty="0"/>
                    </a:p>
                  </a:txBody>
                  <a:tcPr anchor="ctr"/>
                </a:tc>
                <a:tc rowSpan="2">
                  <a:txBody>
                    <a:bodyPr/>
                    <a:lstStyle/>
                    <a:p>
                      <a:pPr algn="ctr"/>
                      <a:r>
                        <a:rPr lang="es-ES" dirty="0"/>
                        <a:t>PODÒLEG</a:t>
                      </a:r>
                      <a:endParaRPr lang="ca-ES" dirty="0"/>
                    </a:p>
                  </a:txBody>
                  <a:tcPr anchor="ctr"/>
                </a:tc>
                <a:tc rowSpan="2">
                  <a:txBody>
                    <a:bodyPr/>
                    <a:lstStyle/>
                    <a:p>
                      <a:pPr algn="ctr"/>
                      <a:r>
                        <a:rPr lang="ca-ES" sz="1400" dirty="0"/>
                        <a:t>PRÈSTEC DE LLIBRES</a:t>
                      </a:r>
                    </a:p>
                  </a:txBody>
                  <a:tcPr anchor="ctr"/>
                </a:tc>
                <a:tc gridSpan="2">
                  <a:txBody>
                    <a:bodyPr/>
                    <a:lstStyle/>
                    <a:p>
                      <a:pPr algn="ctr"/>
                      <a:r>
                        <a:rPr lang="es-ES" dirty="0"/>
                        <a:t>SOCIALITZADOR</a:t>
                      </a:r>
                    </a:p>
                  </a:txBody>
                  <a:tcPr anchor="ctr"/>
                </a:tc>
                <a:tc hMerge="1">
                  <a:txBody>
                    <a:bodyPr/>
                    <a:lstStyle/>
                    <a:p>
                      <a:endParaRPr lang="ca-ES"/>
                    </a:p>
                  </a:txBody>
                  <a:tcPr/>
                </a:tc>
                <a:tc rowSpan="2">
                  <a:txBody>
                    <a:bodyPr/>
                    <a:lstStyle/>
                    <a:p>
                      <a:pPr algn="ctr"/>
                      <a:r>
                        <a:rPr lang="es-ES" dirty="0"/>
                        <a:t>TOTAL</a:t>
                      </a:r>
                    </a:p>
                  </a:txBody>
                  <a:tcPr anchor="ctr"/>
                </a:tc>
                <a:extLst>
                  <a:ext uri="{0D108BD9-81ED-4DB2-BD59-A6C34878D82A}">
                    <a16:rowId xmlns:a16="http://schemas.microsoft.com/office/drawing/2014/main" val="10000"/>
                  </a:ext>
                </a:extLst>
              </a:tr>
              <a:tr h="390395">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a:txBody>
                    <a:bodyPr/>
                    <a:lstStyle/>
                    <a:p>
                      <a:pPr algn="ctr"/>
                      <a:r>
                        <a:rPr lang="es-ES" sz="1400" dirty="0"/>
                        <a:t>CASAL AVIS</a:t>
                      </a:r>
                      <a:endParaRPr lang="es-ES" sz="1400" b="1" dirty="0">
                        <a:solidFill>
                          <a:schemeClr val="bg1"/>
                        </a:solidFill>
                      </a:endParaRPr>
                    </a:p>
                  </a:txBody>
                  <a:tcPr anchor="ctr"/>
                </a:tc>
                <a:tc>
                  <a:txBody>
                    <a:bodyPr/>
                    <a:lstStyle/>
                    <a:p>
                      <a:pPr algn="ctr"/>
                      <a:r>
                        <a:rPr lang="es-ES" sz="1400" dirty="0"/>
                        <a:t>TALLERS</a:t>
                      </a:r>
                      <a:endParaRPr lang="es-ES" sz="1400" b="1" dirty="0">
                        <a:solidFill>
                          <a:schemeClr val="bg1"/>
                        </a:solidFill>
                      </a:endParaRPr>
                    </a:p>
                  </a:txBody>
                  <a:tcPr anchor="ctr"/>
                </a:tc>
                <a:tc vMerge="1">
                  <a:txBody>
                    <a:bodyPr/>
                    <a:lstStyle/>
                    <a:p>
                      <a:pPr algn="ctr"/>
                      <a:endParaRPr lang="es-E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67528">
                <a:tc>
                  <a:txBody>
                    <a:bodyPr/>
                    <a:lstStyle/>
                    <a:p>
                      <a:pPr algn="ctr"/>
                      <a:r>
                        <a:rPr lang="es-ES" dirty="0"/>
                        <a:t>2023</a:t>
                      </a:r>
                      <a:endParaRPr lang="ca-ES" dirty="0"/>
                    </a:p>
                  </a:txBody>
                  <a:tcPr anchor="ctr"/>
                </a:tc>
                <a:tc>
                  <a:txBody>
                    <a:bodyPr/>
                    <a:lstStyle/>
                    <a:p>
                      <a:pPr algn="ctr"/>
                      <a:r>
                        <a:rPr lang="ca-ES" dirty="0"/>
                        <a:t>471</a:t>
                      </a:r>
                    </a:p>
                  </a:txBody>
                  <a:tcPr anchor="ctr"/>
                </a:tc>
                <a:tc>
                  <a:txBody>
                    <a:bodyPr/>
                    <a:lstStyle/>
                    <a:p>
                      <a:pPr algn="ctr"/>
                      <a:r>
                        <a:rPr lang="ca-ES" dirty="0"/>
                        <a:t>172</a:t>
                      </a:r>
                    </a:p>
                  </a:txBody>
                  <a:tcPr anchor="ctr"/>
                </a:tc>
                <a:tc>
                  <a:txBody>
                    <a:bodyPr/>
                    <a:lstStyle/>
                    <a:p>
                      <a:pPr algn="ctr"/>
                      <a:r>
                        <a:rPr lang="ca-ES" dirty="0"/>
                        <a:t>246</a:t>
                      </a:r>
                    </a:p>
                  </a:txBody>
                  <a:tcPr anchor="ctr"/>
                </a:tc>
                <a:tc>
                  <a:txBody>
                    <a:bodyPr/>
                    <a:lstStyle/>
                    <a:p>
                      <a:pPr algn="ctr"/>
                      <a:r>
                        <a:rPr lang="ca-ES" dirty="0"/>
                        <a:t>83</a:t>
                      </a:r>
                    </a:p>
                  </a:txBody>
                  <a:tcPr anchor="ctr"/>
                </a:tc>
                <a:tc>
                  <a:txBody>
                    <a:bodyPr/>
                    <a:lstStyle/>
                    <a:p>
                      <a:pPr algn="ctr"/>
                      <a:r>
                        <a:rPr lang="ca-ES" dirty="0"/>
                        <a:t>1</a:t>
                      </a:r>
                    </a:p>
                  </a:txBody>
                  <a:tcPr anchor="ctr"/>
                </a:tc>
                <a:tc>
                  <a:txBody>
                    <a:bodyPr/>
                    <a:lstStyle/>
                    <a:p>
                      <a:pPr algn="ctr"/>
                      <a:r>
                        <a:rPr lang="ca-ES" dirty="0"/>
                        <a:t>298</a:t>
                      </a:r>
                    </a:p>
                  </a:txBody>
                  <a:tcPr anchor="ctr"/>
                </a:tc>
                <a:tc>
                  <a:txBody>
                    <a:bodyPr/>
                    <a:lstStyle/>
                    <a:p>
                      <a:pPr algn="ctr"/>
                      <a:r>
                        <a:rPr lang="ca-ES" dirty="0"/>
                        <a:t>488</a:t>
                      </a:r>
                    </a:p>
                  </a:txBody>
                  <a:tcPr anchor="ctr"/>
                </a:tc>
                <a:tc>
                  <a:txBody>
                    <a:bodyPr/>
                    <a:lstStyle/>
                    <a:p>
                      <a:pPr algn="ctr"/>
                      <a:r>
                        <a:rPr lang="ca-ES" dirty="0"/>
                        <a:t>1759</a:t>
                      </a:r>
                    </a:p>
                  </a:txBody>
                  <a:tcPr anchor="ctr"/>
                </a:tc>
                <a:extLst>
                  <a:ext uri="{0D108BD9-81ED-4DB2-BD59-A6C34878D82A}">
                    <a16:rowId xmlns:a16="http://schemas.microsoft.com/office/drawing/2014/main" val="10002"/>
                  </a:ext>
                </a:extLst>
              </a:tr>
            </a:tbl>
          </a:graphicData>
        </a:graphic>
      </p:graphicFrame>
      <p:sp>
        <p:nvSpPr>
          <p:cNvPr id="6" name="Títol 1"/>
          <p:cNvSpPr txBox="1">
            <a:spLocks/>
          </p:cNvSpPr>
          <p:nvPr/>
        </p:nvSpPr>
        <p:spPr>
          <a:xfrm>
            <a:off x="1142998" y="465268"/>
            <a:ext cx="9875520" cy="790326"/>
          </a:xfrm>
          <a:prstGeom prst="rect">
            <a:avLst/>
          </a:prstGeom>
          <a:solidFill>
            <a:srgbClr val="4BB7E7"/>
          </a:solidFill>
        </p:spPr>
        <p:txBody>
          <a:bodyPr anchor="ct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PORTA’M  2023</a:t>
            </a:r>
            <a:endParaRPr lang="ca-ES" dirty="0">
              <a:solidFill>
                <a:schemeClr val="bg1"/>
              </a:solidFill>
            </a:endParaRPr>
          </a:p>
        </p:txBody>
      </p:sp>
    </p:spTree>
    <p:extLst>
      <p:ext uri="{BB962C8B-B14F-4D97-AF65-F5344CB8AC3E}">
        <p14:creationId xmlns:p14="http://schemas.microsoft.com/office/powerpoint/2010/main" val="4133060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11">
            <a:extLst>
              <a:ext uri="{FF2B5EF4-FFF2-40B4-BE49-F238E27FC236}">
                <a16:creationId xmlns:a16="http://schemas.microsoft.com/office/drawing/2014/main" id="{DDFCD6ED-7709-4FAF-A468-80DA72FC51F2}"/>
              </a:ext>
            </a:extLst>
          </p:cNvPr>
          <p:cNvGraphicFramePr>
            <a:graphicFrameLocks/>
          </p:cNvGraphicFramePr>
          <p:nvPr>
            <p:extLst>
              <p:ext uri="{D42A27DB-BD31-4B8C-83A1-F6EECF244321}">
                <p14:modId xmlns:p14="http://schemas.microsoft.com/office/powerpoint/2010/main" val="1508468830"/>
              </p:ext>
            </p:extLst>
          </p:nvPr>
        </p:nvGraphicFramePr>
        <p:xfrm>
          <a:off x="1364720" y="2962630"/>
          <a:ext cx="7518023" cy="540431"/>
        </p:xfrm>
        <a:graphic>
          <a:graphicData uri="http://schemas.openxmlformats.org/drawingml/2006/table">
            <a:tbl>
              <a:tblPr firstRow="1" bandRow="1">
                <a:tableStyleId>{5C22544A-7EE6-4342-B048-85BDC9FD1C3A}</a:tableStyleId>
              </a:tblPr>
              <a:tblGrid>
                <a:gridCol w="1677060">
                  <a:extLst>
                    <a:ext uri="{9D8B030D-6E8A-4147-A177-3AD203B41FA5}">
                      <a16:colId xmlns:a16="http://schemas.microsoft.com/office/drawing/2014/main" val="2349592764"/>
                    </a:ext>
                  </a:extLst>
                </a:gridCol>
                <a:gridCol w="1923285">
                  <a:extLst>
                    <a:ext uri="{9D8B030D-6E8A-4147-A177-3AD203B41FA5}">
                      <a16:colId xmlns:a16="http://schemas.microsoft.com/office/drawing/2014/main" val="1578242607"/>
                    </a:ext>
                  </a:extLst>
                </a:gridCol>
                <a:gridCol w="1407743">
                  <a:extLst>
                    <a:ext uri="{9D8B030D-6E8A-4147-A177-3AD203B41FA5}">
                      <a16:colId xmlns:a16="http://schemas.microsoft.com/office/drawing/2014/main" val="74658439"/>
                    </a:ext>
                  </a:extLst>
                </a:gridCol>
                <a:gridCol w="1355845">
                  <a:extLst>
                    <a:ext uri="{9D8B030D-6E8A-4147-A177-3AD203B41FA5}">
                      <a16:colId xmlns:a16="http://schemas.microsoft.com/office/drawing/2014/main" val="4192633106"/>
                    </a:ext>
                  </a:extLst>
                </a:gridCol>
                <a:gridCol w="1154090">
                  <a:extLst>
                    <a:ext uri="{9D8B030D-6E8A-4147-A177-3AD203B41FA5}">
                      <a16:colId xmlns:a16="http://schemas.microsoft.com/office/drawing/2014/main" val="3215127286"/>
                    </a:ext>
                  </a:extLst>
                </a:gridCol>
              </a:tblGrid>
              <a:tr h="540431">
                <a:tc>
                  <a:txBody>
                    <a:bodyPr/>
                    <a:lstStyle/>
                    <a:p>
                      <a:r>
                        <a:rPr lang="ca-ES" sz="1400" dirty="0">
                          <a:solidFill>
                            <a:schemeClr val="tx1"/>
                          </a:solidFill>
                        </a:rPr>
                        <a:t>Empresa</a:t>
                      </a:r>
                    </a:p>
                  </a:txBody>
                  <a:tcPr>
                    <a:solidFill>
                      <a:schemeClr val="accent2">
                        <a:lumMod val="60000"/>
                        <a:lumOff val="40000"/>
                      </a:schemeClr>
                    </a:solidFill>
                  </a:tcPr>
                </a:tc>
                <a:tc>
                  <a:txBody>
                    <a:bodyPr/>
                    <a:lstStyle/>
                    <a:p>
                      <a:r>
                        <a:rPr lang="ca-ES" sz="1400" dirty="0">
                          <a:solidFill>
                            <a:schemeClr val="tx1"/>
                          </a:solidFill>
                        </a:rPr>
                        <a:t>Número de persones </a:t>
                      </a:r>
                    </a:p>
                  </a:txBody>
                  <a:tcPr>
                    <a:solidFill>
                      <a:schemeClr val="accent2">
                        <a:lumMod val="60000"/>
                        <a:lumOff val="40000"/>
                      </a:schemeClr>
                    </a:solidFill>
                  </a:tcPr>
                </a:tc>
                <a:tc>
                  <a:txBody>
                    <a:bodyPr/>
                    <a:lstStyle/>
                    <a:p>
                      <a:r>
                        <a:rPr lang="ca-ES" sz="1400" dirty="0">
                          <a:solidFill>
                            <a:schemeClr val="tx1"/>
                          </a:solidFill>
                        </a:rPr>
                        <a:t>Citades</a:t>
                      </a:r>
                    </a:p>
                  </a:txBody>
                  <a:tcPr>
                    <a:solidFill>
                      <a:schemeClr val="accent2">
                        <a:lumMod val="60000"/>
                        <a:lumOff val="40000"/>
                      </a:schemeClr>
                    </a:solidFill>
                  </a:tcPr>
                </a:tc>
                <a:tc>
                  <a:txBody>
                    <a:bodyPr/>
                    <a:lstStyle/>
                    <a:p>
                      <a:r>
                        <a:rPr lang="ca-ES" sz="1400" dirty="0">
                          <a:solidFill>
                            <a:schemeClr val="tx1"/>
                          </a:solidFill>
                        </a:rPr>
                        <a:t>Compareixen</a:t>
                      </a:r>
                    </a:p>
                  </a:txBody>
                  <a:tcPr>
                    <a:solidFill>
                      <a:schemeClr val="accent2">
                        <a:lumMod val="60000"/>
                        <a:lumOff val="40000"/>
                      </a:schemeClr>
                    </a:solidFill>
                  </a:tcPr>
                </a:tc>
                <a:tc>
                  <a:txBody>
                    <a:bodyPr/>
                    <a:lstStyle/>
                    <a:p>
                      <a:r>
                        <a:rPr lang="ca-ES" sz="1400" dirty="0">
                          <a:solidFill>
                            <a:schemeClr val="tx1"/>
                          </a:solidFill>
                        </a:rPr>
                        <a:t>Vulnerables</a:t>
                      </a:r>
                    </a:p>
                  </a:txBody>
                  <a:tcPr>
                    <a:solidFill>
                      <a:schemeClr val="accent2">
                        <a:lumMod val="60000"/>
                        <a:lumOff val="40000"/>
                      </a:schemeClr>
                    </a:solidFill>
                  </a:tcPr>
                </a:tc>
                <a:extLst>
                  <a:ext uri="{0D108BD9-81ED-4DB2-BD59-A6C34878D82A}">
                    <a16:rowId xmlns:a16="http://schemas.microsoft.com/office/drawing/2014/main" val="3700356235"/>
                  </a:ext>
                </a:extLst>
              </a:tr>
            </a:tbl>
          </a:graphicData>
        </a:graphic>
      </p:graphicFrame>
      <p:grpSp>
        <p:nvGrpSpPr>
          <p:cNvPr id="6" name="Grupo 5">
            <a:extLst>
              <a:ext uri="{FF2B5EF4-FFF2-40B4-BE49-F238E27FC236}">
                <a16:creationId xmlns:a16="http://schemas.microsoft.com/office/drawing/2014/main" id="{AA61982D-F6F3-46C8-889A-ADB10AB72E66}"/>
              </a:ext>
            </a:extLst>
          </p:cNvPr>
          <p:cNvGrpSpPr/>
          <p:nvPr/>
        </p:nvGrpSpPr>
        <p:grpSpPr>
          <a:xfrm>
            <a:off x="1364712" y="3488673"/>
            <a:ext cx="7518031" cy="1198881"/>
            <a:chOff x="6009813" y="2163690"/>
            <a:chExt cx="4120783" cy="1198881"/>
          </a:xfrm>
        </p:grpSpPr>
        <p:graphicFrame>
          <p:nvGraphicFramePr>
            <p:cNvPr id="7" name="Tabla 11">
              <a:extLst>
                <a:ext uri="{FF2B5EF4-FFF2-40B4-BE49-F238E27FC236}">
                  <a16:creationId xmlns:a16="http://schemas.microsoft.com/office/drawing/2014/main" id="{A24DBFD3-C990-47E4-9F80-4C5491258CD0}"/>
                </a:ext>
              </a:extLst>
            </p:cNvPr>
            <p:cNvGraphicFramePr>
              <a:graphicFrameLocks/>
            </p:cNvGraphicFramePr>
            <p:nvPr>
              <p:extLst>
                <p:ext uri="{D42A27DB-BD31-4B8C-83A1-F6EECF244321}">
                  <p14:modId xmlns:p14="http://schemas.microsoft.com/office/powerpoint/2010/main" val="2158953790"/>
                </p:ext>
              </p:extLst>
            </p:nvPr>
          </p:nvGraphicFramePr>
          <p:xfrm>
            <a:off x="6009817" y="2163690"/>
            <a:ext cx="4120779" cy="457200"/>
          </p:xfrm>
          <a:graphic>
            <a:graphicData uri="http://schemas.openxmlformats.org/drawingml/2006/table">
              <a:tbl>
                <a:tblPr firstRow="1" bandRow="1">
                  <a:tableStyleId>{5C22544A-7EE6-4342-B048-85BDC9FD1C3A}</a:tableStyleId>
                </a:tblPr>
                <a:tblGrid>
                  <a:gridCol w="1677061">
                    <a:extLst>
                      <a:ext uri="{9D8B030D-6E8A-4147-A177-3AD203B41FA5}">
                        <a16:colId xmlns:a16="http://schemas.microsoft.com/office/drawing/2014/main" val="2349592764"/>
                      </a:ext>
                    </a:extLst>
                  </a:gridCol>
                  <a:gridCol w="1932832">
                    <a:extLst>
                      <a:ext uri="{9D8B030D-6E8A-4147-A177-3AD203B41FA5}">
                        <a16:colId xmlns:a16="http://schemas.microsoft.com/office/drawing/2014/main" val="1578242607"/>
                      </a:ext>
                    </a:extLst>
                  </a:gridCol>
                  <a:gridCol w="1402123">
                    <a:extLst>
                      <a:ext uri="{9D8B030D-6E8A-4147-A177-3AD203B41FA5}">
                        <a16:colId xmlns:a16="http://schemas.microsoft.com/office/drawing/2014/main" val="1892343195"/>
                      </a:ext>
                    </a:extLst>
                  </a:gridCol>
                  <a:gridCol w="1342459">
                    <a:extLst>
                      <a:ext uri="{9D8B030D-6E8A-4147-A177-3AD203B41FA5}">
                        <a16:colId xmlns:a16="http://schemas.microsoft.com/office/drawing/2014/main" val="4192633106"/>
                      </a:ext>
                    </a:extLst>
                  </a:gridCol>
                  <a:gridCol w="1163548">
                    <a:extLst>
                      <a:ext uri="{9D8B030D-6E8A-4147-A177-3AD203B41FA5}">
                        <a16:colId xmlns:a16="http://schemas.microsoft.com/office/drawing/2014/main" val="2519335374"/>
                      </a:ext>
                    </a:extLst>
                  </a:gridCol>
                </a:tblGrid>
                <a:tr h="370840">
                  <a:tc>
                    <a:txBody>
                      <a:bodyPr/>
                      <a:lstStyle/>
                      <a:p>
                        <a:r>
                          <a:rPr lang="ca-ES" sz="1200" dirty="0">
                            <a:solidFill>
                              <a:schemeClr val="tx1"/>
                            </a:solidFill>
                          </a:rPr>
                          <a:t>ENDESA / ENERGIAXXI</a:t>
                        </a:r>
                      </a:p>
                    </a:txBody>
                    <a:tcPr>
                      <a:solidFill>
                        <a:schemeClr val="accent2">
                          <a:lumMod val="20000"/>
                          <a:lumOff val="80000"/>
                        </a:schemeClr>
                      </a:solidFill>
                    </a:tcPr>
                  </a:tc>
                  <a:tc>
                    <a:txBody>
                      <a:bodyPr/>
                      <a:lstStyle/>
                      <a:p>
                        <a:r>
                          <a:rPr lang="ca-ES" sz="1400" dirty="0">
                            <a:solidFill>
                              <a:schemeClr val="tx1"/>
                            </a:solidFill>
                          </a:rPr>
                          <a:t>86</a:t>
                        </a:r>
                      </a:p>
                    </a:txBody>
                    <a:tcPr>
                      <a:solidFill>
                        <a:schemeClr val="accent2">
                          <a:lumMod val="20000"/>
                          <a:lumOff val="80000"/>
                        </a:schemeClr>
                      </a:solidFill>
                    </a:tcPr>
                  </a:tc>
                  <a:tc>
                    <a:txBody>
                      <a:bodyPr/>
                      <a:lstStyle/>
                      <a:p>
                        <a:r>
                          <a:rPr lang="ca-ES" sz="1400" dirty="0">
                            <a:solidFill>
                              <a:schemeClr val="tx1"/>
                            </a:solidFill>
                          </a:rPr>
                          <a:t>77</a:t>
                        </a:r>
                      </a:p>
                    </a:txBody>
                    <a:tcPr>
                      <a:solidFill>
                        <a:schemeClr val="accent2">
                          <a:lumMod val="20000"/>
                          <a:lumOff val="80000"/>
                        </a:schemeClr>
                      </a:solidFill>
                    </a:tcPr>
                  </a:tc>
                  <a:tc>
                    <a:txBody>
                      <a:bodyPr/>
                      <a:lstStyle/>
                      <a:p>
                        <a:r>
                          <a:rPr lang="ca-ES" sz="1400" dirty="0">
                            <a:solidFill>
                              <a:schemeClr val="tx1"/>
                            </a:solidFill>
                          </a:rPr>
                          <a:t>5</a:t>
                        </a:r>
                      </a:p>
                    </a:txBody>
                    <a:tcPr>
                      <a:solidFill>
                        <a:schemeClr val="accent2">
                          <a:lumMod val="20000"/>
                          <a:lumOff val="80000"/>
                        </a:schemeClr>
                      </a:solidFill>
                    </a:tcPr>
                  </a:tc>
                  <a:tc>
                    <a:txBody>
                      <a:bodyPr/>
                      <a:lstStyle/>
                      <a:p>
                        <a:r>
                          <a:rPr lang="ca-ES" sz="1400" dirty="0">
                            <a:solidFill>
                              <a:schemeClr val="tx1"/>
                            </a:solidFill>
                          </a:rPr>
                          <a:t>9</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aphicFrame>
          <p:nvGraphicFramePr>
            <p:cNvPr id="8" name="Tabla 11">
              <a:extLst>
                <a:ext uri="{FF2B5EF4-FFF2-40B4-BE49-F238E27FC236}">
                  <a16:creationId xmlns:a16="http://schemas.microsoft.com/office/drawing/2014/main" id="{343C8B01-7638-4642-845D-53D692621FA3}"/>
                </a:ext>
              </a:extLst>
            </p:cNvPr>
            <p:cNvGraphicFramePr>
              <a:graphicFrameLocks/>
            </p:cNvGraphicFramePr>
            <p:nvPr>
              <p:extLst>
                <p:ext uri="{D42A27DB-BD31-4B8C-83A1-F6EECF244321}">
                  <p14:modId xmlns:p14="http://schemas.microsoft.com/office/powerpoint/2010/main" val="273767090"/>
                </p:ext>
              </p:extLst>
            </p:nvPr>
          </p:nvGraphicFramePr>
          <p:xfrm>
            <a:off x="6009813" y="2620890"/>
            <a:ext cx="4120779" cy="370840"/>
          </p:xfrm>
          <a:graphic>
            <a:graphicData uri="http://schemas.openxmlformats.org/drawingml/2006/table">
              <a:tbl>
                <a:tblPr firstRow="1" bandRow="1">
                  <a:tableStyleId>{5C22544A-7EE6-4342-B048-85BDC9FD1C3A}</a:tableStyleId>
                </a:tblPr>
                <a:tblGrid>
                  <a:gridCol w="1667732">
                    <a:extLst>
                      <a:ext uri="{9D8B030D-6E8A-4147-A177-3AD203B41FA5}">
                        <a16:colId xmlns:a16="http://schemas.microsoft.com/office/drawing/2014/main" val="2349592764"/>
                      </a:ext>
                    </a:extLst>
                  </a:gridCol>
                  <a:gridCol w="1942161">
                    <a:extLst>
                      <a:ext uri="{9D8B030D-6E8A-4147-A177-3AD203B41FA5}">
                        <a16:colId xmlns:a16="http://schemas.microsoft.com/office/drawing/2014/main" val="1578242607"/>
                      </a:ext>
                    </a:extLst>
                  </a:gridCol>
                  <a:gridCol w="1402124">
                    <a:extLst>
                      <a:ext uri="{9D8B030D-6E8A-4147-A177-3AD203B41FA5}">
                        <a16:colId xmlns:a16="http://schemas.microsoft.com/office/drawing/2014/main" val="1608260885"/>
                      </a:ext>
                    </a:extLst>
                  </a:gridCol>
                  <a:gridCol w="1342462">
                    <a:extLst>
                      <a:ext uri="{9D8B030D-6E8A-4147-A177-3AD203B41FA5}">
                        <a16:colId xmlns:a16="http://schemas.microsoft.com/office/drawing/2014/main" val="4192633106"/>
                      </a:ext>
                    </a:extLst>
                  </a:gridCol>
                  <a:gridCol w="1163545">
                    <a:extLst>
                      <a:ext uri="{9D8B030D-6E8A-4147-A177-3AD203B41FA5}">
                        <a16:colId xmlns:a16="http://schemas.microsoft.com/office/drawing/2014/main" val="2658054165"/>
                      </a:ext>
                    </a:extLst>
                  </a:gridCol>
                </a:tblGrid>
                <a:tr h="370840">
                  <a:tc>
                    <a:txBody>
                      <a:bodyPr/>
                      <a:lstStyle/>
                      <a:p>
                        <a:r>
                          <a:rPr lang="ca-ES" sz="1200" dirty="0">
                            <a:solidFill>
                              <a:schemeClr val="tx1"/>
                            </a:solidFill>
                          </a:rPr>
                          <a:t>NATURGY</a:t>
                        </a:r>
                      </a:p>
                    </a:txBody>
                    <a:tcPr>
                      <a:solidFill>
                        <a:schemeClr val="accent2">
                          <a:lumMod val="20000"/>
                          <a:lumOff val="80000"/>
                        </a:schemeClr>
                      </a:solidFill>
                    </a:tcPr>
                  </a:tc>
                  <a:tc>
                    <a:txBody>
                      <a:bodyPr/>
                      <a:lstStyle/>
                      <a:p>
                        <a:r>
                          <a:rPr lang="ca-ES" sz="1400" dirty="0">
                            <a:solidFill>
                              <a:schemeClr val="tx1"/>
                            </a:solidFill>
                          </a:rPr>
                          <a:t>6</a:t>
                        </a:r>
                      </a:p>
                    </a:txBody>
                    <a:tcPr>
                      <a:solidFill>
                        <a:schemeClr val="accent2">
                          <a:lumMod val="20000"/>
                          <a:lumOff val="80000"/>
                        </a:schemeClr>
                      </a:solidFill>
                    </a:tcPr>
                  </a:tc>
                  <a:tc>
                    <a:txBody>
                      <a:bodyPr/>
                      <a:lstStyle/>
                      <a:p>
                        <a:r>
                          <a:rPr lang="ca-ES" sz="1400" dirty="0">
                            <a:solidFill>
                              <a:schemeClr val="tx1"/>
                            </a:solidFill>
                          </a:rPr>
                          <a:t>6</a:t>
                        </a:r>
                      </a:p>
                    </a:txBody>
                    <a:tcPr>
                      <a:solidFill>
                        <a:schemeClr val="accent2">
                          <a:lumMod val="20000"/>
                          <a:lumOff val="80000"/>
                        </a:schemeClr>
                      </a:solidFill>
                    </a:tcPr>
                  </a:tc>
                  <a:tc>
                    <a:txBody>
                      <a:bodyPr/>
                      <a:lstStyle/>
                      <a:p>
                        <a:r>
                          <a:rPr lang="ca-ES" sz="1400" dirty="0">
                            <a:solidFill>
                              <a:schemeClr val="tx1"/>
                            </a:solidFill>
                          </a:rPr>
                          <a:t>0</a:t>
                        </a:r>
                      </a:p>
                    </a:txBody>
                    <a:tcPr>
                      <a:solidFill>
                        <a:schemeClr val="accent2">
                          <a:lumMod val="20000"/>
                          <a:lumOff val="80000"/>
                        </a:schemeClr>
                      </a:solidFill>
                    </a:tcPr>
                  </a:tc>
                  <a:tc>
                    <a:txBody>
                      <a:bodyPr/>
                      <a:lstStyle/>
                      <a:p>
                        <a:r>
                          <a:rPr lang="ca-ES" sz="1400" dirty="0">
                            <a:solidFill>
                              <a:schemeClr val="tx1"/>
                            </a:solidFill>
                          </a:rPr>
                          <a:t>0</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aphicFrame>
          <p:nvGraphicFramePr>
            <p:cNvPr id="9" name="Tabla 11">
              <a:extLst>
                <a:ext uri="{FF2B5EF4-FFF2-40B4-BE49-F238E27FC236}">
                  <a16:creationId xmlns:a16="http://schemas.microsoft.com/office/drawing/2014/main" id="{27CBD9F6-261A-4D4B-8CA1-D2F50FDEB471}"/>
                </a:ext>
              </a:extLst>
            </p:cNvPr>
            <p:cNvGraphicFramePr>
              <a:graphicFrameLocks/>
            </p:cNvGraphicFramePr>
            <p:nvPr>
              <p:extLst>
                <p:ext uri="{D42A27DB-BD31-4B8C-83A1-F6EECF244321}">
                  <p14:modId xmlns:p14="http://schemas.microsoft.com/office/powerpoint/2010/main" val="810223478"/>
                </p:ext>
              </p:extLst>
            </p:nvPr>
          </p:nvGraphicFramePr>
          <p:xfrm>
            <a:off x="6009815" y="2991731"/>
            <a:ext cx="4120778" cy="370840"/>
          </p:xfrm>
          <a:graphic>
            <a:graphicData uri="http://schemas.openxmlformats.org/drawingml/2006/table">
              <a:tbl>
                <a:tblPr firstRow="1" bandRow="1">
                  <a:tableStyleId>{5C22544A-7EE6-4342-B048-85BDC9FD1C3A}</a:tableStyleId>
                </a:tblPr>
                <a:tblGrid>
                  <a:gridCol w="1667730">
                    <a:extLst>
                      <a:ext uri="{9D8B030D-6E8A-4147-A177-3AD203B41FA5}">
                        <a16:colId xmlns:a16="http://schemas.microsoft.com/office/drawing/2014/main" val="2349592764"/>
                      </a:ext>
                    </a:extLst>
                  </a:gridCol>
                  <a:gridCol w="1950098">
                    <a:extLst>
                      <a:ext uri="{9D8B030D-6E8A-4147-A177-3AD203B41FA5}">
                        <a16:colId xmlns:a16="http://schemas.microsoft.com/office/drawing/2014/main" val="1578242607"/>
                      </a:ext>
                    </a:extLst>
                  </a:gridCol>
                  <a:gridCol w="1394186">
                    <a:extLst>
                      <a:ext uri="{9D8B030D-6E8A-4147-A177-3AD203B41FA5}">
                        <a16:colId xmlns:a16="http://schemas.microsoft.com/office/drawing/2014/main" val="560898058"/>
                      </a:ext>
                    </a:extLst>
                  </a:gridCol>
                  <a:gridCol w="1351922">
                    <a:extLst>
                      <a:ext uri="{9D8B030D-6E8A-4147-A177-3AD203B41FA5}">
                        <a16:colId xmlns:a16="http://schemas.microsoft.com/office/drawing/2014/main" val="4192633106"/>
                      </a:ext>
                    </a:extLst>
                  </a:gridCol>
                  <a:gridCol w="1154085">
                    <a:extLst>
                      <a:ext uri="{9D8B030D-6E8A-4147-A177-3AD203B41FA5}">
                        <a16:colId xmlns:a16="http://schemas.microsoft.com/office/drawing/2014/main" val="3761035361"/>
                      </a:ext>
                    </a:extLst>
                  </a:gridCol>
                </a:tblGrid>
                <a:tr h="370840">
                  <a:tc>
                    <a:txBody>
                      <a:bodyPr/>
                      <a:lstStyle/>
                      <a:p>
                        <a:r>
                          <a:rPr lang="ca-ES" sz="1200" dirty="0">
                            <a:solidFill>
                              <a:schemeClr val="tx1"/>
                            </a:solidFill>
                          </a:rPr>
                          <a:t>IBERDROLA</a:t>
                        </a:r>
                      </a:p>
                    </a:txBody>
                    <a:tcPr>
                      <a:solidFill>
                        <a:schemeClr val="accent2">
                          <a:lumMod val="20000"/>
                          <a:lumOff val="80000"/>
                        </a:schemeClr>
                      </a:solidFill>
                    </a:tcPr>
                  </a:tc>
                  <a:tc>
                    <a:txBody>
                      <a:bodyPr/>
                      <a:lstStyle/>
                      <a:p>
                        <a:r>
                          <a:rPr lang="ca-ES" sz="1400" dirty="0">
                            <a:solidFill>
                              <a:schemeClr val="tx1"/>
                            </a:solidFill>
                          </a:rPr>
                          <a:t>19</a:t>
                        </a:r>
                      </a:p>
                    </a:txBody>
                    <a:tcPr>
                      <a:solidFill>
                        <a:schemeClr val="accent2">
                          <a:lumMod val="20000"/>
                          <a:lumOff val="80000"/>
                        </a:schemeClr>
                      </a:solidFill>
                    </a:tcPr>
                  </a:tc>
                  <a:tc>
                    <a:txBody>
                      <a:bodyPr/>
                      <a:lstStyle/>
                      <a:p>
                        <a:r>
                          <a:rPr lang="ca-ES" sz="1400" dirty="0">
                            <a:solidFill>
                              <a:schemeClr val="tx1"/>
                            </a:solidFill>
                          </a:rPr>
                          <a:t>14</a:t>
                        </a:r>
                      </a:p>
                    </a:txBody>
                    <a:tcPr>
                      <a:solidFill>
                        <a:schemeClr val="accent2">
                          <a:lumMod val="20000"/>
                          <a:lumOff val="80000"/>
                        </a:schemeClr>
                      </a:solidFill>
                    </a:tcPr>
                  </a:tc>
                  <a:tc>
                    <a:txBody>
                      <a:bodyPr/>
                      <a:lstStyle/>
                      <a:p>
                        <a:r>
                          <a:rPr lang="ca-ES" sz="1400" dirty="0">
                            <a:solidFill>
                              <a:schemeClr val="tx1"/>
                            </a:solidFill>
                          </a:rPr>
                          <a:t>1</a:t>
                        </a:r>
                      </a:p>
                    </a:txBody>
                    <a:tcPr>
                      <a:solidFill>
                        <a:schemeClr val="accent2">
                          <a:lumMod val="20000"/>
                          <a:lumOff val="80000"/>
                        </a:schemeClr>
                      </a:solidFill>
                    </a:tcPr>
                  </a:tc>
                  <a:tc>
                    <a:txBody>
                      <a:bodyPr/>
                      <a:lstStyle/>
                      <a:p>
                        <a:r>
                          <a:rPr lang="ca-ES" sz="1400" dirty="0">
                            <a:solidFill>
                              <a:schemeClr val="tx1"/>
                            </a:solidFill>
                          </a:rPr>
                          <a:t>2</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pSp>
      <p:graphicFrame>
        <p:nvGraphicFramePr>
          <p:cNvPr id="10" name="Tabla 11">
            <a:extLst>
              <a:ext uri="{FF2B5EF4-FFF2-40B4-BE49-F238E27FC236}">
                <a16:creationId xmlns:a16="http://schemas.microsoft.com/office/drawing/2014/main" id="{EDD19E56-CA21-4284-B752-C6DEFD5295AC}"/>
              </a:ext>
            </a:extLst>
          </p:cNvPr>
          <p:cNvGraphicFramePr>
            <a:graphicFrameLocks/>
          </p:cNvGraphicFramePr>
          <p:nvPr>
            <p:extLst>
              <p:ext uri="{D42A27DB-BD31-4B8C-83A1-F6EECF244321}">
                <p14:modId xmlns:p14="http://schemas.microsoft.com/office/powerpoint/2010/main" val="2581649668"/>
              </p:ext>
            </p:extLst>
          </p:nvPr>
        </p:nvGraphicFramePr>
        <p:xfrm>
          <a:off x="1364717" y="4690494"/>
          <a:ext cx="7518019" cy="370840"/>
        </p:xfrm>
        <a:graphic>
          <a:graphicData uri="http://schemas.openxmlformats.org/drawingml/2006/table">
            <a:tbl>
              <a:tblPr firstRow="1" bandRow="1">
                <a:tableStyleId>{5C22544A-7EE6-4342-B048-85BDC9FD1C3A}</a:tableStyleId>
              </a:tblPr>
              <a:tblGrid>
                <a:gridCol w="1667732">
                  <a:extLst>
                    <a:ext uri="{9D8B030D-6E8A-4147-A177-3AD203B41FA5}">
                      <a16:colId xmlns:a16="http://schemas.microsoft.com/office/drawing/2014/main" val="2349592764"/>
                    </a:ext>
                  </a:extLst>
                </a:gridCol>
                <a:gridCol w="1942158">
                  <a:extLst>
                    <a:ext uri="{9D8B030D-6E8A-4147-A177-3AD203B41FA5}">
                      <a16:colId xmlns:a16="http://schemas.microsoft.com/office/drawing/2014/main" val="1578242607"/>
                    </a:ext>
                  </a:extLst>
                </a:gridCol>
                <a:gridCol w="1402123">
                  <a:extLst>
                    <a:ext uri="{9D8B030D-6E8A-4147-A177-3AD203B41FA5}">
                      <a16:colId xmlns:a16="http://schemas.microsoft.com/office/drawing/2014/main" val="2102013826"/>
                    </a:ext>
                  </a:extLst>
                </a:gridCol>
                <a:gridCol w="1349017">
                  <a:extLst>
                    <a:ext uri="{9D8B030D-6E8A-4147-A177-3AD203B41FA5}">
                      <a16:colId xmlns:a16="http://schemas.microsoft.com/office/drawing/2014/main" val="4192633106"/>
                    </a:ext>
                  </a:extLst>
                </a:gridCol>
                <a:gridCol w="1156989">
                  <a:extLst>
                    <a:ext uri="{9D8B030D-6E8A-4147-A177-3AD203B41FA5}">
                      <a16:colId xmlns:a16="http://schemas.microsoft.com/office/drawing/2014/main" val="1656083535"/>
                    </a:ext>
                  </a:extLst>
                </a:gridCol>
              </a:tblGrid>
              <a:tr h="370840">
                <a:tc>
                  <a:txBody>
                    <a:bodyPr/>
                    <a:lstStyle/>
                    <a:p>
                      <a:r>
                        <a:rPr lang="ca-ES" sz="1200" dirty="0">
                          <a:solidFill>
                            <a:schemeClr val="tx1"/>
                          </a:solidFill>
                        </a:rPr>
                        <a:t>HOLALUZ</a:t>
                      </a:r>
                    </a:p>
                  </a:txBody>
                  <a:tcPr>
                    <a:solidFill>
                      <a:schemeClr val="accent2">
                        <a:lumMod val="20000"/>
                        <a:lumOff val="80000"/>
                      </a:schemeClr>
                    </a:solidFill>
                  </a:tcPr>
                </a:tc>
                <a:tc>
                  <a:txBody>
                    <a:bodyPr/>
                    <a:lstStyle/>
                    <a:p>
                      <a:r>
                        <a:rPr lang="ca-ES" sz="1400" dirty="0">
                          <a:solidFill>
                            <a:schemeClr val="tx1"/>
                          </a:solidFill>
                        </a:rPr>
                        <a:t>8</a:t>
                      </a:r>
                    </a:p>
                  </a:txBody>
                  <a:tcPr>
                    <a:solidFill>
                      <a:schemeClr val="accent2">
                        <a:lumMod val="20000"/>
                        <a:lumOff val="80000"/>
                      </a:schemeClr>
                    </a:solidFill>
                  </a:tcPr>
                </a:tc>
                <a:tc>
                  <a:txBody>
                    <a:bodyPr/>
                    <a:lstStyle/>
                    <a:p>
                      <a:r>
                        <a:rPr lang="ca-ES" sz="1400" dirty="0">
                          <a:solidFill>
                            <a:schemeClr val="tx1"/>
                          </a:solidFill>
                        </a:rPr>
                        <a:t>8</a:t>
                      </a:r>
                    </a:p>
                  </a:txBody>
                  <a:tcPr>
                    <a:solidFill>
                      <a:schemeClr val="accent2">
                        <a:lumMod val="20000"/>
                        <a:lumOff val="80000"/>
                      </a:schemeClr>
                    </a:solidFill>
                  </a:tcPr>
                </a:tc>
                <a:tc>
                  <a:txBody>
                    <a:bodyPr/>
                    <a:lstStyle/>
                    <a:p>
                      <a:r>
                        <a:rPr lang="ca-ES" sz="1400" dirty="0">
                          <a:solidFill>
                            <a:schemeClr val="tx1"/>
                          </a:solidFill>
                        </a:rPr>
                        <a:t>1</a:t>
                      </a:r>
                    </a:p>
                  </a:txBody>
                  <a:tcPr>
                    <a:solidFill>
                      <a:schemeClr val="accent2">
                        <a:lumMod val="20000"/>
                        <a:lumOff val="80000"/>
                      </a:schemeClr>
                    </a:solidFill>
                  </a:tcPr>
                </a:tc>
                <a:tc>
                  <a:txBody>
                    <a:bodyPr/>
                    <a:lstStyle/>
                    <a:p>
                      <a:r>
                        <a:rPr lang="ca-ES" sz="1400" dirty="0">
                          <a:solidFill>
                            <a:schemeClr val="tx1"/>
                          </a:solidFill>
                        </a:rPr>
                        <a:t>0</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aphicFrame>
        <p:nvGraphicFramePr>
          <p:cNvPr id="11" name="Tabla 11">
            <a:extLst>
              <a:ext uri="{FF2B5EF4-FFF2-40B4-BE49-F238E27FC236}">
                <a16:creationId xmlns:a16="http://schemas.microsoft.com/office/drawing/2014/main" id="{10E7B2BC-087F-4863-9314-766F653559DF}"/>
              </a:ext>
            </a:extLst>
          </p:cNvPr>
          <p:cNvGraphicFramePr>
            <a:graphicFrameLocks/>
          </p:cNvGraphicFramePr>
          <p:nvPr>
            <p:extLst>
              <p:ext uri="{D42A27DB-BD31-4B8C-83A1-F6EECF244321}">
                <p14:modId xmlns:p14="http://schemas.microsoft.com/office/powerpoint/2010/main" val="1169312748"/>
              </p:ext>
            </p:extLst>
          </p:nvPr>
        </p:nvGraphicFramePr>
        <p:xfrm>
          <a:off x="1364720" y="2630943"/>
          <a:ext cx="7518016" cy="365760"/>
        </p:xfrm>
        <a:graphic>
          <a:graphicData uri="http://schemas.openxmlformats.org/drawingml/2006/table">
            <a:tbl>
              <a:tblPr firstRow="1" bandRow="1">
                <a:tableStyleId>{5C22544A-7EE6-4342-B048-85BDC9FD1C3A}</a:tableStyleId>
              </a:tblPr>
              <a:tblGrid>
                <a:gridCol w="7518016">
                  <a:extLst>
                    <a:ext uri="{9D8B030D-6E8A-4147-A177-3AD203B41FA5}">
                      <a16:colId xmlns:a16="http://schemas.microsoft.com/office/drawing/2014/main" val="2349592764"/>
                    </a:ext>
                  </a:extLst>
                </a:gridCol>
              </a:tblGrid>
              <a:tr h="223002">
                <a:tc>
                  <a:txBody>
                    <a:bodyPr/>
                    <a:lstStyle/>
                    <a:p>
                      <a:r>
                        <a:rPr lang="ca-ES" dirty="0"/>
                        <a:t>LLUM</a:t>
                      </a:r>
                    </a:p>
                  </a:txBody>
                  <a:tcPr>
                    <a:solidFill>
                      <a:schemeClr val="accent2"/>
                    </a:solidFill>
                  </a:tcPr>
                </a:tc>
                <a:extLst>
                  <a:ext uri="{0D108BD9-81ED-4DB2-BD59-A6C34878D82A}">
                    <a16:rowId xmlns:a16="http://schemas.microsoft.com/office/drawing/2014/main" val="3700356235"/>
                  </a:ext>
                </a:extLst>
              </a:tr>
            </a:tbl>
          </a:graphicData>
        </a:graphic>
      </p:graphicFrame>
      <p:graphicFrame>
        <p:nvGraphicFramePr>
          <p:cNvPr id="12" name="Tabla 11">
            <a:extLst>
              <a:ext uri="{FF2B5EF4-FFF2-40B4-BE49-F238E27FC236}">
                <a16:creationId xmlns:a16="http://schemas.microsoft.com/office/drawing/2014/main" id="{85240ED0-A5D6-4ACC-9658-4CB373E8D413}"/>
              </a:ext>
            </a:extLst>
          </p:cNvPr>
          <p:cNvGraphicFramePr>
            <a:graphicFrameLocks/>
          </p:cNvGraphicFramePr>
          <p:nvPr>
            <p:extLst>
              <p:ext uri="{D42A27DB-BD31-4B8C-83A1-F6EECF244321}">
                <p14:modId xmlns:p14="http://schemas.microsoft.com/office/powerpoint/2010/main" val="398146929"/>
              </p:ext>
            </p:extLst>
          </p:nvPr>
        </p:nvGraphicFramePr>
        <p:xfrm>
          <a:off x="1364713" y="5080463"/>
          <a:ext cx="7518019" cy="370840"/>
        </p:xfrm>
        <a:graphic>
          <a:graphicData uri="http://schemas.openxmlformats.org/drawingml/2006/table">
            <a:tbl>
              <a:tblPr firstRow="1" bandRow="1">
                <a:tableStyleId>{5C22544A-7EE6-4342-B048-85BDC9FD1C3A}</a:tableStyleId>
              </a:tblPr>
              <a:tblGrid>
                <a:gridCol w="1667732">
                  <a:extLst>
                    <a:ext uri="{9D8B030D-6E8A-4147-A177-3AD203B41FA5}">
                      <a16:colId xmlns:a16="http://schemas.microsoft.com/office/drawing/2014/main" val="2349592764"/>
                    </a:ext>
                  </a:extLst>
                </a:gridCol>
                <a:gridCol w="1942158">
                  <a:extLst>
                    <a:ext uri="{9D8B030D-6E8A-4147-A177-3AD203B41FA5}">
                      <a16:colId xmlns:a16="http://schemas.microsoft.com/office/drawing/2014/main" val="1578242607"/>
                    </a:ext>
                  </a:extLst>
                </a:gridCol>
                <a:gridCol w="1402123">
                  <a:extLst>
                    <a:ext uri="{9D8B030D-6E8A-4147-A177-3AD203B41FA5}">
                      <a16:colId xmlns:a16="http://schemas.microsoft.com/office/drawing/2014/main" val="2102013826"/>
                    </a:ext>
                  </a:extLst>
                </a:gridCol>
                <a:gridCol w="1349017">
                  <a:extLst>
                    <a:ext uri="{9D8B030D-6E8A-4147-A177-3AD203B41FA5}">
                      <a16:colId xmlns:a16="http://schemas.microsoft.com/office/drawing/2014/main" val="4192633106"/>
                    </a:ext>
                  </a:extLst>
                </a:gridCol>
                <a:gridCol w="1156989">
                  <a:extLst>
                    <a:ext uri="{9D8B030D-6E8A-4147-A177-3AD203B41FA5}">
                      <a16:colId xmlns:a16="http://schemas.microsoft.com/office/drawing/2014/main" val="1656083535"/>
                    </a:ext>
                  </a:extLst>
                </a:gridCol>
              </a:tblGrid>
              <a:tr h="370840">
                <a:tc>
                  <a:txBody>
                    <a:bodyPr/>
                    <a:lstStyle/>
                    <a:p>
                      <a:r>
                        <a:rPr lang="ca-ES" sz="1200" dirty="0">
                          <a:solidFill>
                            <a:schemeClr val="tx1"/>
                          </a:solidFill>
                        </a:rPr>
                        <a:t>PLENITUDE</a:t>
                      </a:r>
                    </a:p>
                  </a:txBody>
                  <a:tcPr>
                    <a:solidFill>
                      <a:schemeClr val="accent2">
                        <a:lumMod val="20000"/>
                        <a:lumOff val="80000"/>
                      </a:schemeClr>
                    </a:solidFill>
                  </a:tcPr>
                </a:tc>
                <a:tc>
                  <a:txBody>
                    <a:bodyPr/>
                    <a:lstStyle/>
                    <a:p>
                      <a:r>
                        <a:rPr lang="ca-ES" sz="1400" dirty="0">
                          <a:solidFill>
                            <a:schemeClr val="tx1"/>
                          </a:solidFill>
                        </a:rPr>
                        <a:t>1</a:t>
                      </a:r>
                    </a:p>
                  </a:txBody>
                  <a:tcPr>
                    <a:solidFill>
                      <a:schemeClr val="accent2">
                        <a:lumMod val="20000"/>
                        <a:lumOff val="80000"/>
                      </a:schemeClr>
                    </a:solidFill>
                  </a:tcPr>
                </a:tc>
                <a:tc>
                  <a:txBody>
                    <a:bodyPr/>
                    <a:lstStyle/>
                    <a:p>
                      <a:r>
                        <a:rPr lang="ca-ES" sz="1400" dirty="0">
                          <a:solidFill>
                            <a:schemeClr val="tx1"/>
                          </a:solidFill>
                        </a:rPr>
                        <a:t>1</a:t>
                      </a:r>
                    </a:p>
                  </a:txBody>
                  <a:tcPr>
                    <a:solidFill>
                      <a:schemeClr val="accent2">
                        <a:lumMod val="20000"/>
                        <a:lumOff val="80000"/>
                      </a:schemeClr>
                    </a:solidFill>
                  </a:tcPr>
                </a:tc>
                <a:tc>
                  <a:txBody>
                    <a:bodyPr/>
                    <a:lstStyle/>
                    <a:p>
                      <a:r>
                        <a:rPr lang="ca-ES" sz="1400" dirty="0">
                          <a:solidFill>
                            <a:schemeClr val="tx1"/>
                          </a:solidFill>
                        </a:rPr>
                        <a:t>1</a:t>
                      </a:r>
                    </a:p>
                  </a:txBody>
                  <a:tcPr>
                    <a:solidFill>
                      <a:schemeClr val="accent2">
                        <a:lumMod val="20000"/>
                        <a:lumOff val="80000"/>
                      </a:schemeClr>
                    </a:solidFill>
                  </a:tcPr>
                </a:tc>
                <a:tc>
                  <a:txBody>
                    <a:bodyPr/>
                    <a:lstStyle/>
                    <a:p>
                      <a:r>
                        <a:rPr lang="ca-ES" sz="1400" dirty="0">
                          <a:solidFill>
                            <a:schemeClr val="tx1"/>
                          </a:solidFill>
                        </a:rPr>
                        <a:t>1</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aphicFrame>
        <p:nvGraphicFramePr>
          <p:cNvPr id="16" name="Tabla 15">
            <a:extLst>
              <a:ext uri="{FF2B5EF4-FFF2-40B4-BE49-F238E27FC236}">
                <a16:creationId xmlns:a16="http://schemas.microsoft.com/office/drawing/2014/main" id="{AEAE6341-2FED-4E0B-A5E7-7774DFDD4D76}"/>
              </a:ext>
            </a:extLst>
          </p:cNvPr>
          <p:cNvGraphicFramePr>
            <a:graphicFrameLocks/>
          </p:cNvGraphicFramePr>
          <p:nvPr>
            <p:extLst>
              <p:ext uri="{D42A27DB-BD31-4B8C-83A1-F6EECF244321}">
                <p14:modId xmlns:p14="http://schemas.microsoft.com/office/powerpoint/2010/main" val="2073397546"/>
              </p:ext>
            </p:extLst>
          </p:nvPr>
        </p:nvGraphicFramePr>
        <p:xfrm>
          <a:off x="1364706" y="5804984"/>
          <a:ext cx="7518019" cy="370840"/>
        </p:xfrm>
        <a:graphic>
          <a:graphicData uri="http://schemas.openxmlformats.org/drawingml/2006/table">
            <a:tbl>
              <a:tblPr firstRow="1" bandRow="1">
                <a:tableStyleId>{5C22544A-7EE6-4342-B048-85BDC9FD1C3A}</a:tableStyleId>
              </a:tblPr>
              <a:tblGrid>
                <a:gridCol w="1667732">
                  <a:extLst>
                    <a:ext uri="{9D8B030D-6E8A-4147-A177-3AD203B41FA5}">
                      <a16:colId xmlns:a16="http://schemas.microsoft.com/office/drawing/2014/main" val="2349592764"/>
                    </a:ext>
                  </a:extLst>
                </a:gridCol>
                <a:gridCol w="1942158">
                  <a:extLst>
                    <a:ext uri="{9D8B030D-6E8A-4147-A177-3AD203B41FA5}">
                      <a16:colId xmlns:a16="http://schemas.microsoft.com/office/drawing/2014/main" val="1578242607"/>
                    </a:ext>
                  </a:extLst>
                </a:gridCol>
                <a:gridCol w="1402123">
                  <a:extLst>
                    <a:ext uri="{9D8B030D-6E8A-4147-A177-3AD203B41FA5}">
                      <a16:colId xmlns:a16="http://schemas.microsoft.com/office/drawing/2014/main" val="2102013826"/>
                    </a:ext>
                  </a:extLst>
                </a:gridCol>
                <a:gridCol w="1349017">
                  <a:extLst>
                    <a:ext uri="{9D8B030D-6E8A-4147-A177-3AD203B41FA5}">
                      <a16:colId xmlns:a16="http://schemas.microsoft.com/office/drawing/2014/main" val="4192633106"/>
                    </a:ext>
                  </a:extLst>
                </a:gridCol>
                <a:gridCol w="1156989">
                  <a:extLst>
                    <a:ext uri="{9D8B030D-6E8A-4147-A177-3AD203B41FA5}">
                      <a16:colId xmlns:a16="http://schemas.microsoft.com/office/drawing/2014/main" val="1656083535"/>
                    </a:ext>
                  </a:extLst>
                </a:gridCol>
              </a:tblGrid>
              <a:tr h="370840">
                <a:tc>
                  <a:txBody>
                    <a:bodyPr/>
                    <a:lstStyle/>
                    <a:p>
                      <a:r>
                        <a:rPr lang="ca-ES" sz="1200" dirty="0">
                          <a:solidFill>
                            <a:schemeClr val="tx1"/>
                          </a:solidFill>
                        </a:rPr>
                        <a:t>TOTAL</a:t>
                      </a:r>
                    </a:p>
                  </a:txBody>
                  <a:tcPr>
                    <a:solidFill>
                      <a:schemeClr val="accent2"/>
                    </a:solidFill>
                  </a:tcPr>
                </a:tc>
                <a:tc>
                  <a:txBody>
                    <a:bodyPr/>
                    <a:lstStyle/>
                    <a:p>
                      <a:r>
                        <a:rPr lang="ca-ES" sz="1400" dirty="0">
                          <a:solidFill>
                            <a:schemeClr val="tx1"/>
                          </a:solidFill>
                        </a:rPr>
                        <a:t>120</a:t>
                      </a:r>
                    </a:p>
                  </a:txBody>
                  <a:tcPr>
                    <a:solidFill>
                      <a:schemeClr val="accent2"/>
                    </a:solidFill>
                  </a:tcPr>
                </a:tc>
                <a:tc>
                  <a:txBody>
                    <a:bodyPr/>
                    <a:lstStyle/>
                    <a:p>
                      <a:r>
                        <a:rPr lang="ca-ES" sz="1400" dirty="0">
                          <a:solidFill>
                            <a:schemeClr val="tx1"/>
                          </a:solidFill>
                        </a:rPr>
                        <a:t>106</a:t>
                      </a:r>
                    </a:p>
                  </a:txBody>
                  <a:tcPr>
                    <a:solidFill>
                      <a:schemeClr val="accent2"/>
                    </a:solidFill>
                  </a:tcPr>
                </a:tc>
                <a:tc>
                  <a:txBody>
                    <a:bodyPr/>
                    <a:lstStyle/>
                    <a:p>
                      <a:r>
                        <a:rPr lang="ca-ES" sz="1400" dirty="0">
                          <a:solidFill>
                            <a:schemeClr val="tx1"/>
                          </a:solidFill>
                        </a:rPr>
                        <a:t>8</a:t>
                      </a:r>
                    </a:p>
                  </a:txBody>
                  <a:tcPr>
                    <a:solidFill>
                      <a:schemeClr val="accent2"/>
                    </a:solidFill>
                  </a:tcPr>
                </a:tc>
                <a:tc>
                  <a:txBody>
                    <a:bodyPr/>
                    <a:lstStyle/>
                    <a:p>
                      <a:r>
                        <a:rPr lang="ca-ES" sz="1400" dirty="0">
                          <a:solidFill>
                            <a:schemeClr val="tx1"/>
                          </a:solidFill>
                        </a:rPr>
                        <a:t>12</a:t>
                      </a:r>
                    </a:p>
                  </a:txBody>
                  <a:tcPr>
                    <a:solidFill>
                      <a:schemeClr val="accent2"/>
                    </a:solidFill>
                  </a:tcPr>
                </a:tc>
                <a:extLst>
                  <a:ext uri="{0D108BD9-81ED-4DB2-BD59-A6C34878D82A}">
                    <a16:rowId xmlns:a16="http://schemas.microsoft.com/office/drawing/2014/main" val="3700356235"/>
                  </a:ext>
                </a:extLst>
              </a:tr>
            </a:tbl>
          </a:graphicData>
        </a:graphic>
      </p:graphicFrame>
      <p:sp>
        <p:nvSpPr>
          <p:cNvPr id="14" name="Título 1">
            <a:extLst>
              <a:ext uri="{FF2B5EF4-FFF2-40B4-BE49-F238E27FC236}">
                <a16:creationId xmlns:a16="http://schemas.microsoft.com/office/drawing/2014/main" id="{F9DA563B-FD3F-4C57-96EA-586CFCF8CD17}"/>
              </a:ext>
            </a:extLst>
          </p:cNvPr>
          <p:cNvSpPr>
            <a:spLocks noGrp="1"/>
          </p:cNvSpPr>
          <p:nvPr>
            <p:ph type="title"/>
          </p:nvPr>
        </p:nvSpPr>
        <p:spPr>
          <a:xfrm>
            <a:off x="1028210" y="667177"/>
            <a:ext cx="8596668" cy="1320800"/>
          </a:xfrm>
          <a:solidFill>
            <a:srgbClr val="4BB7E7"/>
          </a:solidFill>
        </p:spPr>
        <p:txBody>
          <a:bodyPr/>
          <a:lstStyle/>
          <a:p>
            <a:pPr algn="ctr"/>
            <a:r>
              <a:rPr lang="ca-ES" sz="3600" dirty="0">
                <a:solidFill>
                  <a:schemeClr val="bg1"/>
                </a:solidFill>
              </a:rPr>
              <a:t>POBRESA ENERGÈTICA </a:t>
            </a:r>
            <a:r>
              <a:rPr lang="ca-ES" dirty="0">
                <a:solidFill>
                  <a:schemeClr val="bg1"/>
                </a:solidFill>
              </a:rPr>
              <a:t>2023</a:t>
            </a:r>
            <a:endParaRPr lang="ca-ES" sz="3600" dirty="0">
              <a:solidFill>
                <a:schemeClr val="bg1"/>
              </a:solidFill>
            </a:endParaRPr>
          </a:p>
        </p:txBody>
      </p:sp>
    </p:spTree>
    <p:extLst>
      <p:ext uri="{BB962C8B-B14F-4D97-AF65-F5344CB8AC3E}">
        <p14:creationId xmlns:p14="http://schemas.microsoft.com/office/powerpoint/2010/main" val="529031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51A9AA-429E-4D2C-B5B0-7D86F83FADEB}"/>
              </a:ext>
            </a:extLst>
          </p:cNvPr>
          <p:cNvSpPr>
            <a:spLocks noGrp="1"/>
          </p:cNvSpPr>
          <p:nvPr>
            <p:ph type="title"/>
          </p:nvPr>
        </p:nvSpPr>
        <p:spPr>
          <a:xfrm>
            <a:off x="1028210" y="667177"/>
            <a:ext cx="8596668" cy="1320800"/>
          </a:xfrm>
          <a:solidFill>
            <a:srgbClr val="4BB7E7"/>
          </a:solidFill>
        </p:spPr>
        <p:txBody>
          <a:bodyPr/>
          <a:lstStyle/>
          <a:p>
            <a:pPr algn="ctr"/>
            <a:r>
              <a:rPr lang="ca-ES" sz="3600" dirty="0">
                <a:solidFill>
                  <a:schemeClr val="bg1"/>
                </a:solidFill>
              </a:rPr>
              <a:t>POBRESA ENERGÈTICA </a:t>
            </a:r>
            <a:r>
              <a:rPr lang="ca-ES" dirty="0">
                <a:solidFill>
                  <a:schemeClr val="bg1"/>
                </a:solidFill>
              </a:rPr>
              <a:t>2023</a:t>
            </a:r>
            <a:endParaRPr lang="ca-ES" sz="3600" dirty="0">
              <a:solidFill>
                <a:schemeClr val="bg1"/>
              </a:solidFill>
            </a:endParaRPr>
          </a:p>
        </p:txBody>
      </p:sp>
      <p:graphicFrame>
        <p:nvGraphicFramePr>
          <p:cNvPr id="31" name="Tabla 11">
            <a:extLst>
              <a:ext uri="{FF2B5EF4-FFF2-40B4-BE49-F238E27FC236}">
                <a16:creationId xmlns:a16="http://schemas.microsoft.com/office/drawing/2014/main" id="{0994E30D-33AA-4816-B019-25EFEB752762}"/>
              </a:ext>
            </a:extLst>
          </p:cNvPr>
          <p:cNvGraphicFramePr>
            <a:graphicFrameLocks/>
          </p:cNvGraphicFramePr>
          <p:nvPr>
            <p:extLst>
              <p:ext uri="{D42A27DB-BD31-4B8C-83A1-F6EECF244321}">
                <p14:modId xmlns:p14="http://schemas.microsoft.com/office/powerpoint/2010/main" val="3762674855"/>
              </p:ext>
            </p:extLst>
          </p:nvPr>
        </p:nvGraphicFramePr>
        <p:xfrm>
          <a:off x="1585460" y="2410887"/>
          <a:ext cx="7131520" cy="370840"/>
        </p:xfrm>
        <a:graphic>
          <a:graphicData uri="http://schemas.openxmlformats.org/drawingml/2006/table">
            <a:tbl>
              <a:tblPr firstRow="1" bandRow="1">
                <a:tableStyleId>{21E4AEA4-8DFA-4A89-87EB-49C32662AFE0}</a:tableStyleId>
              </a:tblPr>
              <a:tblGrid>
                <a:gridCol w="7131520">
                  <a:extLst>
                    <a:ext uri="{9D8B030D-6E8A-4147-A177-3AD203B41FA5}">
                      <a16:colId xmlns:a16="http://schemas.microsoft.com/office/drawing/2014/main" val="2349592764"/>
                    </a:ext>
                  </a:extLst>
                </a:gridCol>
              </a:tblGrid>
              <a:tr h="370840">
                <a:tc>
                  <a:txBody>
                    <a:bodyPr/>
                    <a:lstStyle/>
                    <a:p>
                      <a:r>
                        <a:rPr lang="ca-ES" sz="1800" b="1" kern="1200" dirty="0">
                          <a:solidFill>
                            <a:schemeClr val="lt1"/>
                          </a:solidFill>
                        </a:rPr>
                        <a:t>AIGUA</a:t>
                      </a:r>
                      <a:endParaRPr lang="ca-ES" sz="1800" b="1" kern="1200" dirty="0">
                        <a:solidFill>
                          <a:schemeClr val="lt1"/>
                        </a:solidFill>
                        <a:latin typeface="+mn-lt"/>
                        <a:ea typeface="+mn-ea"/>
                        <a:cs typeface="+mn-cs"/>
                      </a:endParaRPr>
                    </a:p>
                  </a:txBody>
                  <a:tcPr marL="89637" marR="89637"/>
                </a:tc>
                <a:extLst>
                  <a:ext uri="{0D108BD9-81ED-4DB2-BD59-A6C34878D82A}">
                    <a16:rowId xmlns:a16="http://schemas.microsoft.com/office/drawing/2014/main" val="3700356235"/>
                  </a:ext>
                </a:extLst>
              </a:tr>
            </a:tbl>
          </a:graphicData>
        </a:graphic>
      </p:graphicFrame>
      <p:graphicFrame>
        <p:nvGraphicFramePr>
          <p:cNvPr id="33" name="Tabla 24">
            <a:extLst>
              <a:ext uri="{FF2B5EF4-FFF2-40B4-BE49-F238E27FC236}">
                <a16:creationId xmlns:a16="http://schemas.microsoft.com/office/drawing/2014/main" id="{23432330-46DA-4FD9-AA42-C54D6151D3BE}"/>
              </a:ext>
            </a:extLst>
          </p:cNvPr>
          <p:cNvGraphicFramePr>
            <a:graphicFrameLocks/>
          </p:cNvGraphicFramePr>
          <p:nvPr>
            <p:extLst>
              <p:ext uri="{D42A27DB-BD31-4B8C-83A1-F6EECF244321}">
                <p14:modId xmlns:p14="http://schemas.microsoft.com/office/powerpoint/2010/main" val="888536375"/>
              </p:ext>
            </p:extLst>
          </p:nvPr>
        </p:nvGraphicFramePr>
        <p:xfrm>
          <a:off x="1615444" y="3873316"/>
          <a:ext cx="7071550" cy="365760"/>
        </p:xfrm>
        <a:graphic>
          <a:graphicData uri="http://schemas.openxmlformats.org/drawingml/2006/table">
            <a:tbl>
              <a:tblPr firstRow="1" bandRow="1">
                <a:tableStyleId>{5C22544A-7EE6-4342-B048-85BDC9FD1C3A}</a:tableStyleId>
              </a:tblPr>
              <a:tblGrid>
                <a:gridCol w="7071550">
                  <a:extLst>
                    <a:ext uri="{9D8B030D-6E8A-4147-A177-3AD203B41FA5}">
                      <a16:colId xmlns:a16="http://schemas.microsoft.com/office/drawing/2014/main" val="2288931621"/>
                    </a:ext>
                  </a:extLst>
                </a:gridCol>
              </a:tblGrid>
              <a:tr h="356766">
                <a:tc>
                  <a:txBody>
                    <a:bodyPr/>
                    <a:lstStyle/>
                    <a:p>
                      <a:r>
                        <a:rPr lang="ca-ES" dirty="0"/>
                        <a:t>GAS</a:t>
                      </a:r>
                    </a:p>
                  </a:txBody>
                  <a:tcPr>
                    <a:solidFill>
                      <a:schemeClr val="accent2"/>
                    </a:solidFill>
                  </a:tcPr>
                </a:tc>
                <a:extLst>
                  <a:ext uri="{0D108BD9-81ED-4DB2-BD59-A6C34878D82A}">
                    <a16:rowId xmlns:a16="http://schemas.microsoft.com/office/drawing/2014/main" val="949196253"/>
                  </a:ext>
                </a:extLst>
              </a:tr>
            </a:tbl>
          </a:graphicData>
        </a:graphic>
      </p:graphicFrame>
      <p:grpSp>
        <p:nvGrpSpPr>
          <p:cNvPr id="34" name="Grupo 33">
            <a:extLst>
              <a:ext uri="{FF2B5EF4-FFF2-40B4-BE49-F238E27FC236}">
                <a16:creationId xmlns:a16="http://schemas.microsoft.com/office/drawing/2014/main" id="{2D052B1B-0979-468C-9825-B9644B0C52C4}"/>
              </a:ext>
            </a:extLst>
          </p:cNvPr>
          <p:cNvGrpSpPr/>
          <p:nvPr/>
        </p:nvGrpSpPr>
        <p:grpSpPr>
          <a:xfrm>
            <a:off x="1591561" y="2764360"/>
            <a:ext cx="7125419" cy="873947"/>
            <a:chOff x="1067967" y="1500764"/>
            <a:chExt cx="7033765" cy="832027"/>
          </a:xfrm>
          <a:solidFill>
            <a:schemeClr val="accent2">
              <a:lumMod val="20000"/>
              <a:lumOff val="80000"/>
            </a:schemeClr>
          </a:solidFill>
        </p:grpSpPr>
        <p:graphicFrame>
          <p:nvGraphicFramePr>
            <p:cNvPr id="35" name="Tabla 11">
              <a:extLst>
                <a:ext uri="{FF2B5EF4-FFF2-40B4-BE49-F238E27FC236}">
                  <a16:creationId xmlns:a16="http://schemas.microsoft.com/office/drawing/2014/main" id="{2EC6FDB5-B62C-45C7-A69C-9184630E69AB}"/>
                </a:ext>
              </a:extLst>
            </p:cNvPr>
            <p:cNvGraphicFramePr>
              <a:graphicFrameLocks/>
            </p:cNvGraphicFramePr>
            <p:nvPr>
              <p:extLst>
                <p:ext uri="{D42A27DB-BD31-4B8C-83A1-F6EECF244321}">
                  <p14:modId xmlns:p14="http://schemas.microsoft.com/office/powerpoint/2010/main" val="1310006036"/>
                </p:ext>
              </p:extLst>
            </p:nvPr>
          </p:nvGraphicFramePr>
          <p:xfrm>
            <a:off x="1091543" y="1500764"/>
            <a:ext cx="7010189" cy="512003"/>
          </p:xfrm>
          <a:graphic>
            <a:graphicData uri="http://schemas.openxmlformats.org/drawingml/2006/table">
              <a:tbl>
                <a:tblPr firstRow="1" bandRow="1">
                  <a:tableStyleId>{5C22544A-7EE6-4342-B048-85BDC9FD1C3A}</a:tableStyleId>
                </a:tblPr>
                <a:tblGrid>
                  <a:gridCol w="1451021">
                    <a:extLst>
                      <a:ext uri="{9D8B030D-6E8A-4147-A177-3AD203B41FA5}">
                        <a16:colId xmlns:a16="http://schemas.microsoft.com/office/drawing/2014/main" val="2349592764"/>
                      </a:ext>
                    </a:extLst>
                  </a:gridCol>
                  <a:gridCol w="1730917">
                    <a:extLst>
                      <a:ext uri="{9D8B030D-6E8A-4147-A177-3AD203B41FA5}">
                        <a16:colId xmlns:a16="http://schemas.microsoft.com/office/drawing/2014/main" val="1578242607"/>
                      </a:ext>
                    </a:extLst>
                  </a:gridCol>
                  <a:gridCol w="1201629">
                    <a:extLst>
                      <a:ext uri="{9D8B030D-6E8A-4147-A177-3AD203B41FA5}">
                        <a16:colId xmlns:a16="http://schemas.microsoft.com/office/drawing/2014/main" val="4176053068"/>
                      </a:ext>
                    </a:extLst>
                  </a:gridCol>
                  <a:gridCol w="1430509">
                    <a:extLst>
                      <a:ext uri="{9D8B030D-6E8A-4147-A177-3AD203B41FA5}">
                        <a16:colId xmlns:a16="http://schemas.microsoft.com/office/drawing/2014/main" val="4192633106"/>
                      </a:ext>
                    </a:extLst>
                  </a:gridCol>
                  <a:gridCol w="1287460">
                    <a:extLst>
                      <a:ext uri="{9D8B030D-6E8A-4147-A177-3AD203B41FA5}">
                        <a16:colId xmlns:a16="http://schemas.microsoft.com/office/drawing/2014/main" val="3645265343"/>
                      </a:ext>
                    </a:extLst>
                  </a:gridCol>
                </a:tblGrid>
                <a:tr h="537799">
                  <a:tc>
                    <a:txBody>
                      <a:bodyPr/>
                      <a:lstStyle/>
                      <a:p>
                        <a:r>
                          <a:rPr lang="ca-ES" sz="1400" dirty="0">
                            <a:solidFill>
                              <a:schemeClr val="tx1"/>
                            </a:solidFill>
                          </a:rPr>
                          <a:t>Empresa</a:t>
                        </a:r>
                      </a:p>
                    </a:txBody>
                    <a:tcPr>
                      <a:solidFill>
                        <a:schemeClr val="accent2">
                          <a:lumMod val="60000"/>
                          <a:lumOff val="40000"/>
                        </a:schemeClr>
                      </a:solidFill>
                    </a:tcPr>
                  </a:tc>
                  <a:tc>
                    <a:txBody>
                      <a:bodyPr/>
                      <a:lstStyle/>
                      <a:p>
                        <a:r>
                          <a:rPr lang="ca-ES" sz="1400" dirty="0">
                            <a:solidFill>
                              <a:schemeClr val="tx1"/>
                            </a:solidFill>
                          </a:rPr>
                          <a:t>Número de persones </a:t>
                        </a:r>
                      </a:p>
                    </a:txBody>
                    <a:tcPr>
                      <a:solidFill>
                        <a:schemeClr val="accent2">
                          <a:lumMod val="60000"/>
                          <a:lumOff val="40000"/>
                        </a:schemeClr>
                      </a:solidFill>
                    </a:tcPr>
                  </a:tc>
                  <a:tc>
                    <a:txBody>
                      <a:bodyPr/>
                      <a:lstStyle/>
                      <a:p>
                        <a:r>
                          <a:rPr lang="ca-ES" sz="1400" dirty="0">
                            <a:solidFill>
                              <a:schemeClr val="tx1"/>
                            </a:solidFill>
                          </a:rPr>
                          <a:t>Citades</a:t>
                        </a:r>
                      </a:p>
                    </a:txBody>
                    <a:tcPr>
                      <a:solidFill>
                        <a:schemeClr val="accent2">
                          <a:lumMod val="60000"/>
                          <a:lumOff val="40000"/>
                        </a:schemeClr>
                      </a:solidFill>
                    </a:tcPr>
                  </a:tc>
                  <a:tc>
                    <a:txBody>
                      <a:bodyPr/>
                      <a:lstStyle/>
                      <a:p>
                        <a:r>
                          <a:rPr lang="ca-ES" sz="1400" dirty="0">
                            <a:solidFill>
                              <a:schemeClr val="tx1"/>
                            </a:solidFill>
                          </a:rPr>
                          <a:t>Compareixen</a:t>
                        </a:r>
                      </a:p>
                    </a:txBody>
                    <a:tcPr>
                      <a:solidFill>
                        <a:schemeClr val="accent2">
                          <a:lumMod val="60000"/>
                          <a:lumOff val="40000"/>
                        </a:schemeClr>
                      </a:solidFill>
                    </a:tcPr>
                  </a:tc>
                  <a:tc>
                    <a:txBody>
                      <a:bodyPr/>
                      <a:lstStyle/>
                      <a:p>
                        <a:r>
                          <a:rPr lang="ca-ES" sz="1400" dirty="0">
                            <a:solidFill>
                              <a:schemeClr val="tx1"/>
                            </a:solidFill>
                          </a:rPr>
                          <a:t>Vulnerables</a:t>
                        </a:r>
                      </a:p>
                    </a:txBody>
                    <a:tcPr>
                      <a:solidFill>
                        <a:schemeClr val="accent2">
                          <a:lumMod val="60000"/>
                          <a:lumOff val="40000"/>
                        </a:schemeClr>
                      </a:solidFill>
                    </a:tcPr>
                  </a:tc>
                  <a:extLst>
                    <a:ext uri="{0D108BD9-81ED-4DB2-BD59-A6C34878D82A}">
                      <a16:rowId xmlns:a16="http://schemas.microsoft.com/office/drawing/2014/main" val="3700356235"/>
                    </a:ext>
                  </a:extLst>
                </a:tr>
              </a:tbl>
            </a:graphicData>
          </a:graphic>
        </p:graphicFrame>
        <p:graphicFrame>
          <p:nvGraphicFramePr>
            <p:cNvPr id="36" name="Tabla 11">
              <a:extLst>
                <a:ext uri="{FF2B5EF4-FFF2-40B4-BE49-F238E27FC236}">
                  <a16:creationId xmlns:a16="http://schemas.microsoft.com/office/drawing/2014/main" id="{064E14D8-8D71-4F98-9868-A45E7060943F}"/>
                </a:ext>
              </a:extLst>
            </p:cNvPr>
            <p:cNvGraphicFramePr>
              <a:graphicFrameLocks/>
            </p:cNvGraphicFramePr>
            <p:nvPr>
              <p:extLst>
                <p:ext uri="{D42A27DB-BD31-4B8C-83A1-F6EECF244321}">
                  <p14:modId xmlns:p14="http://schemas.microsoft.com/office/powerpoint/2010/main" val="2737506209"/>
                </p:ext>
              </p:extLst>
            </p:nvPr>
          </p:nvGraphicFramePr>
          <p:xfrm>
            <a:off x="1067967" y="1979739"/>
            <a:ext cx="7010188" cy="353052"/>
          </p:xfrm>
          <a:graphic>
            <a:graphicData uri="http://schemas.openxmlformats.org/drawingml/2006/table">
              <a:tbl>
                <a:tblPr firstRow="1" bandRow="1">
                  <a:tableStyleId>{5C22544A-7EE6-4342-B048-85BDC9FD1C3A}</a:tableStyleId>
                </a:tblPr>
                <a:tblGrid>
                  <a:gridCol w="1471679">
                    <a:extLst>
                      <a:ext uri="{9D8B030D-6E8A-4147-A177-3AD203B41FA5}">
                        <a16:colId xmlns:a16="http://schemas.microsoft.com/office/drawing/2014/main" val="2349592764"/>
                      </a:ext>
                    </a:extLst>
                  </a:gridCol>
                  <a:gridCol w="1710258">
                    <a:extLst>
                      <a:ext uri="{9D8B030D-6E8A-4147-A177-3AD203B41FA5}">
                        <a16:colId xmlns:a16="http://schemas.microsoft.com/office/drawing/2014/main" val="1578242607"/>
                      </a:ext>
                    </a:extLst>
                  </a:gridCol>
                  <a:gridCol w="1201629">
                    <a:extLst>
                      <a:ext uri="{9D8B030D-6E8A-4147-A177-3AD203B41FA5}">
                        <a16:colId xmlns:a16="http://schemas.microsoft.com/office/drawing/2014/main" val="263250785"/>
                      </a:ext>
                    </a:extLst>
                  </a:gridCol>
                  <a:gridCol w="1431214">
                    <a:extLst>
                      <a:ext uri="{9D8B030D-6E8A-4147-A177-3AD203B41FA5}">
                        <a16:colId xmlns:a16="http://schemas.microsoft.com/office/drawing/2014/main" val="4192633106"/>
                      </a:ext>
                    </a:extLst>
                  </a:gridCol>
                  <a:gridCol w="1286755">
                    <a:extLst>
                      <a:ext uri="{9D8B030D-6E8A-4147-A177-3AD203B41FA5}">
                        <a16:colId xmlns:a16="http://schemas.microsoft.com/office/drawing/2014/main" val="1923841028"/>
                      </a:ext>
                    </a:extLst>
                  </a:gridCol>
                </a:tblGrid>
                <a:tr h="370840">
                  <a:tc>
                    <a:txBody>
                      <a:bodyPr/>
                      <a:lstStyle/>
                      <a:p>
                        <a:r>
                          <a:rPr lang="ca-ES" sz="1400" dirty="0">
                            <a:solidFill>
                              <a:schemeClr val="tx1"/>
                            </a:solidFill>
                          </a:rPr>
                          <a:t>AGBAR</a:t>
                        </a:r>
                      </a:p>
                    </a:txBody>
                    <a:tcPr>
                      <a:solidFill>
                        <a:schemeClr val="accent2">
                          <a:lumMod val="20000"/>
                          <a:lumOff val="80000"/>
                        </a:schemeClr>
                      </a:solidFill>
                    </a:tcPr>
                  </a:tc>
                  <a:tc>
                    <a:txBody>
                      <a:bodyPr/>
                      <a:lstStyle/>
                      <a:p>
                        <a:r>
                          <a:rPr lang="ca-ES" sz="1400" dirty="0">
                            <a:solidFill>
                              <a:schemeClr val="tx1"/>
                            </a:solidFill>
                          </a:rPr>
                          <a:t>114</a:t>
                        </a:r>
                      </a:p>
                    </a:txBody>
                    <a:tcPr>
                      <a:solidFill>
                        <a:schemeClr val="accent2">
                          <a:lumMod val="20000"/>
                          <a:lumOff val="80000"/>
                        </a:schemeClr>
                      </a:solidFill>
                    </a:tcPr>
                  </a:tc>
                  <a:tc>
                    <a:txBody>
                      <a:bodyPr/>
                      <a:lstStyle/>
                      <a:p>
                        <a:r>
                          <a:rPr lang="ca-ES" sz="1400" dirty="0">
                            <a:solidFill>
                              <a:schemeClr val="tx1"/>
                            </a:solidFill>
                          </a:rPr>
                          <a:t>112</a:t>
                        </a:r>
                      </a:p>
                    </a:txBody>
                    <a:tcPr>
                      <a:solidFill>
                        <a:schemeClr val="accent2">
                          <a:lumMod val="20000"/>
                          <a:lumOff val="80000"/>
                        </a:schemeClr>
                      </a:solidFill>
                    </a:tcPr>
                  </a:tc>
                  <a:tc>
                    <a:txBody>
                      <a:bodyPr/>
                      <a:lstStyle/>
                      <a:p>
                        <a:r>
                          <a:rPr lang="ca-ES" sz="1400" dirty="0">
                            <a:solidFill>
                              <a:schemeClr val="tx1"/>
                            </a:solidFill>
                          </a:rPr>
                          <a:t>10</a:t>
                        </a:r>
                      </a:p>
                    </a:txBody>
                    <a:tcPr>
                      <a:solidFill>
                        <a:schemeClr val="accent2">
                          <a:lumMod val="20000"/>
                          <a:lumOff val="80000"/>
                        </a:schemeClr>
                      </a:solidFill>
                    </a:tcPr>
                  </a:tc>
                  <a:tc>
                    <a:txBody>
                      <a:bodyPr/>
                      <a:lstStyle/>
                      <a:p>
                        <a:r>
                          <a:rPr lang="ca-ES" sz="1400" dirty="0">
                            <a:solidFill>
                              <a:schemeClr val="tx1"/>
                            </a:solidFill>
                          </a:rPr>
                          <a:t>7</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pSp>
      <p:grpSp>
        <p:nvGrpSpPr>
          <p:cNvPr id="37" name="Grupo 36">
            <a:extLst>
              <a:ext uri="{FF2B5EF4-FFF2-40B4-BE49-F238E27FC236}">
                <a16:creationId xmlns:a16="http://schemas.microsoft.com/office/drawing/2014/main" id="{6E94E352-3F7A-4BD1-80D6-2B46E32BA281}"/>
              </a:ext>
            </a:extLst>
          </p:cNvPr>
          <p:cNvGrpSpPr/>
          <p:nvPr/>
        </p:nvGrpSpPr>
        <p:grpSpPr>
          <a:xfrm>
            <a:off x="1615444" y="4231709"/>
            <a:ext cx="7071550" cy="889000"/>
            <a:chOff x="1127483" y="2949976"/>
            <a:chExt cx="1419621" cy="889000"/>
          </a:xfrm>
        </p:grpSpPr>
        <p:graphicFrame>
          <p:nvGraphicFramePr>
            <p:cNvPr id="38" name="Tabla 11">
              <a:extLst>
                <a:ext uri="{FF2B5EF4-FFF2-40B4-BE49-F238E27FC236}">
                  <a16:creationId xmlns:a16="http://schemas.microsoft.com/office/drawing/2014/main" id="{EE886BC1-15F5-4513-A550-DBC96ACC71F4}"/>
                </a:ext>
              </a:extLst>
            </p:cNvPr>
            <p:cNvGraphicFramePr>
              <a:graphicFrameLocks/>
            </p:cNvGraphicFramePr>
            <p:nvPr>
              <p:extLst>
                <p:ext uri="{D42A27DB-BD31-4B8C-83A1-F6EECF244321}">
                  <p14:modId xmlns:p14="http://schemas.microsoft.com/office/powerpoint/2010/main" val="1483957248"/>
                </p:ext>
              </p:extLst>
            </p:nvPr>
          </p:nvGraphicFramePr>
          <p:xfrm>
            <a:off x="1127483" y="3468136"/>
            <a:ext cx="1419620" cy="370840"/>
          </p:xfrm>
          <a:graphic>
            <a:graphicData uri="http://schemas.openxmlformats.org/drawingml/2006/table">
              <a:tbl>
                <a:tblPr firstRow="1" bandRow="1">
                  <a:tableStyleId>{5C22544A-7EE6-4342-B048-85BDC9FD1C3A}</a:tableStyleId>
                </a:tblPr>
                <a:tblGrid>
                  <a:gridCol w="1466715">
                    <a:extLst>
                      <a:ext uri="{9D8B030D-6E8A-4147-A177-3AD203B41FA5}">
                        <a16:colId xmlns:a16="http://schemas.microsoft.com/office/drawing/2014/main" val="2349592764"/>
                      </a:ext>
                    </a:extLst>
                  </a:gridCol>
                  <a:gridCol w="1754155">
                    <a:extLst>
                      <a:ext uri="{9D8B030D-6E8A-4147-A177-3AD203B41FA5}">
                        <a16:colId xmlns:a16="http://schemas.microsoft.com/office/drawing/2014/main" val="1578242607"/>
                      </a:ext>
                    </a:extLst>
                  </a:gridCol>
                  <a:gridCol w="1240971">
                    <a:extLst>
                      <a:ext uri="{9D8B030D-6E8A-4147-A177-3AD203B41FA5}">
                        <a16:colId xmlns:a16="http://schemas.microsoft.com/office/drawing/2014/main" val="263250785"/>
                      </a:ext>
                    </a:extLst>
                  </a:gridCol>
                  <a:gridCol w="1408923">
                    <a:extLst>
                      <a:ext uri="{9D8B030D-6E8A-4147-A177-3AD203B41FA5}">
                        <a16:colId xmlns:a16="http://schemas.microsoft.com/office/drawing/2014/main" val="4192633106"/>
                      </a:ext>
                    </a:extLst>
                  </a:gridCol>
                  <a:gridCol w="1200783">
                    <a:extLst>
                      <a:ext uri="{9D8B030D-6E8A-4147-A177-3AD203B41FA5}">
                        <a16:colId xmlns:a16="http://schemas.microsoft.com/office/drawing/2014/main" val="389482585"/>
                      </a:ext>
                    </a:extLst>
                  </a:gridCol>
                </a:tblGrid>
                <a:tr h="370840">
                  <a:tc>
                    <a:txBody>
                      <a:bodyPr/>
                      <a:lstStyle/>
                      <a:p>
                        <a:r>
                          <a:rPr lang="ca-ES" sz="1400" dirty="0">
                            <a:solidFill>
                              <a:schemeClr val="tx1"/>
                            </a:solidFill>
                          </a:rPr>
                          <a:t>VITOGAS</a:t>
                        </a:r>
                      </a:p>
                    </a:txBody>
                    <a:tcPr>
                      <a:solidFill>
                        <a:schemeClr val="accent2">
                          <a:lumMod val="20000"/>
                          <a:lumOff val="80000"/>
                        </a:schemeClr>
                      </a:solidFill>
                    </a:tcPr>
                  </a:tc>
                  <a:tc>
                    <a:txBody>
                      <a:bodyPr/>
                      <a:lstStyle/>
                      <a:p>
                        <a:r>
                          <a:rPr lang="ca-ES" sz="1400" dirty="0">
                            <a:solidFill>
                              <a:schemeClr val="tx1"/>
                            </a:solidFill>
                          </a:rPr>
                          <a:t>2</a:t>
                        </a:r>
                      </a:p>
                    </a:txBody>
                    <a:tcPr>
                      <a:solidFill>
                        <a:schemeClr val="accent2">
                          <a:lumMod val="20000"/>
                          <a:lumOff val="80000"/>
                        </a:schemeClr>
                      </a:solidFill>
                    </a:tcPr>
                  </a:tc>
                  <a:tc>
                    <a:txBody>
                      <a:bodyPr/>
                      <a:lstStyle/>
                      <a:p>
                        <a:r>
                          <a:rPr lang="ca-ES" sz="1400" dirty="0">
                            <a:solidFill>
                              <a:schemeClr val="tx1"/>
                            </a:solidFill>
                          </a:rPr>
                          <a:t>2</a:t>
                        </a:r>
                      </a:p>
                    </a:txBody>
                    <a:tcPr>
                      <a:solidFill>
                        <a:schemeClr val="accent2">
                          <a:lumMod val="20000"/>
                          <a:lumOff val="80000"/>
                        </a:schemeClr>
                      </a:solidFill>
                    </a:tcPr>
                  </a:tc>
                  <a:tc>
                    <a:txBody>
                      <a:bodyPr/>
                      <a:lstStyle/>
                      <a:p>
                        <a:r>
                          <a:rPr lang="ca-ES" sz="1400" dirty="0">
                            <a:solidFill>
                              <a:schemeClr val="tx1"/>
                            </a:solidFill>
                          </a:rPr>
                          <a:t>0</a:t>
                        </a:r>
                      </a:p>
                    </a:txBody>
                    <a:tcPr>
                      <a:solidFill>
                        <a:schemeClr val="accent2">
                          <a:lumMod val="20000"/>
                          <a:lumOff val="80000"/>
                        </a:schemeClr>
                      </a:solidFill>
                    </a:tcPr>
                  </a:tc>
                  <a:tc>
                    <a:txBody>
                      <a:bodyPr/>
                      <a:lstStyle/>
                      <a:p>
                        <a:r>
                          <a:rPr lang="ca-ES" sz="1400" dirty="0">
                            <a:solidFill>
                              <a:schemeClr val="tx1"/>
                            </a:solidFill>
                          </a:rPr>
                          <a:t>0</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aphicFrame>
          <p:nvGraphicFramePr>
            <p:cNvPr id="39" name="Tabla 11">
              <a:extLst>
                <a:ext uri="{FF2B5EF4-FFF2-40B4-BE49-F238E27FC236}">
                  <a16:creationId xmlns:a16="http://schemas.microsoft.com/office/drawing/2014/main" id="{98161B0D-C5DD-40D8-89CA-B63D494D8B64}"/>
                </a:ext>
              </a:extLst>
            </p:cNvPr>
            <p:cNvGraphicFramePr>
              <a:graphicFrameLocks/>
            </p:cNvGraphicFramePr>
            <p:nvPr>
              <p:extLst>
                <p:ext uri="{D42A27DB-BD31-4B8C-83A1-F6EECF244321}">
                  <p14:modId xmlns:p14="http://schemas.microsoft.com/office/powerpoint/2010/main" val="3595590986"/>
                </p:ext>
              </p:extLst>
            </p:nvPr>
          </p:nvGraphicFramePr>
          <p:xfrm>
            <a:off x="1127483" y="2949976"/>
            <a:ext cx="1419621" cy="518160"/>
          </p:xfrm>
          <a:graphic>
            <a:graphicData uri="http://schemas.openxmlformats.org/drawingml/2006/table">
              <a:tbl>
                <a:tblPr firstRow="1" bandRow="1">
                  <a:tableStyleId>{5C22544A-7EE6-4342-B048-85BDC9FD1C3A}</a:tableStyleId>
                </a:tblPr>
                <a:tblGrid>
                  <a:gridCol w="1466715">
                    <a:extLst>
                      <a:ext uri="{9D8B030D-6E8A-4147-A177-3AD203B41FA5}">
                        <a16:colId xmlns:a16="http://schemas.microsoft.com/office/drawing/2014/main" val="2349592764"/>
                      </a:ext>
                    </a:extLst>
                  </a:gridCol>
                  <a:gridCol w="1735494">
                    <a:extLst>
                      <a:ext uri="{9D8B030D-6E8A-4147-A177-3AD203B41FA5}">
                        <a16:colId xmlns:a16="http://schemas.microsoft.com/office/drawing/2014/main" val="1578242607"/>
                      </a:ext>
                    </a:extLst>
                  </a:gridCol>
                  <a:gridCol w="1231640">
                    <a:extLst>
                      <a:ext uri="{9D8B030D-6E8A-4147-A177-3AD203B41FA5}">
                        <a16:colId xmlns:a16="http://schemas.microsoft.com/office/drawing/2014/main" val="4176053068"/>
                      </a:ext>
                    </a:extLst>
                  </a:gridCol>
                  <a:gridCol w="1446245">
                    <a:extLst>
                      <a:ext uri="{9D8B030D-6E8A-4147-A177-3AD203B41FA5}">
                        <a16:colId xmlns:a16="http://schemas.microsoft.com/office/drawing/2014/main" val="4192633106"/>
                      </a:ext>
                    </a:extLst>
                  </a:gridCol>
                  <a:gridCol w="1191454">
                    <a:extLst>
                      <a:ext uri="{9D8B030D-6E8A-4147-A177-3AD203B41FA5}">
                        <a16:colId xmlns:a16="http://schemas.microsoft.com/office/drawing/2014/main" val="1258339151"/>
                      </a:ext>
                    </a:extLst>
                  </a:gridCol>
                </a:tblGrid>
                <a:tr h="309563">
                  <a:tc>
                    <a:txBody>
                      <a:bodyPr/>
                      <a:lstStyle/>
                      <a:p>
                        <a:r>
                          <a:rPr lang="ca-ES" sz="1400" dirty="0">
                            <a:solidFill>
                              <a:schemeClr val="tx1"/>
                            </a:solidFill>
                          </a:rPr>
                          <a:t>Empresa</a:t>
                        </a:r>
                      </a:p>
                    </a:txBody>
                    <a:tcPr>
                      <a:solidFill>
                        <a:schemeClr val="accent2">
                          <a:lumMod val="60000"/>
                          <a:lumOff val="40000"/>
                        </a:schemeClr>
                      </a:solidFill>
                    </a:tcPr>
                  </a:tc>
                  <a:tc>
                    <a:txBody>
                      <a:bodyPr/>
                      <a:lstStyle/>
                      <a:p>
                        <a:r>
                          <a:rPr lang="ca-ES" sz="1400" dirty="0">
                            <a:solidFill>
                              <a:schemeClr val="tx1"/>
                            </a:solidFill>
                          </a:rPr>
                          <a:t>Número de persones </a:t>
                        </a:r>
                      </a:p>
                    </a:txBody>
                    <a:tcPr>
                      <a:solidFill>
                        <a:schemeClr val="accent2">
                          <a:lumMod val="60000"/>
                          <a:lumOff val="40000"/>
                        </a:schemeClr>
                      </a:solidFill>
                    </a:tcPr>
                  </a:tc>
                  <a:tc>
                    <a:txBody>
                      <a:bodyPr/>
                      <a:lstStyle/>
                      <a:p>
                        <a:r>
                          <a:rPr lang="ca-ES" sz="1400" dirty="0">
                            <a:solidFill>
                              <a:schemeClr val="tx1"/>
                            </a:solidFill>
                          </a:rPr>
                          <a:t>Citades</a:t>
                        </a:r>
                      </a:p>
                    </a:txBody>
                    <a:tcPr>
                      <a:solidFill>
                        <a:schemeClr val="accent2">
                          <a:lumMod val="60000"/>
                          <a:lumOff val="40000"/>
                        </a:schemeClr>
                      </a:solidFill>
                    </a:tcPr>
                  </a:tc>
                  <a:tc>
                    <a:txBody>
                      <a:bodyPr/>
                      <a:lstStyle/>
                      <a:p>
                        <a:r>
                          <a:rPr lang="ca-ES" sz="1400" dirty="0">
                            <a:solidFill>
                              <a:schemeClr val="tx1"/>
                            </a:solidFill>
                          </a:rPr>
                          <a:t>Compareixen</a:t>
                        </a:r>
                      </a:p>
                    </a:txBody>
                    <a:tcPr>
                      <a:solidFill>
                        <a:schemeClr val="accent2">
                          <a:lumMod val="60000"/>
                          <a:lumOff val="40000"/>
                        </a:schemeClr>
                      </a:solidFill>
                    </a:tcPr>
                  </a:tc>
                  <a:tc>
                    <a:txBody>
                      <a:bodyPr/>
                      <a:lstStyle/>
                      <a:p>
                        <a:r>
                          <a:rPr lang="ca-ES" sz="1400" dirty="0">
                            <a:solidFill>
                              <a:schemeClr val="tx1"/>
                            </a:solidFill>
                          </a:rPr>
                          <a:t>Vulnerables</a:t>
                        </a:r>
                      </a:p>
                      <a:p>
                        <a:endParaRPr lang="ca-ES" sz="1400" dirty="0">
                          <a:solidFill>
                            <a:schemeClr val="tx1"/>
                          </a:solidFill>
                        </a:endParaRPr>
                      </a:p>
                    </a:txBody>
                    <a:tcPr>
                      <a:solidFill>
                        <a:schemeClr val="accent2">
                          <a:lumMod val="60000"/>
                          <a:lumOff val="40000"/>
                        </a:schemeClr>
                      </a:solidFill>
                    </a:tcPr>
                  </a:tc>
                  <a:extLst>
                    <a:ext uri="{0D108BD9-81ED-4DB2-BD59-A6C34878D82A}">
                      <a16:rowId xmlns:a16="http://schemas.microsoft.com/office/drawing/2014/main" val="3700356235"/>
                    </a:ext>
                  </a:extLst>
                </a:tr>
              </a:tbl>
            </a:graphicData>
          </a:graphic>
        </p:graphicFrame>
      </p:grpSp>
      <p:grpSp>
        <p:nvGrpSpPr>
          <p:cNvPr id="40" name="Grupo 39">
            <a:extLst>
              <a:ext uri="{FF2B5EF4-FFF2-40B4-BE49-F238E27FC236}">
                <a16:creationId xmlns:a16="http://schemas.microsoft.com/office/drawing/2014/main" id="{7B24B45C-5935-484B-8832-D66D30C9D236}"/>
              </a:ext>
            </a:extLst>
          </p:cNvPr>
          <p:cNvGrpSpPr/>
          <p:nvPr/>
        </p:nvGrpSpPr>
        <p:grpSpPr>
          <a:xfrm>
            <a:off x="1585455" y="5802596"/>
            <a:ext cx="7071550" cy="891272"/>
            <a:chOff x="1127482" y="3386952"/>
            <a:chExt cx="1419621" cy="891272"/>
          </a:xfrm>
        </p:grpSpPr>
        <p:graphicFrame>
          <p:nvGraphicFramePr>
            <p:cNvPr id="41" name="Tabla 11">
              <a:extLst>
                <a:ext uri="{FF2B5EF4-FFF2-40B4-BE49-F238E27FC236}">
                  <a16:creationId xmlns:a16="http://schemas.microsoft.com/office/drawing/2014/main" id="{35C7C2E1-FD6B-4C36-93B6-BAE4762A972C}"/>
                </a:ext>
              </a:extLst>
            </p:cNvPr>
            <p:cNvGraphicFramePr>
              <a:graphicFrameLocks/>
            </p:cNvGraphicFramePr>
            <p:nvPr>
              <p:extLst>
                <p:ext uri="{D42A27DB-BD31-4B8C-83A1-F6EECF244321}">
                  <p14:modId xmlns:p14="http://schemas.microsoft.com/office/powerpoint/2010/main" val="1797026359"/>
                </p:ext>
              </p:extLst>
            </p:nvPr>
          </p:nvGraphicFramePr>
          <p:xfrm>
            <a:off x="1127483" y="3907384"/>
            <a:ext cx="1419620" cy="370840"/>
          </p:xfrm>
          <a:graphic>
            <a:graphicData uri="http://schemas.openxmlformats.org/drawingml/2006/table">
              <a:tbl>
                <a:tblPr firstRow="1" bandRow="1">
                  <a:tableStyleId>{5C22544A-7EE6-4342-B048-85BDC9FD1C3A}</a:tableStyleId>
                </a:tblPr>
                <a:tblGrid>
                  <a:gridCol w="1466715">
                    <a:extLst>
                      <a:ext uri="{9D8B030D-6E8A-4147-A177-3AD203B41FA5}">
                        <a16:colId xmlns:a16="http://schemas.microsoft.com/office/drawing/2014/main" val="2349592764"/>
                      </a:ext>
                    </a:extLst>
                  </a:gridCol>
                  <a:gridCol w="1754155">
                    <a:extLst>
                      <a:ext uri="{9D8B030D-6E8A-4147-A177-3AD203B41FA5}">
                        <a16:colId xmlns:a16="http://schemas.microsoft.com/office/drawing/2014/main" val="1578242607"/>
                      </a:ext>
                    </a:extLst>
                  </a:gridCol>
                  <a:gridCol w="1240971">
                    <a:extLst>
                      <a:ext uri="{9D8B030D-6E8A-4147-A177-3AD203B41FA5}">
                        <a16:colId xmlns:a16="http://schemas.microsoft.com/office/drawing/2014/main" val="263250785"/>
                      </a:ext>
                    </a:extLst>
                  </a:gridCol>
                  <a:gridCol w="1408923">
                    <a:extLst>
                      <a:ext uri="{9D8B030D-6E8A-4147-A177-3AD203B41FA5}">
                        <a16:colId xmlns:a16="http://schemas.microsoft.com/office/drawing/2014/main" val="4192633106"/>
                      </a:ext>
                    </a:extLst>
                  </a:gridCol>
                  <a:gridCol w="1200783">
                    <a:extLst>
                      <a:ext uri="{9D8B030D-6E8A-4147-A177-3AD203B41FA5}">
                        <a16:colId xmlns:a16="http://schemas.microsoft.com/office/drawing/2014/main" val="389482585"/>
                      </a:ext>
                    </a:extLst>
                  </a:gridCol>
                </a:tblGrid>
                <a:tr h="370840">
                  <a:tc>
                    <a:txBody>
                      <a:bodyPr/>
                      <a:lstStyle/>
                      <a:p>
                        <a:r>
                          <a:rPr lang="ca-ES" sz="1400" dirty="0">
                            <a:solidFill>
                              <a:schemeClr val="tx1"/>
                            </a:solidFill>
                          </a:rPr>
                          <a:t>7</a:t>
                        </a:r>
                      </a:p>
                    </a:txBody>
                    <a:tcPr>
                      <a:solidFill>
                        <a:schemeClr val="accent2">
                          <a:lumMod val="20000"/>
                          <a:lumOff val="80000"/>
                        </a:schemeClr>
                      </a:solidFill>
                    </a:tcPr>
                  </a:tc>
                  <a:tc>
                    <a:txBody>
                      <a:bodyPr/>
                      <a:lstStyle/>
                      <a:p>
                        <a:r>
                          <a:rPr lang="ca-ES" sz="1400" dirty="0">
                            <a:solidFill>
                              <a:schemeClr val="tx1"/>
                            </a:solidFill>
                          </a:rPr>
                          <a:t>236</a:t>
                        </a:r>
                      </a:p>
                    </a:txBody>
                    <a:tcPr>
                      <a:solidFill>
                        <a:schemeClr val="accent2">
                          <a:lumMod val="20000"/>
                          <a:lumOff val="80000"/>
                        </a:schemeClr>
                      </a:solidFill>
                    </a:tcPr>
                  </a:tc>
                  <a:tc>
                    <a:txBody>
                      <a:bodyPr/>
                      <a:lstStyle/>
                      <a:p>
                        <a:r>
                          <a:rPr lang="ca-ES" sz="1400" dirty="0">
                            <a:solidFill>
                              <a:schemeClr val="tx1"/>
                            </a:solidFill>
                          </a:rPr>
                          <a:t>220</a:t>
                        </a:r>
                      </a:p>
                    </a:txBody>
                    <a:tcPr>
                      <a:solidFill>
                        <a:schemeClr val="accent2">
                          <a:lumMod val="20000"/>
                          <a:lumOff val="80000"/>
                        </a:schemeClr>
                      </a:solidFill>
                    </a:tcPr>
                  </a:tc>
                  <a:tc>
                    <a:txBody>
                      <a:bodyPr/>
                      <a:lstStyle/>
                      <a:p>
                        <a:r>
                          <a:rPr lang="ca-ES" sz="1400" dirty="0">
                            <a:solidFill>
                              <a:schemeClr val="tx1"/>
                            </a:solidFill>
                          </a:rPr>
                          <a:t>18</a:t>
                        </a:r>
                      </a:p>
                    </a:txBody>
                    <a:tcPr>
                      <a:solidFill>
                        <a:schemeClr val="accent2">
                          <a:lumMod val="20000"/>
                          <a:lumOff val="80000"/>
                        </a:schemeClr>
                      </a:solidFill>
                    </a:tcPr>
                  </a:tc>
                  <a:tc>
                    <a:txBody>
                      <a:bodyPr/>
                      <a:lstStyle/>
                      <a:p>
                        <a:r>
                          <a:rPr lang="ca-ES" sz="1400" dirty="0">
                            <a:solidFill>
                              <a:schemeClr val="tx1"/>
                            </a:solidFill>
                          </a:rPr>
                          <a:t>19</a:t>
                        </a:r>
                      </a:p>
                    </a:txBody>
                    <a:tcPr>
                      <a:solidFill>
                        <a:schemeClr val="accent2">
                          <a:lumMod val="20000"/>
                          <a:lumOff val="80000"/>
                        </a:schemeClr>
                      </a:solidFill>
                    </a:tcPr>
                  </a:tc>
                  <a:extLst>
                    <a:ext uri="{0D108BD9-81ED-4DB2-BD59-A6C34878D82A}">
                      <a16:rowId xmlns:a16="http://schemas.microsoft.com/office/drawing/2014/main" val="3700356235"/>
                    </a:ext>
                  </a:extLst>
                </a:tr>
              </a:tbl>
            </a:graphicData>
          </a:graphic>
        </p:graphicFrame>
        <p:graphicFrame>
          <p:nvGraphicFramePr>
            <p:cNvPr id="42" name="Tabla 11">
              <a:extLst>
                <a:ext uri="{FF2B5EF4-FFF2-40B4-BE49-F238E27FC236}">
                  <a16:creationId xmlns:a16="http://schemas.microsoft.com/office/drawing/2014/main" id="{8D6AF183-E12D-47D2-AC9E-9C200F1D9A3B}"/>
                </a:ext>
              </a:extLst>
            </p:cNvPr>
            <p:cNvGraphicFramePr>
              <a:graphicFrameLocks/>
            </p:cNvGraphicFramePr>
            <p:nvPr>
              <p:extLst>
                <p:ext uri="{D42A27DB-BD31-4B8C-83A1-F6EECF244321}">
                  <p14:modId xmlns:p14="http://schemas.microsoft.com/office/powerpoint/2010/main" val="738661850"/>
                </p:ext>
              </p:extLst>
            </p:nvPr>
          </p:nvGraphicFramePr>
          <p:xfrm>
            <a:off x="1127482" y="3386952"/>
            <a:ext cx="1419621" cy="518160"/>
          </p:xfrm>
          <a:graphic>
            <a:graphicData uri="http://schemas.openxmlformats.org/drawingml/2006/table">
              <a:tbl>
                <a:tblPr firstRow="1" bandRow="1">
                  <a:tableStyleId>{5C22544A-7EE6-4342-B048-85BDC9FD1C3A}</a:tableStyleId>
                </a:tblPr>
                <a:tblGrid>
                  <a:gridCol w="1466715">
                    <a:extLst>
                      <a:ext uri="{9D8B030D-6E8A-4147-A177-3AD203B41FA5}">
                        <a16:colId xmlns:a16="http://schemas.microsoft.com/office/drawing/2014/main" val="2349592764"/>
                      </a:ext>
                    </a:extLst>
                  </a:gridCol>
                  <a:gridCol w="1735494">
                    <a:extLst>
                      <a:ext uri="{9D8B030D-6E8A-4147-A177-3AD203B41FA5}">
                        <a16:colId xmlns:a16="http://schemas.microsoft.com/office/drawing/2014/main" val="1578242607"/>
                      </a:ext>
                    </a:extLst>
                  </a:gridCol>
                  <a:gridCol w="1231640">
                    <a:extLst>
                      <a:ext uri="{9D8B030D-6E8A-4147-A177-3AD203B41FA5}">
                        <a16:colId xmlns:a16="http://schemas.microsoft.com/office/drawing/2014/main" val="4176053068"/>
                      </a:ext>
                    </a:extLst>
                  </a:gridCol>
                  <a:gridCol w="1446245">
                    <a:extLst>
                      <a:ext uri="{9D8B030D-6E8A-4147-A177-3AD203B41FA5}">
                        <a16:colId xmlns:a16="http://schemas.microsoft.com/office/drawing/2014/main" val="4192633106"/>
                      </a:ext>
                    </a:extLst>
                  </a:gridCol>
                  <a:gridCol w="1191454">
                    <a:extLst>
                      <a:ext uri="{9D8B030D-6E8A-4147-A177-3AD203B41FA5}">
                        <a16:colId xmlns:a16="http://schemas.microsoft.com/office/drawing/2014/main" val="1258339151"/>
                      </a:ext>
                    </a:extLst>
                  </a:gridCol>
                </a:tblGrid>
                <a:tr h="309563">
                  <a:tc>
                    <a:txBody>
                      <a:bodyPr/>
                      <a:lstStyle/>
                      <a:p>
                        <a:r>
                          <a:rPr lang="ca-ES" sz="1400" dirty="0">
                            <a:solidFill>
                              <a:schemeClr val="tx1"/>
                            </a:solidFill>
                          </a:rPr>
                          <a:t>Nº Empreses</a:t>
                        </a:r>
                      </a:p>
                    </a:txBody>
                    <a:tcPr>
                      <a:solidFill>
                        <a:schemeClr val="accent2">
                          <a:lumMod val="60000"/>
                          <a:lumOff val="40000"/>
                        </a:schemeClr>
                      </a:solidFill>
                    </a:tcPr>
                  </a:tc>
                  <a:tc>
                    <a:txBody>
                      <a:bodyPr/>
                      <a:lstStyle/>
                      <a:p>
                        <a:r>
                          <a:rPr lang="ca-ES" sz="1400" dirty="0">
                            <a:solidFill>
                              <a:schemeClr val="tx1"/>
                            </a:solidFill>
                          </a:rPr>
                          <a:t>Número de persones </a:t>
                        </a:r>
                      </a:p>
                    </a:txBody>
                    <a:tcPr>
                      <a:solidFill>
                        <a:schemeClr val="accent2">
                          <a:lumMod val="60000"/>
                          <a:lumOff val="40000"/>
                        </a:schemeClr>
                      </a:solidFill>
                    </a:tcPr>
                  </a:tc>
                  <a:tc>
                    <a:txBody>
                      <a:bodyPr/>
                      <a:lstStyle/>
                      <a:p>
                        <a:r>
                          <a:rPr lang="ca-ES" sz="1400" dirty="0">
                            <a:solidFill>
                              <a:schemeClr val="tx1"/>
                            </a:solidFill>
                          </a:rPr>
                          <a:t>Citades</a:t>
                        </a:r>
                      </a:p>
                    </a:txBody>
                    <a:tcPr>
                      <a:solidFill>
                        <a:schemeClr val="accent2">
                          <a:lumMod val="60000"/>
                          <a:lumOff val="40000"/>
                        </a:schemeClr>
                      </a:solidFill>
                    </a:tcPr>
                  </a:tc>
                  <a:tc>
                    <a:txBody>
                      <a:bodyPr/>
                      <a:lstStyle/>
                      <a:p>
                        <a:r>
                          <a:rPr lang="ca-ES" sz="1400" dirty="0">
                            <a:solidFill>
                              <a:schemeClr val="tx1"/>
                            </a:solidFill>
                          </a:rPr>
                          <a:t>Compareixen</a:t>
                        </a:r>
                      </a:p>
                    </a:txBody>
                    <a:tcPr>
                      <a:solidFill>
                        <a:schemeClr val="accent2">
                          <a:lumMod val="60000"/>
                          <a:lumOff val="40000"/>
                        </a:schemeClr>
                      </a:solidFill>
                    </a:tcPr>
                  </a:tc>
                  <a:tc>
                    <a:txBody>
                      <a:bodyPr/>
                      <a:lstStyle/>
                      <a:p>
                        <a:r>
                          <a:rPr lang="ca-ES" sz="1400" dirty="0">
                            <a:solidFill>
                              <a:schemeClr val="tx1"/>
                            </a:solidFill>
                          </a:rPr>
                          <a:t>Vulnerables</a:t>
                        </a:r>
                      </a:p>
                      <a:p>
                        <a:endParaRPr lang="ca-ES" sz="1400" dirty="0">
                          <a:solidFill>
                            <a:schemeClr val="tx1"/>
                          </a:solidFill>
                        </a:endParaRPr>
                      </a:p>
                    </a:txBody>
                    <a:tcPr>
                      <a:solidFill>
                        <a:schemeClr val="accent2">
                          <a:lumMod val="60000"/>
                          <a:lumOff val="40000"/>
                        </a:schemeClr>
                      </a:solidFill>
                    </a:tcPr>
                  </a:tc>
                  <a:extLst>
                    <a:ext uri="{0D108BD9-81ED-4DB2-BD59-A6C34878D82A}">
                      <a16:rowId xmlns:a16="http://schemas.microsoft.com/office/drawing/2014/main" val="3700356235"/>
                    </a:ext>
                  </a:extLst>
                </a:tr>
              </a:tbl>
            </a:graphicData>
          </a:graphic>
        </p:graphicFrame>
      </p:grpSp>
      <p:graphicFrame>
        <p:nvGraphicFramePr>
          <p:cNvPr id="43" name="Tabla 24">
            <a:extLst>
              <a:ext uri="{FF2B5EF4-FFF2-40B4-BE49-F238E27FC236}">
                <a16:creationId xmlns:a16="http://schemas.microsoft.com/office/drawing/2014/main" id="{FA63E17B-6030-4179-86DE-B15B0755FE20}"/>
              </a:ext>
            </a:extLst>
          </p:cNvPr>
          <p:cNvGraphicFramePr>
            <a:graphicFrameLocks/>
          </p:cNvGraphicFramePr>
          <p:nvPr>
            <p:extLst>
              <p:ext uri="{D42A27DB-BD31-4B8C-83A1-F6EECF244321}">
                <p14:modId xmlns:p14="http://schemas.microsoft.com/office/powerpoint/2010/main" val="129536213"/>
              </p:ext>
            </p:extLst>
          </p:nvPr>
        </p:nvGraphicFramePr>
        <p:xfrm>
          <a:off x="1585455" y="5448622"/>
          <a:ext cx="7071550" cy="365760"/>
        </p:xfrm>
        <a:graphic>
          <a:graphicData uri="http://schemas.openxmlformats.org/drawingml/2006/table">
            <a:tbl>
              <a:tblPr firstRow="1" bandRow="1">
                <a:tableStyleId>{5C22544A-7EE6-4342-B048-85BDC9FD1C3A}</a:tableStyleId>
              </a:tblPr>
              <a:tblGrid>
                <a:gridCol w="7071550">
                  <a:extLst>
                    <a:ext uri="{9D8B030D-6E8A-4147-A177-3AD203B41FA5}">
                      <a16:colId xmlns:a16="http://schemas.microsoft.com/office/drawing/2014/main" val="2288931621"/>
                    </a:ext>
                  </a:extLst>
                </a:gridCol>
              </a:tblGrid>
              <a:tr h="356766">
                <a:tc>
                  <a:txBody>
                    <a:bodyPr/>
                    <a:lstStyle/>
                    <a:p>
                      <a:r>
                        <a:rPr lang="ca-ES" dirty="0"/>
                        <a:t>TOTALS</a:t>
                      </a:r>
                    </a:p>
                  </a:txBody>
                  <a:tcPr>
                    <a:solidFill>
                      <a:schemeClr val="accent2"/>
                    </a:solidFill>
                  </a:tcPr>
                </a:tc>
                <a:extLst>
                  <a:ext uri="{0D108BD9-81ED-4DB2-BD59-A6C34878D82A}">
                    <a16:rowId xmlns:a16="http://schemas.microsoft.com/office/drawing/2014/main" val="949196253"/>
                  </a:ext>
                </a:extLst>
              </a:tr>
            </a:tbl>
          </a:graphicData>
        </a:graphic>
      </p:graphicFrame>
    </p:spTree>
    <p:extLst>
      <p:ext uri="{BB962C8B-B14F-4D97-AF65-F5344CB8AC3E}">
        <p14:creationId xmlns:p14="http://schemas.microsoft.com/office/powerpoint/2010/main" val="2603739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CAA4F979-B15C-4BFF-AC89-098BEBC9CB8F}"/>
              </a:ext>
            </a:extLst>
          </p:cNvPr>
          <p:cNvSpPr txBox="1">
            <a:spLocks noGrp="1"/>
          </p:cNvSpPr>
          <p:nvPr>
            <p:ph type="title"/>
          </p:nvPr>
        </p:nvSpPr>
        <p:spPr>
          <a:xfrm>
            <a:off x="677863" y="609600"/>
            <a:ext cx="8596312" cy="1320800"/>
          </a:xfrm>
          <a:prstGeom prst="rect">
            <a:avLst/>
          </a:prstGeom>
          <a:solidFill>
            <a:srgbClr val="4BB7E7"/>
          </a:solidFill>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a-ES" dirty="0">
                <a:solidFill>
                  <a:schemeClr val="bg1"/>
                </a:solidFill>
              </a:rPr>
              <a:t>ACTIVITATS PER SENSIBILITZACIÓ D’IGUALTAT 2023 </a:t>
            </a:r>
          </a:p>
        </p:txBody>
      </p:sp>
      <p:graphicFrame>
        <p:nvGraphicFramePr>
          <p:cNvPr id="10" name="Taula 10">
            <a:extLst>
              <a:ext uri="{FF2B5EF4-FFF2-40B4-BE49-F238E27FC236}">
                <a16:creationId xmlns:a16="http://schemas.microsoft.com/office/drawing/2014/main" id="{30DDDA56-1FE0-4C67-AEFC-E569D4A04682}"/>
              </a:ext>
            </a:extLst>
          </p:cNvPr>
          <p:cNvGraphicFramePr>
            <a:graphicFrameLocks noGrp="1"/>
          </p:cNvGraphicFramePr>
          <p:nvPr>
            <p:ph sz="half" idx="1"/>
            <p:extLst>
              <p:ext uri="{D42A27DB-BD31-4B8C-83A1-F6EECF244321}">
                <p14:modId xmlns:p14="http://schemas.microsoft.com/office/powerpoint/2010/main" val="3791713969"/>
              </p:ext>
            </p:extLst>
          </p:nvPr>
        </p:nvGraphicFramePr>
        <p:xfrm>
          <a:off x="677864" y="2061976"/>
          <a:ext cx="8596312" cy="3520440"/>
        </p:xfrm>
        <a:graphic>
          <a:graphicData uri="http://schemas.openxmlformats.org/drawingml/2006/table">
            <a:tbl>
              <a:tblPr firstRow="1" bandRow="1">
                <a:tableStyleId>{5C22544A-7EE6-4342-B048-85BDC9FD1C3A}</a:tableStyleId>
              </a:tblPr>
              <a:tblGrid>
                <a:gridCol w="1639924">
                  <a:extLst>
                    <a:ext uri="{9D8B030D-6E8A-4147-A177-3AD203B41FA5}">
                      <a16:colId xmlns:a16="http://schemas.microsoft.com/office/drawing/2014/main" val="3663952574"/>
                    </a:ext>
                  </a:extLst>
                </a:gridCol>
                <a:gridCol w="1639924">
                  <a:extLst>
                    <a:ext uri="{9D8B030D-6E8A-4147-A177-3AD203B41FA5}">
                      <a16:colId xmlns:a16="http://schemas.microsoft.com/office/drawing/2014/main" val="4000656667"/>
                    </a:ext>
                  </a:extLst>
                </a:gridCol>
                <a:gridCol w="1639924">
                  <a:extLst>
                    <a:ext uri="{9D8B030D-6E8A-4147-A177-3AD203B41FA5}">
                      <a16:colId xmlns:a16="http://schemas.microsoft.com/office/drawing/2014/main" val="537769281"/>
                    </a:ext>
                  </a:extLst>
                </a:gridCol>
                <a:gridCol w="1838270">
                  <a:extLst>
                    <a:ext uri="{9D8B030D-6E8A-4147-A177-3AD203B41FA5}">
                      <a16:colId xmlns:a16="http://schemas.microsoft.com/office/drawing/2014/main" val="653095783"/>
                    </a:ext>
                  </a:extLst>
                </a:gridCol>
                <a:gridCol w="1838270">
                  <a:extLst>
                    <a:ext uri="{9D8B030D-6E8A-4147-A177-3AD203B41FA5}">
                      <a16:colId xmlns:a16="http://schemas.microsoft.com/office/drawing/2014/main" val="3111541616"/>
                    </a:ext>
                  </a:extLst>
                </a:gridCol>
              </a:tblGrid>
              <a:tr h="726562">
                <a:tc>
                  <a:txBody>
                    <a:bodyPr/>
                    <a:lstStyle/>
                    <a:p>
                      <a:pPr algn="ctr"/>
                      <a:r>
                        <a:rPr lang="ca-ES" sz="1200" dirty="0"/>
                        <a:t>DADES SIGNIFICATIVES 8M I 25N</a:t>
                      </a:r>
                    </a:p>
                  </a:txBody>
                  <a:tcPr>
                    <a:solidFill>
                      <a:schemeClr val="accent2">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ca-ES" sz="1200" dirty="0"/>
                    </a:p>
                    <a:p>
                      <a:pPr marL="0" marR="0" lvl="0" indent="0" algn="ctr" defTabSz="457200" rtl="0" eaLnBrk="1" fontAlgn="auto" latinLnBrk="0" hangingPunct="1">
                        <a:lnSpc>
                          <a:spcPct val="100000"/>
                        </a:lnSpc>
                        <a:spcBef>
                          <a:spcPts val="0"/>
                        </a:spcBef>
                        <a:spcAft>
                          <a:spcPts val="0"/>
                        </a:spcAft>
                        <a:buClrTx/>
                        <a:buSzTx/>
                        <a:buFontTx/>
                        <a:buNone/>
                        <a:tabLst/>
                        <a:defRPr/>
                      </a:pPr>
                      <a:r>
                        <a:rPr lang="ca-ES" sz="1200" dirty="0"/>
                        <a:t>POBLACIÓ GENERAL</a:t>
                      </a:r>
                    </a:p>
                    <a:p>
                      <a:pPr algn="ctr"/>
                      <a:endParaRPr lang="ca-ES" dirty="0"/>
                    </a:p>
                  </a:txBody>
                  <a:tcPr>
                    <a:solidFill>
                      <a:schemeClr val="accent2">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ca-ES" sz="1200" dirty="0"/>
                    </a:p>
                    <a:p>
                      <a:pPr marL="0" marR="0" lvl="0" indent="0" algn="ctr" defTabSz="457200" rtl="0" eaLnBrk="1" fontAlgn="auto" latinLnBrk="0" hangingPunct="1">
                        <a:lnSpc>
                          <a:spcPct val="100000"/>
                        </a:lnSpc>
                        <a:spcBef>
                          <a:spcPts val="0"/>
                        </a:spcBef>
                        <a:spcAft>
                          <a:spcPts val="0"/>
                        </a:spcAft>
                        <a:buClrTx/>
                        <a:buSzTx/>
                        <a:buFontTx/>
                        <a:buNone/>
                        <a:tabLst/>
                        <a:defRPr/>
                      </a:pPr>
                      <a:r>
                        <a:rPr lang="ca-ES" sz="1200" dirty="0"/>
                        <a:t>CENTRE ESCOLAR</a:t>
                      </a:r>
                    </a:p>
                    <a:p>
                      <a:pPr algn="ctr"/>
                      <a:endParaRPr lang="ca-ES" dirty="0"/>
                    </a:p>
                  </a:txBody>
                  <a:tcPr>
                    <a:solidFill>
                      <a:schemeClr val="accent2">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ca-ES" sz="1200" b="1" kern="1200" dirty="0">
                        <a:solidFill>
                          <a:schemeClr val="lt1"/>
                        </a:solidFill>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ca-ES" sz="1200" b="1" kern="1200" dirty="0">
                          <a:solidFill>
                            <a:schemeClr val="lt1"/>
                          </a:solidFill>
                          <a:latin typeface="+mn-lt"/>
                          <a:ea typeface="+mn-ea"/>
                          <a:cs typeface="+mn-cs"/>
                        </a:rPr>
                        <a:t>INFANTIL (MARES/PARES)</a:t>
                      </a:r>
                    </a:p>
                    <a:p>
                      <a:pPr algn="ctr"/>
                      <a:endParaRPr lang="ca-ES" dirty="0"/>
                    </a:p>
                  </a:txBody>
                  <a:tcPr>
                    <a:solidFill>
                      <a:schemeClr val="accent2">
                        <a:lumMod val="75000"/>
                      </a:schemeClr>
                    </a:solidFill>
                  </a:tcPr>
                </a:tc>
                <a:tc>
                  <a:txBody>
                    <a:bodyPr/>
                    <a:lstStyle/>
                    <a:p>
                      <a:pPr algn="ctr"/>
                      <a:endParaRPr lang="ca-ES" dirty="0"/>
                    </a:p>
                    <a:p>
                      <a:pPr algn="ctr"/>
                      <a:r>
                        <a:rPr lang="ca-ES" dirty="0"/>
                        <a:t>TOTAL</a:t>
                      </a:r>
                    </a:p>
                  </a:txBody>
                  <a:tcPr>
                    <a:solidFill>
                      <a:schemeClr val="accent2">
                        <a:lumMod val="75000"/>
                      </a:schemeClr>
                    </a:solidFill>
                  </a:tcPr>
                </a:tc>
                <a:extLst>
                  <a:ext uri="{0D108BD9-81ED-4DB2-BD59-A6C34878D82A}">
                    <a16:rowId xmlns:a16="http://schemas.microsoft.com/office/drawing/2014/main" val="2602765459"/>
                  </a:ext>
                </a:extLst>
              </a:tr>
              <a:tr h="620605">
                <a:tc>
                  <a:txBody>
                    <a:bodyPr/>
                    <a:lstStyle/>
                    <a:p>
                      <a:pPr algn="ctr"/>
                      <a:endParaRPr lang="ca-ES" sz="1200" dirty="0"/>
                    </a:p>
                    <a:p>
                      <a:pPr algn="ctr"/>
                      <a:r>
                        <a:rPr lang="ca-ES" sz="1200" dirty="0"/>
                        <a:t>ACTIVITATS</a:t>
                      </a:r>
                    </a:p>
                    <a:p>
                      <a:pPr algn="ctr"/>
                      <a:r>
                        <a:rPr lang="ca-ES" sz="1050" dirty="0"/>
                        <a:t>(EXPOSICIONS, TAULA RODONA...) </a:t>
                      </a:r>
                    </a:p>
                  </a:txBody>
                  <a:tcPr>
                    <a:solidFill>
                      <a:schemeClr val="accent2">
                        <a:lumMod val="60000"/>
                        <a:lumOff val="40000"/>
                      </a:schemeClr>
                    </a:solidFill>
                  </a:tcPr>
                </a:tc>
                <a:tc>
                  <a:txBody>
                    <a:bodyPr/>
                    <a:lstStyle/>
                    <a:p>
                      <a:pPr algn="ctr"/>
                      <a:endParaRPr lang="ca-ES" sz="1200" dirty="0"/>
                    </a:p>
                    <a:p>
                      <a:pPr algn="ctr"/>
                      <a:r>
                        <a:rPr lang="ca-ES" sz="1200" dirty="0"/>
                        <a:t>8</a:t>
                      </a:r>
                    </a:p>
                  </a:txBody>
                  <a:tcPr/>
                </a:tc>
                <a:tc>
                  <a:txBody>
                    <a:bodyPr/>
                    <a:lstStyle/>
                    <a:p>
                      <a:pPr algn="ctr"/>
                      <a:endParaRPr lang="ca-ES" sz="1200" dirty="0"/>
                    </a:p>
                  </a:txBody>
                  <a:tcPr/>
                </a:tc>
                <a:tc>
                  <a:txBody>
                    <a:bodyPr/>
                    <a:lstStyle/>
                    <a:p>
                      <a:pPr algn="ctr"/>
                      <a:endParaRPr lang="ca-ES" sz="1200" dirty="0"/>
                    </a:p>
                    <a:p>
                      <a:pPr algn="ctr"/>
                      <a:endParaRPr lang="ca-ES" sz="1200" dirty="0"/>
                    </a:p>
                  </a:txBody>
                  <a:tcPr/>
                </a:tc>
                <a:tc>
                  <a:txBody>
                    <a:bodyPr/>
                    <a:lstStyle/>
                    <a:p>
                      <a:pPr algn="ctr"/>
                      <a:endParaRPr lang="ca-ES" sz="1200" b="1" dirty="0"/>
                    </a:p>
                    <a:p>
                      <a:pPr algn="ctr"/>
                      <a:endParaRPr lang="ca-ES" sz="1200" b="1" dirty="0"/>
                    </a:p>
                  </a:txBody>
                  <a:tcPr/>
                </a:tc>
                <a:extLst>
                  <a:ext uri="{0D108BD9-81ED-4DB2-BD59-A6C34878D82A}">
                    <a16:rowId xmlns:a16="http://schemas.microsoft.com/office/drawing/2014/main" val="1135417026"/>
                  </a:ext>
                </a:extLst>
              </a:tr>
              <a:tr h="302734">
                <a:tc>
                  <a:txBody>
                    <a:bodyPr/>
                    <a:lstStyle/>
                    <a:p>
                      <a:pPr algn="ctr"/>
                      <a:endParaRPr lang="ca-ES" sz="1200" dirty="0"/>
                    </a:p>
                    <a:p>
                      <a:pPr algn="ctr"/>
                      <a:r>
                        <a:rPr lang="ca-ES" sz="1200" dirty="0"/>
                        <a:t>XERRADES</a:t>
                      </a:r>
                    </a:p>
                  </a:txBody>
                  <a:tcPr>
                    <a:solidFill>
                      <a:schemeClr val="accent2">
                        <a:lumMod val="60000"/>
                        <a:lumOff val="40000"/>
                      </a:schemeClr>
                    </a:solidFill>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3</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3</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endParaRPr lang="ca-ES" sz="1200" kern="1200" dirty="0">
                        <a:solidFill>
                          <a:schemeClr val="dk1"/>
                        </a:solidFill>
                        <a:latin typeface="+mn-lt"/>
                        <a:ea typeface="+mn-ea"/>
                        <a:cs typeface="+mn-cs"/>
                      </a:endParaRPr>
                    </a:p>
                  </a:txBody>
                  <a:tcPr/>
                </a:tc>
                <a:extLst>
                  <a:ext uri="{0D108BD9-81ED-4DB2-BD59-A6C34878D82A}">
                    <a16:rowId xmlns:a16="http://schemas.microsoft.com/office/drawing/2014/main" val="1727747652"/>
                  </a:ext>
                </a:extLst>
              </a:tr>
              <a:tr h="423828">
                <a:tc>
                  <a:txBody>
                    <a:bodyPr/>
                    <a:lstStyle/>
                    <a:p>
                      <a:pPr algn="ctr"/>
                      <a:r>
                        <a:rPr lang="ca-ES" sz="1200" dirty="0"/>
                        <a:t>ESPECTACLE CONTA CONTES</a:t>
                      </a:r>
                    </a:p>
                  </a:txBody>
                  <a:tcPr>
                    <a:solidFill>
                      <a:schemeClr val="accent2">
                        <a:lumMod val="60000"/>
                        <a:lumOff val="40000"/>
                      </a:schemeClr>
                    </a:solidFill>
                  </a:tcPr>
                </a:tc>
                <a:tc>
                  <a:txBody>
                    <a:bodyPr/>
                    <a:lstStyle/>
                    <a:p>
                      <a:pPr marL="0" algn="ctr" defTabSz="457200" rtl="0" eaLnBrk="1" latinLnBrk="0" hangingPunct="1"/>
                      <a:r>
                        <a:rPr lang="ca-ES" sz="1200" kern="1200" dirty="0">
                          <a:solidFill>
                            <a:schemeClr val="dk1"/>
                          </a:solidFill>
                          <a:latin typeface="+mn-lt"/>
                          <a:ea typeface="+mn-ea"/>
                          <a:cs typeface="+mn-cs"/>
                        </a:rPr>
                        <a:t>3</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txBody>
                  <a:tcPr/>
                </a:tc>
                <a:tc>
                  <a:txBody>
                    <a:bodyPr/>
                    <a:lstStyle/>
                    <a:p>
                      <a:pPr marL="0" algn="ctr" defTabSz="457200" rtl="0" eaLnBrk="1" latinLnBrk="0" hangingPunct="1"/>
                      <a:r>
                        <a:rPr lang="ca-ES" sz="1200" kern="1200" dirty="0">
                          <a:solidFill>
                            <a:schemeClr val="dk1"/>
                          </a:solidFill>
                          <a:latin typeface="+mn-lt"/>
                          <a:ea typeface="+mn-ea"/>
                          <a:cs typeface="+mn-cs"/>
                        </a:rPr>
                        <a:t>2</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txBody>
                  <a:tcPr/>
                </a:tc>
                <a:extLst>
                  <a:ext uri="{0D108BD9-81ED-4DB2-BD59-A6C34878D82A}">
                    <a16:rowId xmlns:a16="http://schemas.microsoft.com/office/drawing/2014/main" val="418646547"/>
                  </a:ext>
                </a:extLst>
              </a:tr>
              <a:tr h="302734">
                <a:tc>
                  <a:txBody>
                    <a:bodyPr/>
                    <a:lstStyle/>
                    <a:p>
                      <a:pPr algn="ctr"/>
                      <a:endParaRPr lang="ca-ES" sz="1200" dirty="0"/>
                    </a:p>
                    <a:p>
                      <a:pPr algn="ctr"/>
                      <a:r>
                        <a:rPr lang="ca-ES" sz="1200" dirty="0"/>
                        <a:t>TALLERS</a:t>
                      </a:r>
                    </a:p>
                  </a:txBody>
                  <a:tcPr>
                    <a:solidFill>
                      <a:schemeClr val="accent2">
                        <a:lumMod val="60000"/>
                        <a:lumOff val="40000"/>
                      </a:schemeClr>
                    </a:solidFill>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5</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4</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txBody>
                  <a:tcPr/>
                </a:tc>
                <a:extLst>
                  <a:ext uri="{0D108BD9-81ED-4DB2-BD59-A6C34878D82A}">
                    <a16:rowId xmlns:a16="http://schemas.microsoft.com/office/drawing/2014/main" val="2261180785"/>
                  </a:ext>
                </a:extLst>
              </a:tr>
              <a:tr h="302734">
                <a:tc>
                  <a:txBody>
                    <a:bodyPr/>
                    <a:lstStyle/>
                    <a:p>
                      <a:pPr algn="ctr"/>
                      <a:endParaRPr lang="ca-ES" sz="1200" dirty="0"/>
                    </a:p>
                    <a:p>
                      <a:pPr algn="ctr"/>
                      <a:r>
                        <a:rPr lang="ca-ES" sz="1200" dirty="0"/>
                        <a:t>TOTAL</a:t>
                      </a:r>
                    </a:p>
                  </a:txBody>
                  <a:tcPr>
                    <a:solidFill>
                      <a:schemeClr val="accent2">
                        <a:lumMod val="60000"/>
                        <a:lumOff val="40000"/>
                      </a:schemeClr>
                    </a:solidFill>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19</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7</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2</a:t>
                      </a:r>
                    </a:p>
                  </a:txBody>
                  <a:tcPr/>
                </a:tc>
                <a:tc>
                  <a:txBody>
                    <a:bodyPr/>
                    <a:lstStyle/>
                    <a:p>
                      <a:pPr marL="0" algn="ctr" defTabSz="457200" rtl="0" eaLnBrk="1" latinLnBrk="0" hangingPunct="1"/>
                      <a:endParaRPr lang="ca-ES" sz="1200" kern="1200" dirty="0">
                        <a:solidFill>
                          <a:schemeClr val="dk1"/>
                        </a:solidFill>
                        <a:latin typeface="+mn-lt"/>
                        <a:ea typeface="+mn-ea"/>
                        <a:cs typeface="+mn-cs"/>
                      </a:endParaRPr>
                    </a:p>
                    <a:p>
                      <a:pPr marL="0" algn="ctr" defTabSz="457200" rtl="0" eaLnBrk="1" latinLnBrk="0" hangingPunct="1"/>
                      <a:r>
                        <a:rPr lang="ca-ES" sz="1200" kern="1200" dirty="0">
                          <a:solidFill>
                            <a:schemeClr val="dk1"/>
                          </a:solidFill>
                          <a:latin typeface="+mn-lt"/>
                          <a:ea typeface="+mn-ea"/>
                          <a:cs typeface="+mn-cs"/>
                        </a:rPr>
                        <a:t>28</a:t>
                      </a:r>
                    </a:p>
                  </a:txBody>
                  <a:tcPr/>
                </a:tc>
                <a:extLst>
                  <a:ext uri="{0D108BD9-81ED-4DB2-BD59-A6C34878D82A}">
                    <a16:rowId xmlns:a16="http://schemas.microsoft.com/office/drawing/2014/main" val="1192860289"/>
                  </a:ext>
                </a:extLst>
              </a:tr>
            </a:tbl>
          </a:graphicData>
        </a:graphic>
      </p:graphicFrame>
      <p:graphicFrame>
        <p:nvGraphicFramePr>
          <p:cNvPr id="2" name="Taula 1">
            <a:extLst>
              <a:ext uri="{FF2B5EF4-FFF2-40B4-BE49-F238E27FC236}">
                <a16:creationId xmlns:a16="http://schemas.microsoft.com/office/drawing/2014/main" id="{3B438FEA-5D5B-1198-D4B4-4D9D517703BC}"/>
              </a:ext>
            </a:extLst>
          </p:cNvPr>
          <p:cNvGraphicFramePr>
            <a:graphicFrameLocks noGrp="1"/>
          </p:cNvGraphicFramePr>
          <p:nvPr>
            <p:extLst>
              <p:ext uri="{D42A27DB-BD31-4B8C-83A1-F6EECF244321}">
                <p14:modId xmlns:p14="http://schemas.microsoft.com/office/powerpoint/2010/main" val="3759020214"/>
              </p:ext>
            </p:extLst>
          </p:nvPr>
        </p:nvGraphicFramePr>
        <p:xfrm>
          <a:off x="735291" y="5805793"/>
          <a:ext cx="8538884" cy="365760"/>
        </p:xfrm>
        <a:graphic>
          <a:graphicData uri="http://schemas.openxmlformats.org/drawingml/2006/table">
            <a:tbl>
              <a:tblPr firstRow="1" bandRow="1">
                <a:tableStyleId>{21E4AEA4-8DFA-4A89-87EB-49C32662AFE0}</a:tableStyleId>
              </a:tblPr>
              <a:tblGrid>
                <a:gridCol w="8538884">
                  <a:extLst>
                    <a:ext uri="{9D8B030D-6E8A-4147-A177-3AD203B41FA5}">
                      <a16:colId xmlns:a16="http://schemas.microsoft.com/office/drawing/2014/main" val="3179996234"/>
                    </a:ext>
                  </a:extLst>
                </a:gridCol>
              </a:tblGrid>
              <a:tr h="0">
                <a:tc>
                  <a:txBody>
                    <a:bodyPr/>
                    <a:lstStyle/>
                    <a:p>
                      <a:r>
                        <a:rPr lang="ca-ES" dirty="0">
                          <a:solidFill>
                            <a:schemeClr val="tx1"/>
                          </a:solidFill>
                        </a:rPr>
                        <a:t>CANGURATGES EN EQUIPAMENTS :                                       </a:t>
                      </a:r>
                      <a:r>
                        <a:rPr lang="ca-ES" sz="1400" dirty="0">
                          <a:solidFill>
                            <a:schemeClr val="tx1"/>
                          </a:solidFill>
                        </a:rPr>
                        <a:t>79 hores / 2.258,25€</a:t>
                      </a:r>
                    </a:p>
                  </a:txBody>
                  <a:tcPr/>
                </a:tc>
                <a:extLst>
                  <a:ext uri="{0D108BD9-81ED-4DB2-BD59-A6C34878D82A}">
                    <a16:rowId xmlns:a16="http://schemas.microsoft.com/office/drawing/2014/main" val="2181512913"/>
                  </a:ext>
                </a:extLst>
              </a:tr>
            </a:tbl>
          </a:graphicData>
        </a:graphic>
      </p:graphicFrame>
    </p:spTree>
    <p:extLst>
      <p:ext uri="{BB962C8B-B14F-4D97-AF65-F5344CB8AC3E}">
        <p14:creationId xmlns:p14="http://schemas.microsoft.com/office/powerpoint/2010/main" val="2507202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05EE68FF-0D57-4DAA-AEE7-615FD8B95B2F}"/>
              </a:ext>
            </a:extLst>
          </p:cNvPr>
          <p:cNvSpPr txBox="1">
            <a:spLocks noGrp="1"/>
          </p:cNvSpPr>
          <p:nvPr>
            <p:ph type="title"/>
          </p:nvPr>
        </p:nvSpPr>
        <p:spPr>
          <a:xfrm>
            <a:off x="677860" y="408524"/>
            <a:ext cx="8596312" cy="734568"/>
          </a:xfrm>
          <a:prstGeom prst="rect">
            <a:avLst/>
          </a:prstGeom>
          <a:solidFill>
            <a:srgbClr val="4BB7E7"/>
          </a:solidFill>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a-ES" sz="3600" dirty="0">
                <a:solidFill>
                  <a:schemeClr val="bg1"/>
                </a:solidFill>
              </a:rPr>
              <a:t>GENT GRAN  2023</a:t>
            </a:r>
            <a:br>
              <a:rPr lang="ca-ES" sz="3600" dirty="0"/>
            </a:br>
            <a:endParaRPr lang="ca-ES" dirty="0">
              <a:solidFill>
                <a:schemeClr val="bg1"/>
              </a:solidFill>
            </a:endParaRPr>
          </a:p>
        </p:txBody>
      </p:sp>
      <p:graphicFrame>
        <p:nvGraphicFramePr>
          <p:cNvPr id="13" name="Taula 13">
            <a:extLst>
              <a:ext uri="{FF2B5EF4-FFF2-40B4-BE49-F238E27FC236}">
                <a16:creationId xmlns:a16="http://schemas.microsoft.com/office/drawing/2014/main" id="{326F34F1-E9AD-4C63-97B6-CC7BE5C0C553}"/>
              </a:ext>
            </a:extLst>
          </p:cNvPr>
          <p:cNvGraphicFramePr>
            <a:graphicFrameLocks noGrp="1"/>
          </p:cNvGraphicFramePr>
          <p:nvPr>
            <p:ph sz="half" idx="1"/>
            <p:extLst>
              <p:ext uri="{D42A27DB-BD31-4B8C-83A1-F6EECF244321}">
                <p14:modId xmlns:p14="http://schemas.microsoft.com/office/powerpoint/2010/main" val="3809962563"/>
              </p:ext>
            </p:extLst>
          </p:nvPr>
        </p:nvGraphicFramePr>
        <p:xfrm>
          <a:off x="677859" y="5115560"/>
          <a:ext cx="8596310" cy="1584960"/>
        </p:xfrm>
        <a:graphic>
          <a:graphicData uri="http://schemas.openxmlformats.org/drawingml/2006/table">
            <a:tbl>
              <a:tblPr firstRow="1" bandRow="1">
                <a:tableStyleId>{21E4AEA4-8DFA-4A89-87EB-49C32662AFE0}</a:tableStyleId>
              </a:tblPr>
              <a:tblGrid>
                <a:gridCol w="4298155">
                  <a:extLst>
                    <a:ext uri="{9D8B030D-6E8A-4147-A177-3AD203B41FA5}">
                      <a16:colId xmlns:a16="http://schemas.microsoft.com/office/drawing/2014/main" val="1563259489"/>
                    </a:ext>
                  </a:extLst>
                </a:gridCol>
                <a:gridCol w="4298155">
                  <a:extLst>
                    <a:ext uri="{9D8B030D-6E8A-4147-A177-3AD203B41FA5}">
                      <a16:colId xmlns:a16="http://schemas.microsoft.com/office/drawing/2014/main" val="1079016306"/>
                    </a:ext>
                  </a:extLst>
                </a:gridCol>
              </a:tblGrid>
              <a:tr h="1311774">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ca-ES" sz="2000"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ca-ES" sz="2000" dirty="0"/>
                    </a:p>
                    <a:p>
                      <a:pPr marL="0" marR="0" lvl="0" indent="0" algn="ctr" defTabSz="457200" rtl="0" eaLnBrk="1" fontAlgn="auto" latinLnBrk="0" hangingPunct="1">
                        <a:lnSpc>
                          <a:spcPct val="100000"/>
                        </a:lnSpc>
                        <a:spcBef>
                          <a:spcPts val="0"/>
                        </a:spcBef>
                        <a:spcAft>
                          <a:spcPts val="0"/>
                        </a:spcAft>
                        <a:buClrTx/>
                        <a:buSzTx/>
                        <a:buFontTx/>
                        <a:buNone/>
                        <a:tabLst/>
                        <a:defRPr/>
                      </a:pPr>
                      <a:r>
                        <a:rPr lang="ca-ES" sz="2000" dirty="0"/>
                        <a:t>PLA D’ENVELLIMENT ACTIU </a:t>
                      </a:r>
                    </a:p>
                    <a:p>
                      <a:pPr marL="0" marR="0" lvl="0" indent="0" algn="ctr" defTabSz="457200" rtl="0" eaLnBrk="1" fontAlgn="auto" latinLnBrk="0" hangingPunct="1">
                        <a:lnSpc>
                          <a:spcPct val="100000"/>
                        </a:lnSpc>
                        <a:spcBef>
                          <a:spcPts val="0"/>
                        </a:spcBef>
                        <a:spcAft>
                          <a:spcPts val="0"/>
                        </a:spcAft>
                        <a:buClrTx/>
                        <a:buSzTx/>
                        <a:buFontTx/>
                        <a:buNone/>
                        <a:tabLst/>
                        <a:defRPr/>
                      </a:pPr>
                      <a:r>
                        <a:rPr lang="ca-ES" sz="2000" dirty="0"/>
                        <a:t> GENT GRAN</a:t>
                      </a:r>
                    </a:p>
                    <a:p>
                      <a:pPr algn="ctr"/>
                      <a:endParaRPr lang="ca-ES" sz="1800" dirty="0"/>
                    </a:p>
                  </a:txBody>
                  <a:tcPr/>
                </a:tc>
                <a:tc>
                  <a:txBody>
                    <a:bodyPr/>
                    <a:lstStyle/>
                    <a:p>
                      <a:pPr algn="just"/>
                      <a:endParaRPr lang="ca-ES" sz="1000" dirty="0"/>
                    </a:p>
                    <a:p>
                      <a:pPr algn="just"/>
                      <a:endParaRPr lang="ca-ES" sz="1000" dirty="0"/>
                    </a:p>
                    <a:p>
                      <a:pPr algn="just"/>
                      <a:r>
                        <a:rPr lang="ca-ES" sz="1000" dirty="0"/>
                        <a:t>Realitzat durant els mesos d’agost a desembre de 2023, amb l'objectiu de crear </a:t>
                      </a:r>
                      <a:r>
                        <a:rPr lang="ca-ES" sz="1000" b="1" kern="1200" dirty="0">
                          <a:solidFill>
                            <a:schemeClr val="lt1"/>
                          </a:solidFill>
                          <a:effectLst/>
                        </a:rPr>
                        <a:t>polítiques locals destinades a millorar la vida de les persones majors de 65 anys. Mostra un emmarcament conceptual sobre el fenomen de l‘envelliment, presenta un resum dels principals resultats de la diagnosi, es detallen els principals 4 eixos de treball i els respectius objectius generals i específics, i accions del Pla. </a:t>
                      </a:r>
                      <a:endParaRPr lang="ca-ES"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454541736"/>
                  </a:ext>
                </a:extLst>
              </a:tr>
            </a:tbl>
          </a:graphicData>
        </a:graphic>
      </p:graphicFrame>
      <p:sp>
        <p:nvSpPr>
          <p:cNvPr id="3" name="QuadreDeText 2">
            <a:extLst>
              <a:ext uri="{FF2B5EF4-FFF2-40B4-BE49-F238E27FC236}">
                <a16:creationId xmlns:a16="http://schemas.microsoft.com/office/drawing/2014/main" id="{F5298586-1CF2-D09B-0C83-E6648763DE9C}"/>
              </a:ext>
            </a:extLst>
          </p:cNvPr>
          <p:cNvSpPr txBox="1"/>
          <p:nvPr/>
        </p:nvSpPr>
        <p:spPr>
          <a:xfrm>
            <a:off x="3049524" y="3295073"/>
            <a:ext cx="6099048" cy="276999"/>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ca-ES" sz="1200" b="1" i="0" u="none" strike="noStrike" kern="1200" cap="none" spc="0" normalizeH="0" baseline="0" noProof="0" dirty="0">
                <a:ln>
                  <a:noFill/>
                </a:ln>
                <a:solidFill>
                  <a:prstClr val="white"/>
                </a:solidFill>
                <a:effectLst/>
                <a:uLnTx/>
                <a:uFillTx/>
                <a:latin typeface="Trebuchet MS" panose="020B0603020202020204"/>
                <a:ea typeface="+mn-ea"/>
                <a:cs typeface="+mn-cs"/>
              </a:rPr>
              <a:t>DES SIGNIFICATIVES 8M I 25N</a:t>
            </a:r>
          </a:p>
        </p:txBody>
      </p:sp>
      <p:graphicFrame>
        <p:nvGraphicFramePr>
          <p:cNvPr id="9" name="Taula 8">
            <a:extLst>
              <a:ext uri="{FF2B5EF4-FFF2-40B4-BE49-F238E27FC236}">
                <a16:creationId xmlns:a16="http://schemas.microsoft.com/office/drawing/2014/main" id="{451B8745-7F3A-4B57-F6B7-857C25F0F29D}"/>
              </a:ext>
            </a:extLst>
          </p:cNvPr>
          <p:cNvGraphicFramePr>
            <a:graphicFrameLocks noGrp="1"/>
          </p:cNvGraphicFramePr>
          <p:nvPr>
            <p:extLst>
              <p:ext uri="{D42A27DB-BD31-4B8C-83A1-F6EECF244321}">
                <p14:modId xmlns:p14="http://schemas.microsoft.com/office/powerpoint/2010/main" val="165872714"/>
              </p:ext>
            </p:extLst>
          </p:nvPr>
        </p:nvGraphicFramePr>
        <p:xfrm>
          <a:off x="677860" y="1252312"/>
          <a:ext cx="8596311" cy="1112520"/>
        </p:xfrm>
        <a:graphic>
          <a:graphicData uri="http://schemas.openxmlformats.org/drawingml/2006/table">
            <a:tbl>
              <a:tblPr firstRow="1" bandRow="1">
                <a:tableStyleId>{21E4AEA4-8DFA-4A89-87EB-49C32662AFE0}</a:tableStyleId>
              </a:tblPr>
              <a:tblGrid>
                <a:gridCol w="2865437">
                  <a:extLst>
                    <a:ext uri="{9D8B030D-6E8A-4147-A177-3AD203B41FA5}">
                      <a16:colId xmlns:a16="http://schemas.microsoft.com/office/drawing/2014/main" val="2256500061"/>
                    </a:ext>
                  </a:extLst>
                </a:gridCol>
                <a:gridCol w="2865437">
                  <a:extLst>
                    <a:ext uri="{9D8B030D-6E8A-4147-A177-3AD203B41FA5}">
                      <a16:colId xmlns:a16="http://schemas.microsoft.com/office/drawing/2014/main" val="4092165688"/>
                    </a:ext>
                  </a:extLst>
                </a:gridCol>
                <a:gridCol w="2865437">
                  <a:extLst>
                    <a:ext uri="{9D8B030D-6E8A-4147-A177-3AD203B41FA5}">
                      <a16:colId xmlns:a16="http://schemas.microsoft.com/office/drawing/2014/main" val="28525259"/>
                    </a:ext>
                  </a:extLst>
                </a:gridCol>
              </a:tblGrid>
              <a:tr h="370840">
                <a:tc>
                  <a:txBody>
                    <a:bodyPr/>
                    <a:lstStyle/>
                    <a:p>
                      <a:r>
                        <a:rPr lang="ca-ES" dirty="0"/>
                        <a:t>TALLERS O CURSOS</a:t>
                      </a:r>
                    </a:p>
                  </a:txBody>
                  <a:tcPr/>
                </a:tc>
                <a:tc>
                  <a:txBody>
                    <a:bodyPr/>
                    <a:lstStyle/>
                    <a:p>
                      <a:r>
                        <a:rPr lang="ca-ES" dirty="0"/>
                        <a:t>Nº tallers o cursos</a:t>
                      </a:r>
                    </a:p>
                  </a:txBody>
                  <a:tcPr/>
                </a:tc>
                <a:tc>
                  <a:txBody>
                    <a:bodyPr/>
                    <a:lstStyle/>
                    <a:p>
                      <a:r>
                        <a:rPr lang="ca-ES" dirty="0"/>
                        <a:t>Persones participants</a:t>
                      </a:r>
                    </a:p>
                  </a:txBody>
                  <a:tcPr/>
                </a:tc>
                <a:extLst>
                  <a:ext uri="{0D108BD9-81ED-4DB2-BD59-A6C34878D82A}">
                    <a16:rowId xmlns:a16="http://schemas.microsoft.com/office/drawing/2014/main" val="2788199562"/>
                  </a:ext>
                </a:extLst>
              </a:tr>
              <a:tr h="370840">
                <a:tc>
                  <a:txBody>
                    <a:bodyPr/>
                    <a:lstStyle/>
                    <a:p>
                      <a:r>
                        <a:rPr lang="ca-ES" dirty="0"/>
                        <a:t>Taller qualitat de vida</a:t>
                      </a:r>
                    </a:p>
                  </a:txBody>
                  <a:tcPr/>
                </a:tc>
                <a:tc>
                  <a:txBody>
                    <a:bodyPr/>
                    <a:lstStyle/>
                    <a:p>
                      <a:r>
                        <a:rPr lang="ca-ES" dirty="0"/>
                        <a:t>1 (anual)</a:t>
                      </a:r>
                    </a:p>
                  </a:txBody>
                  <a:tcPr/>
                </a:tc>
                <a:tc>
                  <a:txBody>
                    <a:bodyPr/>
                    <a:lstStyle/>
                    <a:p>
                      <a:r>
                        <a:rPr lang="ca-ES" dirty="0"/>
                        <a:t>16</a:t>
                      </a:r>
                    </a:p>
                  </a:txBody>
                  <a:tcPr/>
                </a:tc>
                <a:extLst>
                  <a:ext uri="{0D108BD9-81ED-4DB2-BD59-A6C34878D82A}">
                    <a16:rowId xmlns:a16="http://schemas.microsoft.com/office/drawing/2014/main" val="3789440652"/>
                  </a:ext>
                </a:extLst>
              </a:tr>
              <a:tr h="370840">
                <a:tc>
                  <a:txBody>
                    <a:bodyPr/>
                    <a:lstStyle/>
                    <a:p>
                      <a:r>
                        <a:rPr lang="ca-ES" dirty="0"/>
                        <a:t>Taller de memòria</a:t>
                      </a:r>
                    </a:p>
                  </a:txBody>
                  <a:tcPr/>
                </a:tc>
                <a:tc>
                  <a:txBody>
                    <a:bodyPr/>
                    <a:lstStyle/>
                    <a:p>
                      <a:r>
                        <a:rPr lang="ca-ES" dirty="0"/>
                        <a:t>3 (trimestral)</a:t>
                      </a:r>
                    </a:p>
                  </a:txBody>
                  <a:tcPr/>
                </a:tc>
                <a:tc>
                  <a:txBody>
                    <a:bodyPr/>
                    <a:lstStyle/>
                    <a:p>
                      <a:r>
                        <a:rPr lang="ca-ES" dirty="0"/>
                        <a:t>56</a:t>
                      </a:r>
                    </a:p>
                  </a:txBody>
                  <a:tcPr/>
                </a:tc>
                <a:extLst>
                  <a:ext uri="{0D108BD9-81ED-4DB2-BD59-A6C34878D82A}">
                    <a16:rowId xmlns:a16="http://schemas.microsoft.com/office/drawing/2014/main" val="4008611149"/>
                  </a:ext>
                </a:extLst>
              </a:tr>
            </a:tbl>
          </a:graphicData>
        </a:graphic>
      </p:graphicFrame>
      <p:graphicFrame>
        <p:nvGraphicFramePr>
          <p:cNvPr id="10" name="Taula 9">
            <a:extLst>
              <a:ext uri="{FF2B5EF4-FFF2-40B4-BE49-F238E27FC236}">
                <a16:creationId xmlns:a16="http://schemas.microsoft.com/office/drawing/2014/main" id="{B787A321-10DC-4432-3B8C-22884F84B966}"/>
              </a:ext>
            </a:extLst>
          </p:cNvPr>
          <p:cNvGraphicFramePr>
            <a:graphicFrameLocks noGrp="1"/>
          </p:cNvGraphicFramePr>
          <p:nvPr>
            <p:extLst>
              <p:ext uri="{D42A27DB-BD31-4B8C-83A1-F6EECF244321}">
                <p14:modId xmlns:p14="http://schemas.microsoft.com/office/powerpoint/2010/main" val="1114835450"/>
              </p:ext>
            </p:extLst>
          </p:nvPr>
        </p:nvGraphicFramePr>
        <p:xfrm>
          <a:off x="677859" y="2447336"/>
          <a:ext cx="8596312" cy="1473200"/>
        </p:xfrm>
        <a:graphic>
          <a:graphicData uri="http://schemas.openxmlformats.org/drawingml/2006/table">
            <a:tbl>
              <a:tblPr firstRow="1" bandRow="1">
                <a:tableStyleId>{21E4AEA4-8DFA-4A89-87EB-49C32662AFE0}</a:tableStyleId>
              </a:tblPr>
              <a:tblGrid>
                <a:gridCol w="4298156">
                  <a:extLst>
                    <a:ext uri="{9D8B030D-6E8A-4147-A177-3AD203B41FA5}">
                      <a16:colId xmlns:a16="http://schemas.microsoft.com/office/drawing/2014/main" val="3341649231"/>
                    </a:ext>
                  </a:extLst>
                </a:gridCol>
                <a:gridCol w="4298156">
                  <a:extLst>
                    <a:ext uri="{9D8B030D-6E8A-4147-A177-3AD203B41FA5}">
                      <a16:colId xmlns:a16="http://schemas.microsoft.com/office/drawing/2014/main" val="1659844602"/>
                    </a:ext>
                  </a:extLst>
                </a:gridCol>
              </a:tblGrid>
              <a:tr h="370840">
                <a:tc>
                  <a:txBody>
                    <a:bodyPr/>
                    <a:lstStyle/>
                    <a:p>
                      <a:r>
                        <a:rPr lang="ca-ES" dirty="0"/>
                        <a:t>Actes homenatge i festius</a:t>
                      </a:r>
                    </a:p>
                  </a:txBody>
                  <a:tcPr/>
                </a:tc>
                <a:tc>
                  <a:txBody>
                    <a:bodyPr/>
                    <a:lstStyle/>
                    <a:p>
                      <a:r>
                        <a:rPr lang="ca-ES" dirty="0"/>
                        <a:t>Persones participants</a:t>
                      </a:r>
                    </a:p>
                  </a:txBody>
                  <a:tcPr/>
                </a:tc>
                <a:extLst>
                  <a:ext uri="{0D108BD9-81ED-4DB2-BD59-A6C34878D82A}">
                    <a16:rowId xmlns:a16="http://schemas.microsoft.com/office/drawing/2014/main" val="3261067225"/>
                  </a:ext>
                </a:extLst>
              </a:tr>
              <a:tr h="370840">
                <a:tc>
                  <a:txBody>
                    <a:bodyPr/>
                    <a:lstStyle/>
                    <a:p>
                      <a:r>
                        <a:rPr lang="ca-ES" dirty="0"/>
                        <a:t>Homenatge majors de 90 anys</a:t>
                      </a:r>
                    </a:p>
                  </a:txBody>
                  <a:tcPr/>
                </a:tc>
                <a:tc>
                  <a:txBody>
                    <a:bodyPr/>
                    <a:lstStyle/>
                    <a:p>
                      <a:r>
                        <a:rPr lang="ca-ES" dirty="0"/>
                        <a:t>14 persones </a:t>
                      </a:r>
                    </a:p>
                  </a:txBody>
                  <a:tcPr/>
                </a:tc>
                <a:extLst>
                  <a:ext uri="{0D108BD9-81ED-4DB2-BD59-A6C34878D82A}">
                    <a16:rowId xmlns:a16="http://schemas.microsoft.com/office/drawing/2014/main" val="1203361018"/>
                  </a:ext>
                </a:extLst>
              </a:tr>
              <a:tr h="185420">
                <a:tc>
                  <a:txBody>
                    <a:bodyPr/>
                    <a:lstStyle/>
                    <a:p>
                      <a:r>
                        <a:rPr lang="ca-ES" dirty="0"/>
                        <a:t>Medalla centenària</a:t>
                      </a:r>
                    </a:p>
                  </a:txBody>
                  <a:tcPr/>
                </a:tc>
                <a:tc>
                  <a:txBody>
                    <a:bodyPr/>
                    <a:lstStyle/>
                    <a:p>
                      <a:r>
                        <a:rPr lang="ca-ES" dirty="0"/>
                        <a:t>3 persones</a:t>
                      </a:r>
                    </a:p>
                  </a:txBody>
                  <a:tcPr/>
                </a:tc>
                <a:extLst>
                  <a:ext uri="{0D108BD9-81ED-4DB2-BD59-A6C34878D82A}">
                    <a16:rowId xmlns:a16="http://schemas.microsoft.com/office/drawing/2014/main" val="4237976986"/>
                  </a:ext>
                </a:extLst>
              </a:tr>
              <a:tr h="185420">
                <a:tc>
                  <a:txBody>
                    <a:bodyPr/>
                    <a:lstStyle/>
                    <a:p>
                      <a:r>
                        <a:rPr lang="ca-ES" dirty="0"/>
                        <a:t>Dinar de la gent gran FM</a:t>
                      </a:r>
                    </a:p>
                  </a:txBody>
                  <a:tcPr/>
                </a:tc>
                <a:tc>
                  <a:txBody>
                    <a:bodyPr/>
                    <a:lstStyle/>
                    <a:p>
                      <a:r>
                        <a:rPr lang="ca-ES" dirty="0"/>
                        <a:t>318 persones</a:t>
                      </a:r>
                    </a:p>
                  </a:txBody>
                  <a:tcPr/>
                </a:tc>
                <a:extLst>
                  <a:ext uri="{0D108BD9-81ED-4DB2-BD59-A6C34878D82A}">
                    <a16:rowId xmlns:a16="http://schemas.microsoft.com/office/drawing/2014/main" val="3257686116"/>
                  </a:ext>
                </a:extLst>
              </a:tr>
            </a:tbl>
          </a:graphicData>
        </a:graphic>
      </p:graphicFrame>
      <p:graphicFrame>
        <p:nvGraphicFramePr>
          <p:cNvPr id="11" name="Taula 10">
            <a:extLst>
              <a:ext uri="{FF2B5EF4-FFF2-40B4-BE49-F238E27FC236}">
                <a16:creationId xmlns:a16="http://schemas.microsoft.com/office/drawing/2014/main" id="{E057E601-DAEC-8FEF-166C-F9A2180792AE}"/>
              </a:ext>
            </a:extLst>
          </p:cNvPr>
          <p:cNvGraphicFramePr>
            <a:graphicFrameLocks noGrp="1"/>
          </p:cNvGraphicFramePr>
          <p:nvPr>
            <p:extLst>
              <p:ext uri="{D42A27DB-BD31-4B8C-83A1-F6EECF244321}">
                <p14:modId xmlns:p14="http://schemas.microsoft.com/office/powerpoint/2010/main" val="426472163"/>
              </p:ext>
            </p:extLst>
          </p:nvPr>
        </p:nvGraphicFramePr>
        <p:xfrm>
          <a:off x="677862" y="4003040"/>
          <a:ext cx="8596310" cy="1112520"/>
        </p:xfrm>
        <a:graphic>
          <a:graphicData uri="http://schemas.openxmlformats.org/drawingml/2006/table">
            <a:tbl>
              <a:tblPr firstRow="1" bandRow="1">
                <a:tableStyleId>{21E4AEA4-8DFA-4A89-87EB-49C32662AFE0}</a:tableStyleId>
              </a:tblPr>
              <a:tblGrid>
                <a:gridCol w="4298155">
                  <a:extLst>
                    <a:ext uri="{9D8B030D-6E8A-4147-A177-3AD203B41FA5}">
                      <a16:colId xmlns:a16="http://schemas.microsoft.com/office/drawing/2014/main" val="558200145"/>
                    </a:ext>
                  </a:extLst>
                </a:gridCol>
                <a:gridCol w="4298155">
                  <a:extLst>
                    <a:ext uri="{9D8B030D-6E8A-4147-A177-3AD203B41FA5}">
                      <a16:colId xmlns:a16="http://schemas.microsoft.com/office/drawing/2014/main" val="1170024456"/>
                    </a:ext>
                  </a:extLst>
                </a:gridCol>
              </a:tblGrid>
              <a:tr h="370840">
                <a:tc>
                  <a:txBody>
                    <a:bodyPr/>
                    <a:lstStyle/>
                    <a:p>
                      <a:r>
                        <a:rPr lang="ca-ES" dirty="0"/>
                        <a:t>Activitats esportives</a:t>
                      </a:r>
                    </a:p>
                  </a:txBody>
                  <a:tcPr/>
                </a:tc>
                <a:tc>
                  <a:txBody>
                    <a:bodyPr/>
                    <a:lstStyle/>
                    <a:p>
                      <a:endParaRPr lang="ca-ES"/>
                    </a:p>
                  </a:txBody>
                  <a:tcPr/>
                </a:tc>
                <a:extLst>
                  <a:ext uri="{0D108BD9-81ED-4DB2-BD59-A6C34878D82A}">
                    <a16:rowId xmlns:a16="http://schemas.microsoft.com/office/drawing/2014/main" val="4199184501"/>
                  </a:ext>
                </a:extLst>
              </a:tr>
              <a:tr h="370840">
                <a:tc>
                  <a:txBody>
                    <a:bodyPr/>
                    <a:lstStyle/>
                    <a:p>
                      <a:r>
                        <a:rPr lang="ca-ES" dirty="0"/>
                        <a:t>Caminem</a:t>
                      </a:r>
                    </a:p>
                  </a:txBody>
                  <a:tcPr/>
                </a:tc>
                <a:tc>
                  <a:txBody>
                    <a:bodyPr/>
                    <a:lstStyle/>
                    <a:p>
                      <a:r>
                        <a:rPr lang="ca-ES" dirty="0"/>
                        <a:t>71 persones</a:t>
                      </a:r>
                    </a:p>
                  </a:txBody>
                  <a:tcPr/>
                </a:tc>
                <a:extLst>
                  <a:ext uri="{0D108BD9-81ED-4DB2-BD59-A6C34878D82A}">
                    <a16:rowId xmlns:a16="http://schemas.microsoft.com/office/drawing/2014/main" val="2566768316"/>
                  </a:ext>
                </a:extLst>
              </a:tr>
              <a:tr h="370840">
                <a:tc>
                  <a:txBody>
                    <a:bodyPr/>
                    <a:lstStyle/>
                    <a:p>
                      <a:r>
                        <a:rPr lang="ca-ES" dirty="0"/>
                        <a:t>En forma</a:t>
                      </a:r>
                    </a:p>
                  </a:txBody>
                  <a:tcPr/>
                </a:tc>
                <a:tc>
                  <a:txBody>
                    <a:bodyPr/>
                    <a:lstStyle/>
                    <a:p>
                      <a:r>
                        <a:rPr lang="ca-ES" dirty="0"/>
                        <a:t>113 persones</a:t>
                      </a:r>
                    </a:p>
                  </a:txBody>
                  <a:tcPr/>
                </a:tc>
                <a:extLst>
                  <a:ext uri="{0D108BD9-81ED-4DB2-BD59-A6C34878D82A}">
                    <a16:rowId xmlns:a16="http://schemas.microsoft.com/office/drawing/2014/main" val="1616956365"/>
                  </a:ext>
                </a:extLst>
              </a:tr>
            </a:tbl>
          </a:graphicData>
        </a:graphic>
      </p:graphicFrame>
    </p:spTree>
    <p:extLst>
      <p:ext uri="{BB962C8B-B14F-4D97-AF65-F5344CB8AC3E}">
        <p14:creationId xmlns:p14="http://schemas.microsoft.com/office/powerpoint/2010/main" val="1713874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597159" y="465268"/>
            <a:ext cx="10754464" cy="964521"/>
          </a:xfrm>
          <a:prstGeom prst="rect">
            <a:avLst/>
          </a:prstGeom>
          <a:solidFill>
            <a:srgbClr val="4BB7E7"/>
          </a:solidFill>
        </p:spPr>
        <p:txBody>
          <a:bodyPr anchor="ct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es-ES" sz="4800" dirty="0">
                <a:solidFill>
                  <a:prstClr val="white"/>
                </a:solidFill>
              </a:rPr>
              <a:t> </a:t>
            </a:r>
            <a:r>
              <a:rPr lang="es-ES" sz="3600" cap="all" dirty="0">
                <a:solidFill>
                  <a:schemeClr val="bg1"/>
                </a:solidFill>
              </a:rPr>
              <a:t>Visites / </a:t>
            </a:r>
            <a:r>
              <a:rPr lang="ca-ES" sz="3600" cap="all" dirty="0">
                <a:solidFill>
                  <a:schemeClr val="bg1"/>
                </a:solidFill>
              </a:rPr>
              <a:t>trucades</a:t>
            </a:r>
            <a:r>
              <a:rPr lang="es-ES" sz="3600" cap="all" dirty="0">
                <a:solidFill>
                  <a:schemeClr val="bg1"/>
                </a:solidFill>
              </a:rPr>
              <a:t>  Serveis Socials 2023</a:t>
            </a:r>
            <a:endParaRPr lang="ca-ES" sz="3600" cap="all" dirty="0">
              <a:solidFill>
                <a:schemeClr val="bg1"/>
              </a:solidFill>
            </a:endParaRPr>
          </a:p>
        </p:txBody>
      </p:sp>
      <p:graphicFrame>
        <p:nvGraphicFramePr>
          <p:cNvPr id="4" name="3 Gráfico"/>
          <p:cNvGraphicFramePr/>
          <p:nvPr>
            <p:extLst>
              <p:ext uri="{D42A27DB-BD31-4B8C-83A1-F6EECF244321}">
                <p14:modId xmlns:p14="http://schemas.microsoft.com/office/powerpoint/2010/main" val="2079496611"/>
              </p:ext>
            </p:extLst>
          </p:nvPr>
        </p:nvGraphicFramePr>
        <p:xfrm>
          <a:off x="6727371" y="1231641"/>
          <a:ext cx="5197150" cy="4220576"/>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7 Conector recto de flecha"/>
          <p:cNvCxnSpPr/>
          <p:nvPr/>
        </p:nvCxnSpPr>
        <p:spPr>
          <a:xfrm>
            <a:off x="2662762" y="3866605"/>
            <a:ext cx="0" cy="7386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7" name="6 Tabla"/>
          <p:cNvGraphicFramePr>
            <a:graphicFrameLocks noGrp="1"/>
          </p:cNvGraphicFramePr>
          <p:nvPr>
            <p:extLst>
              <p:ext uri="{D42A27DB-BD31-4B8C-83A1-F6EECF244321}">
                <p14:modId xmlns:p14="http://schemas.microsoft.com/office/powerpoint/2010/main" val="2970241237"/>
              </p:ext>
            </p:extLst>
          </p:nvPr>
        </p:nvGraphicFramePr>
        <p:xfrm>
          <a:off x="597159" y="1495469"/>
          <a:ext cx="3573625" cy="3436382"/>
        </p:xfrm>
        <a:graphic>
          <a:graphicData uri="http://schemas.openxmlformats.org/drawingml/2006/table">
            <a:tbl>
              <a:tblPr firstRow="1" bandRow="1">
                <a:tableStyleId>{21E4AEA4-8DFA-4A89-87EB-49C32662AFE0}</a:tableStyleId>
              </a:tblPr>
              <a:tblGrid>
                <a:gridCol w="1966447">
                  <a:extLst>
                    <a:ext uri="{9D8B030D-6E8A-4147-A177-3AD203B41FA5}">
                      <a16:colId xmlns:a16="http://schemas.microsoft.com/office/drawing/2014/main" val="20000"/>
                    </a:ext>
                  </a:extLst>
                </a:gridCol>
                <a:gridCol w="1607178">
                  <a:extLst>
                    <a:ext uri="{9D8B030D-6E8A-4147-A177-3AD203B41FA5}">
                      <a16:colId xmlns:a16="http://schemas.microsoft.com/office/drawing/2014/main" val="20001"/>
                    </a:ext>
                  </a:extLst>
                </a:gridCol>
              </a:tblGrid>
              <a:tr h="581177">
                <a:tc gridSpan="2">
                  <a:txBody>
                    <a:bodyPr/>
                    <a:lstStyle/>
                    <a:p>
                      <a:r>
                        <a:rPr lang="ca-ES" noProof="0" dirty="0"/>
                        <a:t>Visites / trucades </a:t>
                      </a:r>
                    </a:p>
                    <a:p>
                      <a:r>
                        <a:rPr lang="ca-ES" noProof="0" dirty="0"/>
                        <a:t>Oficines Serveis Socials 2023</a:t>
                      </a:r>
                    </a:p>
                  </a:txBody>
                  <a:tcPr/>
                </a:tc>
                <a:tc hMerge="1">
                  <a:txBody>
                    <a:bodyPr/>
                    <a:lstStyle/>
                    <a:p>
                      <a:endParaRPr lang="ca-ES" noProof="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38280">
                <a:tc>
                  <a:txBody>
                    <a:bodyPr/>
                    <a:lstStyle/>
                    <a:p>
                      <a:pPr marL="0" algn="l" defTabSz="914400" rtl="0" eaLnBrk="1" latinLnBrk="0" hangingPunct="1"/>
                      <a:r>
                        <a:rPr lang="ca-ES" sz="1800" kern="1200" noProof="0" dirty="0">
                          <a:solidFill>
                            <a:schemeClr val="dk1"/>
                          </a:solidFill>
                          <a:latin typeface="+mn-lt"/>
                          <a:ea typeface="+mn-ea"/>
                          <a:cs typeface="+mn-cs"/>
                        </a:rPr>
                        <a:t>Trucades rebudes</a:t>
                      </a:r>
                    </a:p>
                  </a:txBody>
                  <a:tcPr anchor="ctr"/>
                </a:tc>
                <a:tc>
                  <a:txBody>
                    <a:bodyPr/>
                    <a:lstStyle/>
                    <a:p>
                      <a:pPr marL="0" algn="ctr" defTabSz="914400" rtl="0" eaLnBrk="1" latinLnBrk="0" hangingPunct="1"/>
                      <a:r>
                        <a:rPr lang="ca-ES" sz="1800" kern="1200" noProof="0" dirty="0">
                          <a:solidFill>
                            <a:schemeClr val="dk1"/>
                          </a:solidFill>
                          <a:latin typeface="+mn-lt"/>
                          <a:ea typeface="+mn-ea"/>
                          <a:cs typeface="+mn-cs"/>
                        </a:rPr>
                        <a:t>3.121</a:t>
                      </a:r>
                    </a:p>
                  </a:txBody>
                  <a:tcPr anchor="ctr"/>
                </a:tc>
                <a:extLst>
                  <a:ext uri="{0D108BD9-81ED-4DB2-BD59-A6C34878D82A}">
                    <a16:rowId xmlns:a16="http://schemas.microsoft.com/office/drawing/2014/main" val="10001"/>
                  </a:ext>
                </a:extLst>
              </a:tr>
              <a:tr h="979714">
                <a:tc>
                  <a:txBody>
                    <a:bodyPr/>
                    <a:lstStyle/>
                    <a:p>
                      <a:r>
                        <a:rPr lang="ca-ES" noProof="0" dirty="0"/>
                        <a:t>Trucades realitzades</a:t>
                      </a:r>
                    </a:p>
                  </a:txBody>
                  <a:tcPr anchor="ctr"/>
                </a:tc>
                <a:tc>
                  <a:txBody>
                    <a:bodyPr/>
                    <a:lstStyle/>
                    <a:p>
                      <a:pPr algn="ctr"/>
                      <a:r>
                        <a:rPr lang="ca-ES" noProof="0" dirty="0"/>
                        <a:t>1.692</a:t>
                      </a:r>
                    </a:p>
                  </a:txBody>
                  <a:tcPr anchor="ctr"/>
                </a:tc>
                <a:extLst>
                  <a:ext uri="{0D108BD9-81ED-4DB2-BD59-A6C34878D82A}">
                    <a16:rowId xmlns:a16="http://schemas.microsoft.com/office/drawing/2014/main" val="10002"/>
                  </a:ext>
                </a:extLst>
              </a:tr>
              <a:tr h="1078308">
                <a:tc>
                  <a:txBody>
                    <a:bodyPr/>
                    <a:lstStyle/>
                    <a:p>
                      <a:r>
                        <a:rPr lang="ca-ES" noProof="0" dirty="0"/>
                        <a:t>Recepció de visites</a:t>
                      </a:r>
                    </a:p>
                    <a:p>
                      <a:endParaRPr lang="ca-ES" noProof="0" dirty="0"/>
                    </a:p>
                  </a:txBody>
                  <a:tcPr anchor="ctr"/>
                </a:tc>
                <a:tc>
                  <a:txBody>
                    <a:bodyPr/>
                    <a:lstStyle/>
                    <a:p>
                      <a:pPr algn="ctr"/>
                      <a:r>
                        <a:rPr lang="ca-ES" noProof="0" dirty="0"/>
                        <a:t>2.961</a:t>
                      </a:r>
                    </a:p>
                  </a:txBody>
                  <a:tcPr anchor="ctr"/>
                </a:tc>
                <a:extLst>
                  <a:ext uri="{0D108BD9-81ED-4DB2-BD59-A6C34878D82A}">
                    <a16:rowId xmlns:a16="http://schemas.microsoft.com/office/drawing/2014/main" val="10003"/>
                  </a:ext>
                </a:extLst>
              </a:tr>
            </a:tbl>
          </a:graphicData>
        </a:graphic>
      </p:graphicFrame>
      <p:graphicFrame>
        <p:nvGraphicFramePr>
          <p:cNvPr id="9" name="5 Tabla">
            <a:extLst>
              <a:ext uri="{FF2B5EF4-FFF2-40B4-BE49-F238E27FC236}">
                <a16:creationId xmlns:a16="http://schemas.microsoft.com/office/drawing/2014/main" id="{92616826-C475-41B3-A809-593288BF6984}"/>
              </a:ext>
            </a:extLst>
          </p:cNvPr>
          <p:cNvGraphicFramePr>
            <a:graphicFrameLocks noGrp="1"/>
          </p:cNvGraphicFramePr>
          <p:nvPr>
            <p:extLst>
              <p:ext uri="{D42A27DB-BD31-4B8C-83A1-F6EECF244321}">
                <p14:modId xmlns:p14="http://schemas.microsoft.com/office/powerpoint/2010/main" val="1041867637"/>
              </p:ext>
            </p:extLst>
          </p:nvPr>
        </p:nvGraphicFramePr>
        <p:xfrm>
          <a:off x="4208023" y="3866605"/>
          <a:ext cx="2482108" cy="887343"/>
        </p:xfrm>
        <a:graphic>
          <a:graphicData uri="http://schemas.openxmlformats.org/drawingml/2006/table">
            <a:tbl>
              <a:tblPr firstRow="1" bandRow="1">
                <a:tableStyleId>{8A107856-5554-42FB-B03E-39F5DBC370BA}</a:tableStyleId>
              </a:tblPr>
              <a:tblGrid>
                <a:gridCol w="1437079">
                  <a:extLst>
                    <a:ext uri="{9D8B030D-6E8A-4147-A177-3AD203B41FA5}">
                      <a16:colId xmlns:a16="http://schemas.microsoft.com/office/drawing/2014/main" val="20000"/>
                    </a:ext>
                  </a:extLst>
                </a:gridCol>
                <a:gridCol w="1045029">
                  <a:extLst>
                    <a:ext uri="{9D8B030D-6E8A-4147-A177-3AD203B41FA5}">
                      <a16:colId xmlns:a16="http://schemas.microsoft.com/office/drawing/2014/main" val="20001"/>
                    </a:ext>
                  </a:extLst>
                </a:gridCol>
              </a:tblGrid>
              <a:tr h="470573">
                <a:tc>
                  <a:txBody>
                    <a:bodyPr/>
                    <a:lstStyle/>
                    <a:p>
                      <a:r>
                        <a:rPr lang="ca-ES" sz="1400" b="0" baseline="0" noProof="0" dirty="0"/>
                        <a:t>Servei Orient.</a:t>
                      </a:r>
                      <a:r>
                        <a:rPr lang="es-ES" sz="1400" b="0" baseline="0" dirty="0"/>
                        <a:t> Jurídica</a:t>
                      </a:r>
                      <a:endParaRPr lang="ca-ES" sz="1400" b="0" i="0" baseline="0" dirty="0">
                        <a:solidFill>
                          <a:schemeClr val="tx1"/>
                        </a:solidFill>
                      </a:endParaRPr>
                    </a:p>
                  </a:txBody>
                  <a:tcPr anchor="ctr"/>
                </a:tc>
                <a:tc>
                  <a:txBody>
                    <a:bodyPr/>
                    <a:lstStyle/>
                    <a:p>
                      <a:pPr algn="ctr"/>
                      <a:r>
                        <a:rPr lang="es-ES" sz="1400" b="0" baseline="0" dirty="0"/>
                        <a:t>78</a:t>
                      </a:r>
                      <a:endParaRPr lang="ca-ES" sz="1400" b="0" i="0" baseline="0" dirty="0">
                        <a:solidFill>
                          <a:schemeClr val="tx1"/>
                        </a:solidFill>
                      </a:endParaRPr>
                    </a:p>
                  </a:txBody>
                  <a:tcPr anchor="ctr"/>
                </a:tc>
                <a:extLst>
                  <a:ext uri="{0D108BD9-81ED-4DB2-BD59-A6C34878D82A}">
                    <a16:rowId xmlns:a16="http://schemas.microsoft.com/office/drawing/2014/main" val="10000"/>
                  </a:ext>
                </a:extLst>
              </a:tr>
              <a:tr h="369183">
                <a:tc>
                  <a:txBody>
                    <a:bodyPr/>
                    <a:lstStyle/>
                    <a:p>
                      <a:r>
                        <a:rPr lang="es-ES" sz="1400" baseline="0" dirty="0"/>
                        <a:t>Serveis Socials</a:t>
                      </a:r>
                      <a:endParaRPr lang="ca-ES" sz="1400" b="0" i="0" baseline="0" dirty="0">
                        <a:solidFill>
                          <a:schemeClr val="tx1"/>
                        </a:solidFill>
                      </a:endParaRPr>
                    </a:p>
                  </a:txBody>
                  <a:tcPr anchor="ctr"/>
                </a:tc>
                <a:tc>
                  <a:txBody>
                    <a:bodyPr/>
                    <a:lstStyle/>
                    <a:p>
                      <a:pPr algn="ctr"/>
                      <a:r>
                        <a:rPr lang="es-ES" sz="1400" baseline="0" dirty="0"/>
                        <a:t>2.883</a:t>
                      </a:r>
                      <a:endParaRPr lang="ca-ES" sz="1400" b="0" i="0" baseline="0" dirty="0">
                        <a:solidFill>
                          <a:schemeClr val="tx1"/>
                        </a:solidFill>
                      </a:endParaRP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91822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4109797391"/>
              </p:ext>
            </p:extLst>
          </p:nvPr>
        </p:nvGraphicFramePr>
        <p:xfrm>
          <a:off x="1075802" y="1561121"/>
          <a:ext cx="4623274" cy="4867801"/>
        </p:xfrm>
        <a:graphic>
          <a:graphicData uri="http://schemas.openxmlformats.org/drawingml/2006/table">
            <a:tbl>
              <a:tblPr firstRow="1" bandRow="1">
                <a:tableStyleId>{21E4AEA4-8DFA-4A89-87EB-49C32662AFE0}</a:tableStyleId>
              </a:tblPr>
              <a:tblGrid>
                <a:gridCol w="2760291">
                  <a:extLst>
                    <a:ext uri="{9D8B030D-6E8A-4147-A177-3AD203B41FA5}">
                      <a16:colId xmlns:a16="http://schemas.microsoft.com/office/drawing/2014/main" val="20000"/>
                    </a:ext>
                  </a:extLst>
                </a:gridCol>
                <a:gridCol w="891370">
                  <a:extLst>
                    <a:ext uri="{9D8B030D-6E8A-4147-A177-3AD203B41FA5}">
                      <a16:colId xmlns:a16="http://schemas.microsoft.com/office/drawing/2014/main" val="20001"/>
                    </a:ext>
                  </a:extLst>
                </a:gridCol>
                <a:gridCol w="971613">
                  <a:extLst>
                    <a:ext uri="{9D8B030D-6E8A-4147-A177-3AD203B41FA5}">
                      <a16:colId xmlns:a16="http://schemas.microsoft.com/office/drawing/2014/main" val="20002"/>
                    </a:ext>
                  </a:extLst>
                </a:gridCol>
              </a:tblGrid>
              <a:tr h="681061">
                <a:tc>
                  <a:txBody>
                    <a:bodyPr/>
                    <a:lstStyle/>
                    <a:p>
                      <a:pPr algn="l"/>
                      <a:r>
                        <a:rPr lang="ca-ES" dirty="0"/>
                        <a:t>Problemàtiques ateses</a:t>
                      </a:r>
                    </a:p>
                  </a:txBody>
                  <a:tcPr anchor="ctr"/>
                </a:tc>
                <a:tc>
                  <a:txBody>
                    <a:bodyPr/>
                    <a:lstStyle/>
                    <a:p>
                      <a:pPr algn="ctr"/>
                      <a:r>
                        <a:rPr lang="ca-ES" dirty="0"/>
                        <a:t>1.103</a:t>
                      </a:r>
                    </a:p>
                  </a:txBody>
                  <a:tcPr anchor="ctr"/>
                </a:tc>
                <a:tc>
                  <a:txBody>
                    <a:bodyPr/>
                    <a:lstStyle/>
                    <a:p>
                      <a:pPr algn="ctr"/>
                      <a:r>
                        <a:rPr lang="es-ES" dirty="0"/>
                        <a:t>%  </a:t>
                      </a:r>
                      <a:endParaRPr lang="ca-ES" dirty="0"/>
                    </a:p>
                  </a:txBody>
                  <a:tcPr anchor="ctr"/>
                </a:tc>
                <a:extLst>
                  <a:ext uri="{0D108BD9-81ED-4DB2-BD59-A6C34878D82A}">
                    <a16:rowId xmlns:a16="http://schemas.microsoft.com/office/drawing/2014/main" val="10000"/>
                  </a:ext>
                </a:extLst>
              </a:tr>
              <a:tr h="418674">
                <a:tc>
                  <a:txBody>
                    <a:bodyPr/>
                    <a:lstStyle/>
                    <a:p>
                      <a:r>
                        <a:rPr lang="ca-ES" noProof="0" dirty="0"/>
                        <a:t>Econòmiques</a:t>
                      </a:r>
                    </a:p>
                  </a:txBody>
                  <a:tcPr anchor="ctr"/>
                </a:tc>
                <a:tc>
                  <a:txBody>
                    <a:bodyPr/>
                    <a:lstStyle/>
                    <a:p>
                      <a:pPr algn="ctr"/>
                      <a:r>
                        <a:rPr lang="ca-ES" dirty="0">
                          <a:solidFill>
                            <a:schemeClr val="tx1"/>
                          </a:solidFill>
                        </a:rPr>
                        <a:t>311</a:t>
                      </a:r>
                      <a:endParaRPr lang="ca-ES" sz="600" dirty="0">
                        <a:solidFill>
                          <a:srgbClr val="FF0000"/>
                        </a:solidFill>
                      </a:endParaRPr>
                    </a:p>
                  </a:txBody>
                  <a:tcPr anchor="ctr"/>
                </a:tc>
                <a:tc>
                  <a:txBody>
                    <a:bodyPr/>
                    <a:lstStyle/>
                    <a:p>
                      <a:pPr algn="ctr"/>
                      <a:r>
                        <a:rPr lang="ca-ES" dirty="0"/>
                        <a:t>28,19%</a:t>
                      </a:r>
                      <a:endParaRPr lang="ca-ES" dirty="0">
                        <a:solidFill>
                          <a:schemeClr val="tx1"/>
                        </a:solidFill>
                      </a:endParaRPr>
                    </a:p>
                  </a:txBody>
                  <a:tcPr anchor="ctr"/>
                </a:tc>
                <a:extLst>
                  <a:ext uri="{0D108BD9-81ED-4DB2-BD59-A6C34878D82A}">
                    <a16:rowId xmlns:a16="http://schemas.microsoft.com/office/drawing/2014/main" val="10001"/>
                  </a:ext>
                </a:extLst>
              </a:tr>
              <a:tr h="418674">
                <a:tc>
                  <a:txBody>
                    <a:bodyPr/>
                    <a:lstStyle/>
                    <a:p>
                      <a:r>
                        <a:rPr lang="ca-ES" noProof="0" dirty="0"/>
                        <a:t>Laborals</a:t>
                      </a:r>
                    </a:p>
                  </a:txBody>
                  <a:tcPr anchor="ctr"/>
                </a:tc>
                <a:tc>
                  <a:txBody>
                    <a:bodyPr/>
                    <a:lstStyle/>
                    <a:p>
                      <a:pPr algn="ctr"/>
                      <a:r>
                        <a:rPr lang="ca-ES" dirty="0">
                          <a:solidFill>
                            <a:schemeClr val="tx1"/>
                          </a:solidFill>
                        </a:rPr>
                        <a:t>73</a:t>
                      </a:r>
                      <a:endParaRPr lang="ca-ES" dirty="0">
                        <a:solidFill>
                          <a:srgbClr val="FF0000"/>
                        </a:solidFill>
                      </a:endParaRPr>
                    </a:p>
                  </a:txBody>
                  <a:tcPr anchor="ctr"/>
                </a:tc>
                <a:tc>
                  <a:txBody>
                    <a:bodyPr/>
                    <a:lstStyle/>
                    <a:p>
                      <a:pPr algn="ctr"/>
                      <a:r>
                        <a:rPr lang="ca-ES" dirty="0">
                          <a:solidFill>
                            <a:schemeClr val="tx1"/>
                          </a:solidFill>
                        </a:rPr>
                        <a:t>6,6%</a:t>
                      </a:r>
                    </a:p>
                  </a:txBody>
                  <a:tcPr anchor="ctr"/>
                </a:tc>
                <a:extLst>
                  <a:ext uri="{0D108BD9-81ED-4DB2-BD59-A6C34878D82A}">
                    <a16:rowId xmlns:a16="http://schemas.microsoft.com/office/drawing/2014/main" val="3429457134"/>
                  </a:ext>
                </a:extLst>
              </a:tr>
              <a:tr h="418674">
                <a:tc>
                  <a:txBody>
                    <a:bodyPr/>
                    <a:lstStyle/>
                    <a:p>
                      <a:r>
                        <a:rPr lang="ca-ES" noProof="0" dirty="0"/>
                        <a:t>Infància i aprenentatge</a:t>
                      </a:r>
                    </a:p>
                  </a:txBody>
                  <a:tcPr anchor="ctr"/>
                </a:tc>
                <a:tc>
                  <a:txBody>
                    <a:bodyPr/>
                    <a:lstStyle/>
                    <a:p>
                      <a:pPr algn="ctr"/>
                      <a:r>
                        <a:rPr lang="ca-ES" dirty="0">
                          <a:solidFill>
                            <a:schemeClr val="tx1"/>
                          </a:solidFill>
                        </a:rPr>
                        <a:t>58</a:t>
                      </a:r>
                      <a:endParaRPr lang="ca-ES" dirty="0">
                        <a:solidFill>
                          <a:srgbClr val="FF0000"/>
                        </a:solidFill>
                      </a:endParaRPr>
                    </a:p>
                  </a:txBody>
                  <a:tcPr anchor="ctr"/>
                </a:tc>
                <a:tc>
                  <a:txBody>
                    <a:bodyPr/>
                    <a:lstStyle/>
                    <a:p>
                      <a:pPr algn="ctr"/>
                      <a:r>
                        <a:rPr lang="ca-ES" dirty="0"/>
                        <a:t>5,20%</a:t>
                      </a:r>
                      <a:endParaRPr lang="ca-ES" dirty="0">
                        <a:solidFill>
                          <a:schemeClr val="tx1"/>
                        </a:solidFill>
                      </a:endParaRPr>
                    </a:p>
                  </a:txBody>
                  <a:tcPr anchor="ctr"/>
                </a:tc>
                <a:extLst>
                  <a:ext uri="{0D108BD9-81ED-4DB2-BD59-A6C34878D82A}">
                    <a16:rowId xmlns:a16="http://schemas.microsoft.com/office/drawing/2014/main" val="10002"/>
                  </a:ext>
                </a:extLst>
              </a:tr>
              <a:tr h="418674">
                <a:tc>
                  <a:txBody>
                    <a:bodyPr/>
                    <a:lstStyle/>
                    <a:p>
                      <a:r>
                        <a:rPr lang="ca-ES" noProof="0" dirty="0"/>
                        <a:t>Habitatge</a:t>
                      </a:r>
                    </a:p>
                  </a:txBody>
                  <a:tcPr anchor="ctr"/>
                </a:tc>
                <a:tc>
                  <a:txBody>
                    <a:bodyPr/>
                    <a:lstStyle/>
                    <a:p>
                      <a:pPr algn="ctr"/>
                      <a:r>
                        <a:rPr lang="ca-ES" dirty="0">
                          <a:solidFill>
                            <a:schemeClr val="tx1"/>
                          </a:solidFill>
                        </a:rPr>
                        <a:t>54</a:t>
                      </a:r>
                      <a:endParaRPr lang="ca-ES" dirty="0">
                        <a:solidFill>
                          <a:srgbClr val="FF0000"/>
                        </a:solidFill>
                      </a:endParaRPr>
                    </a:p>
                  </a:txBody>
                  <a:tcPr anchor="ctr"/>
                </a:tc>
                <a:tc>
                  <a:txBody>
                    <a:bodyPr/>
                    <a:lstStyle/>
                    <a:p>
                      <a:pPr algn="ctr"/>
                      <a:r>
                        <a:rPr lang="ca-ES" dirty="0"/>
                        <a:t>4,80%</a:t>
                      </a:r>
                      <a:endParaRPr lang="ca-ES" dirty="0">
                        <a:solidFill>
                          <a:schemeClr val="tx1"/>
                        </a:solidFill>
                      </a:endParaRPr>
                    </a:p>
                  </a:txBody>
                  <a:tcPr anchor="ctr"/>
                </a:tc>
                <a:extLst>
                  <a:ext uri="{0D108BD9-81ED-4DB2-BD59-A6C34878D82A}">
                    <a16:rowId xmlns:a16="http://schemas.microsoft.com/office/drawing/2014/main" val="10003"/>
                  </a:ext>
                </a:extLst>
              </a:tr>
              <a:tr h="418674">
                <a:tc>
                  <a:txBody>
                    <a:bodyPr/>
                    <a:lstStyle/>
                    <a:p>
                      <a:r>
                        <a:rPr lang="ca-ES" noProof="0" dirty="0"/>
                        <a:t>Sospita maltractament </a:t>
                      </a:r>
                    </a:p>
                  </a:txBody>
                  <a:tcPr anchor="ctr"/>
                </a:tc>
                <a:tc>
                  <a:txBody>
                    <a:bodyPr/>
                    <a:lstStyle/>
                    <a:p>
                      <a:pPr algn="ctr"/>
                      <a:r>
                        <a:rPr lang="ca-ES" dirty="0">
                          <a:solidFill>
                            <a:schemeClr val="tx1"/>
                          </a:solidFill>
                        </a:rPr>
                        <a:t>10</a:t>
                      </a:r>
                      <a:endParaRPr lang="ca-ES" dirty="0">
                        <a:solidFill>
                          <a:srgbClr val="FF0000"/>
                        </a:solidFill>
                      </a:endParaRPr>
                    </a:p>
                  </a:txBody>
                  <a:tcPr anchor="ctr"/>
                </a:tc>
                <a:tc>
                  <a:txBody>
                    <a:bodyPr/>
                    <a:lstStyle/>
                    <a:p>
                      <a:pPr algn="ctr"/>
                      <a:r>
                        <a:rPr lang="ca-ES" dirty="0"/>
                        <a:t>1%</a:t>
                      </a:r>
                      <a:endParaRPr lang="ca-ES" dirty="0">
                        <a:solidFill>
                          <a:schemeClr val="tx1"/>
                        </a:solidFill>
                      </a:endParaRPr>
                    </a:p>
                  </a:txBody>
                  <a:tcPr anchor="ctr"/>
                </a:tc>
                <a:extLst>
                  <a:ext uri="{0D108BD9-81ED-4DB2-BD59-A6C34878D82A}">
                    <a16:rowId xmlns:a16="http://schemas.microsoft.com/office/drawing/2014/main" val="10004"/>
                  </a:ext>
                </a:extLst>
              </a:tr>
              <a:tr h="418674">
                <a:tc>
                  <a:txBody>
                    <a:bodyPr/>
                    <a:lstStyle/>
                    <a:p>
                      <a:r>
                        <a:rPr lang="ca-ES" noProof="0" dirty="0"/>
                        <a:t>Mancances socials</a:t>
                      </a:r>
                    </a:p>
                  </a:txBody>
                  <a:tcPr anchor="ctr"/>
                </a:tc>
                <a:tc>
                  <a:txBody>
                    <a:bodyPr/>
                    <a:lstStyle/>
                    <a:p>
                      <a:pPr algn="ctr"/>
                      <a:r>
                        <a:rPr lang="ca-ES" dirty="0">
                          <a:solidFill>
                            <a:schemeClr val="tx1"/>
                          </a:solidFill>
                        </a:rPr>
                        <a:t>284</a:t>
                      </a:r>
                      <a:endParaRPr lang="ca-ES" dirty="0">
                        <a:solidFill>
                          <a:srgbClr val="FF0000"/>
                        </a:solidFill>
                      </a:endParaRPr>
                    </a:p>
                  </a:txBody>
                  <a:tcPr anchor="ctr"/>
                </a:tc>
                <a:tc>
                  <a:txBody>
                    <a:bodyPr/>
                    <a:lstStyle/>
                    <a:p>
                      <a:pPr algn="ctr"/>
                      <a:r>
                        <a:rPr lang="ca-ES" dirty="0"/>
                        <a:t>25,7%</a:t>
                      </a:r>
                      <a:endParaRPr lang="ca-ES" dirty="0">
                        <a:solidFill>
                          <a:schemeClr val="tx1"/>
                        </a:solidFill>
                      </a:endParaRPr>
                    </a:p>
                  </a:txBody>
                  <a:tcPr anchor="ctr"/>
                </a:tc>
                <a:extLst>
                  <a:ext uri="{0D108BD9-81ED-4DB2-BD59-A6C34878D82A}">
                    <a16:rowId xmlns:a16="http://schemas.microsoft.com/office/drawing/2014/main" val="10005"/>
                  </a:ext>
                </a:extLst>
              </a:tr>
              <a:tr h="418674">
                <a:tc>
                  <a:txBody>
                    <a:bodyPr/>
                    <a:lstStyle/>
                    <a:p>
                      <a:r>
                        <a:rPr lang="ca-ES" noProof="0" dirty="0"/>
                        <a:t>Discapacitat</a:t>
                      </a:r>
                    </a:p>
                  </a:txBody>
                  <a:tcPr anchor="ctr"/>
                </a:tc>
                <a:tc>
                  <a:txBody>
                    <a:bodyPr/>
                    <a:lstStyle/>
                    <a:p>
                      <a:pPr algn="ctr"/>
                      <a:r>
                        <a:rPr lang="ca-ES" dirty="0">
                          <a:solidFill>
                            <a:schemeClr val="tx1"/>
                          </a:solidFill>
                        </a:rPr>
                        <a:t>77</a:t>
                      </a:r>
                      <a:endParaRPr lang="ca-ES" dirty="0">
                        <a:solidFill>
                          <a:srgbClr val="FF0000"/>
                        </a:solidFill>
                      </a:endParaRPr>
                    </a:p>
                  </a:txBody>
                  <a:tcPr anchor="ctr"/>
                </a:tc>
                <a:tc>
                  <a:txBody>
                    <a:bodyPr/>
                    <a:lstStyle/>
                    <a:p>
                      <a:pPr algn="ctr"/>
                      <a:r>
                        <a:rPr lang="ca-ES" dirty="0"/>
                        <a:t>6,9%</a:t>
                      </a:r>
                      <a:endParaRPr lang="ca-ES" dirty="0">
                        <a:solidFill>
                          <a:schemeClr val="tx1"/>
                        </a:solidFill>
                      </a:endParaRPr>
                    </a:p>
                  </a:txBody>
                  <a:tcPr anchor="ctr"/>
                </a:tc>
                <a:extLst>
                  <a:ext uri="{0D108BD9-81ED-4DB2-BD59-A6C34878D82A}">
                    <a16:rowId xmlns:a16="http://schemas.microsoft.com/office/drawing/2014/main" val="10006"/>
                  </a:ext>
                </a:extLst>
              </a:tr>
              <a:tr h="418674">
                <a:tc>
                  <a:txBody>
                    <a:bodyPr/>
                    <a:lstStyle/>
                    <a:p>
                      <a:r>
                        <a:rPr lang="ca-ES" noProof="0" dirty="0"/>
                        <a:t>Salut</a:t>
                      </a:r>
                    </a:p>
                  </a:txBody>
                  <a:tcPr anchor="ctr"/>
                </a:tc>
                <a:tc>
                  <a:txBody>
                    <a:bodyPr/>
                    <a:lstStyle/>
                    <a:p>
                      <a:pPr algn="ctr"/>
                      <a:r>
                        <a:rPr lang="ca-ES" dirty="0">
                          <a:solidFill>
                            <a:schemeClr val="tx1"/>
                          </a:solidFill>
                        </a:rPr>
                        <a:t>191</a:t>
                      </a:r>
                      <a:endParaRPr lang="ca-ES" sz="600" dirty="0">
                        <a:solidFill>
                          <a:srgbClr val="FF0000"/>
                        </a:solidFill>
                      </a:endParaRPr>
                    </a:p>
                  </a:txBody>
                  <a:tcPr anchor="ctr"/>
                </a:tc>
                <a:tc>
                  <a:txBody>
                    <a:bodyPr/>
                    <a:lstStyle/>
                    <a:p>
                      <a:pPr algn="ctr"/>
                      <a:r>
                        <a:rPr lang="ca-ES" dirty="0"/>
                        <a:t>17,3%</a:t>
                      </a:r>
                      <a:endParaRPr lang="ca-ES" dirty="0">
                        <a:solidFill>
                          <a:schemeClr val="tx1"/>
                        </a:solidFill>
                      </a:endParaRPr>
                    </a:p>
                  </a:txBody>
                  <a:tcPr anchor="ctr"/>
                </a:tc>
                <a:extLst>
                  <a:ext uri="{0D108BD9-81ED-4DB2-BD59-A6C34878D82A}">
                    <a16:rowId xmlns:a16="http://schemas.microsoft.com/office/drawing/2014/main" val="10007"/>
                  </a:ext>
                </a:extLst>
              </a:tr>
              <a:tr h="418674">
                <a:tc>
                  <a:txBody>
                    <a:bodyPr/>
                    <a:lstStyle/>
                    <a:p>
                      <a:r>
                        <a:rPr lang="ca-ES" noProof="0" dirty="0"/>
                        <a:t>Drogodependències</a:t>
                      </a:r>
                    </a:p>
                  </a:txBody>
                  <a:tcPr anchor="ctr"/>
                </a:tc>
                <a:tc>
                  <a:txBody>
                    <a:bodyPr/>
                    <a:lstStyle/>
                    <a:p>
                      <a:pPr algn="ctr"/>
                      <a:r>
                        <a:rPr lang="ca-ES" dirty="0">
                          <a:solidFill>
                            <a:schemeClr val="tx1"/>
                          </a:solidFill>
                        </a:rPr>
                        <a:t>26</a:t>
                      </a:r>
                      <a:endParaRPr lang="ca-ES" dirty="0">
                        <a:solidFill>
                          <a:srgbClr val="FF0000"/>
                        </a:solidFill>
                      </a:endParaRPr>
                    </a:p>
                  </a:txBody>
                  <a:tcPr anchor="ctr"/>
                </a:tc>
                <a:tc>
                  <a:txBody>
                    <a:bodyPr/>
                    <a:lstStyle/>
                    <a:p>
                      <a:pPr algn="ctr"/>
                      <a:r>
                        <a:rPr lang="ca-ES" dirty="0">
                          <a:solidFill>
                            <a:schemeClr val="tx1"/>
                          </a:solidFill>
                        </a:rPr>
                        <a:t>2,35%</a:t>
                      </a:r>
                    </a:p>
                  </a:txBody>
                  <a:tcPr anchor="ctr"/>
                </a:tc>
                <a:extLst>
                  <a:ext uri="{0D108BD9-81ED-4DB2-BD59-A6C34878D82A}">
                    <a16:rowId xmlns:a16="http://schemas.microsoft.com/office/drawing/2014/main" val="1069002674"/>
                  </a:ext>
                </a:extLst>
              </a:tr>
              <a:tr h="418674">
                <a:tc>
                  <a:txBody>
                    <a:bodyPr/>
                    <a:lstStyle/>
                    <a:p>
                      <a:r>
                        <a:rPr lang="ca-ES" noProof="0" dirty="0"/>
                        <a:t>Altres</a:t>
                      </a:r>
                    </a:p>
                  </a:txBody>
                  <a:tcPr anchor="ctr"/>
                </a:tc>
                <a:tc>
                  <a:txBody>
                    <a:bodyPr/>
                    <a:lstStyle/>
                    <a:p>
                      <a:pPr algn="ctr"/>
                      <a:r>
                        <a:rPr lang="ca-ES" dirty="0">
                          <a:solidFill>
                            <a:schemeClr val="tx1"/>
                          </a:solidFill>
                        </a:rPr>
                        <a:t>19</a:t>
                      </a:r>
                      <a:endParaRPr lang="ca-ES" dirty="0">
                        <a:solidFill>
                          <a:srgbClr val="FF0000"/>
                        </a:solidFill>
                      </a:endParaRPr>
                    </a:p>
                  </a:txBody>
                  <a:tcPr anchor="ctr"/>
                </a:tc>
                <a:tc>
                  <a:txBody>
                    <a:bodyPr/>
                    <a:lstStyle/>
                    <a:p>
                      <a:pPr algn="ctr"/>
                      <a:r>
                        <a:rPr lang="ca-ES" dirty="0"/>
                        <a:t>1,70%</a:t>
                      </a:r>
                      <a:endParaRPr lang="ca-ES" dirty="0">
                        <a:solidFill>
                          <a:schemeClr val="tx1"/>
                        </a:solidFill>
                      </a:endParaRPr>
                    </a:p>
                  </a:txBody>
                  <a:tcPr anchor="ctr"/>
                </a:tc>
                <a:extLst>
                  <a:ext uri="{0D108BD9-81ED-4DB2-BD59-A6C34878D82A}">
                    <a16:rowId xmlns:a16="http://schemas.microsoft.com/office/drawing/2014/main" val="10008"/>
                  </a:ext>
                </a:extLst>
              </a:tr>
            </a:tbl>
          </a:graphicData>
        </a:graphic>
      </p:graphicFrame>
      <p:sp>
        <p:nvSpPr>
          <p:cNvPr id="4" name="Títol 1"/>
          <p:cNvSpPr txBox="1">
            <a:spLocks/>
          </p:cNvSpPr>
          <p:nvPr/>
        </p:nvSpPr>
        <p:spPr>
          <a:xfrm>
            <a:off x="813601" y="477672"/>
            <a:ext cx="10759699" cy="815901"/>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PROBLEMÀTIQUES ATESES 2023</a:t>
            </a:r>
          </a:p>
        </p:txBody>
      </p:sp>
      <p:graphicFrame>
        <p:nvGraphicFramePr>
          <p:cNvPr id="2" name="1 Gráfico"/>
          <p:cNvGraphicFramePr/>
          <p:nvPr>
            <p:extLst>
              <p:ext uri="{D42A27DB-BD31-4B8C-83A1-F6EECF244321}">
                <p14:modId xmlns:p14="http://schemas.microsoft.com/office/powerpoint/2010/main" val="3252689230"/>
              </p:ext>
            </p:extLst>
          </p:nvPr>
        </p:nvGraphicFramePr>
        <p:xfrm>
          <a:off x="5435125" y="1293573"/>
          <a:ext cx="6529567" cy="46239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78910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90414" y="465268"/>
            <a:ext cx="10228104" cy="954099"/>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AJUTS D’URGÈNCIA SOCIAL 2023</a:t>
            </a:r>
          </a:p>
        </p:txBody>
      </p:sp>
      <p:graphicFrame>
        <p:nvGraphicFramePr>
          <p:cNvPr id="3" name="2 Tabla"/>
          <p:cNvGraphicFramePr>
            <a:graphicFrameLocks noGrp="1"/>
          </p:cNvGraphicFramePr>
          <p:nvPr>
            <p:extLst>
              <p:ext uri="{D42A27DB-BD31-4B8C-83A1-F6EECF244321}">
                <p14:modId xmlns:p14="http://schemas.microsoft.com/office/powerpoint/2010/main" val="974006867"/>
              </p:ext>
            </p:extLst>
          </p:nvPr>
        </p:nvGraphicFramePr>
        <p:xfrm>
          <a:off x="905522" y="1781619"/>
          <a:ext cx="4735260" cy="4775957"/>
        </p:xfrm>
        <a:graphic>
          <a:graphicData uri="http://schemas.openxmlformats.org/drawingml/2006/table">
            <a:tbl>
              <a:tblPr firstRow="1" bandRow="1">
                <a:tableStyleId>{21E4AEA4-8DFA-4A89-87EB-49C32662AFE0}</a:tableStyleId>
              </a:tblPr>
              <a:tblGrid>
                <a:gridCol w="2585363">
                  <a:extLst>
                    <a:ext uri="{9D8B030D-6E8A-4147-A177-3AD203B41FA5}">
                      <a16:colId xmlns:a16="http://schemas.microsoft.com/office/drawing/2014/main" val="20000"/>
                    </a:ext>
                  </a:extLst>
                </a:gridCol>
                <a:gridCol w="745266">
                  <a:extLst>
                    <a:ext uri="{9D8B030D-6E8A-4147-A177-3AD203B41FA5}">
                      <a16:colId xmlns:a16="http://schemas.microsoft.com/office/drawing/2014/main" val="20001"/>
                    </a:ext>
                  </a:extLst>
                </a:gridCol>
                <a:gridCol w="1404631">
                  <a:extLst>
                    <a:ext uri="{9D8B030D-6E8A-4147-A177-3AD203B41FA5}">
                      <a16:colId xmlns:a16="http://schemas.microsoft.com/office/drawing/2014/main" val="20002"/>
                    </a:ext>
                  </a:extLst>
                </a:gridCol>
              </a:tblGrid>
              <a:tr h="627730">
                <a:tc>
                  <a:txBody>
                    <a:bodyPr/>
                    <a:lstStyle/>
                    <a:p>
                      <a:r>
                        <a:rPr lang="ca-ES" noProof="0" dirty="0"/>
                        <a:t>Tipologia ajut</a:t>
                      </a:r>
                    </a:p>
                  </a:txBody>
                  <a:tcPr anchor="ctr"/>
                </a:tc>
                <a:tc>
                  <a:txBody>
                    <a:bodyPr/>
                    <a:lstStyle/>
                    <a:p>
                      <a:pPr algn="ctr"/>
                      <a:r>
                        <a:rPr lang="ca-ES" noProof="0" dirty="0"/>
                        <a:t>Nº</a:t>
                      </a:r>
                    </a:p>
                    <a:p>
                      <a:pPr algn="ctr"/>
                      <a:r>
                        <a:rPr lang="ca-ES" noProof="0" dirty="0"/>
                        <a:t>Ajuts</a:t>
                      </a:r>
                    </a:p>
                  </a:txBody>
                  <a:tcPr anchor="ctr"/>
                </a:tc>
                <a:tc>
                  <a:txBody>
                    <a:bodyPr/>
                    <a:lstStyle/>
                    <a:p>
                      <a:pPr algn="ctr"/>
                      <a:r>
                        <a:rPr lang="ca-ES" noProof="0" dirty="0"/>
                        <a:t>Import</a:t>
                      </a:r>
                    </a:p>
                  </a:txBody>
                  <a:tcPr anchor="ctr"/>
                </a:tc>
                <a:extLst>
                  <a:ext uri="{0D108BD9-81ED-4DB2-BD59-A6C34878D82A}">
                    <a16:rowId xmlns:a16="http://schemas.microsoft.com/office/drawing/2014/main" val="10000"/>
                  </a:ext>
                </a:extLst>
              </a:tr>
              <a:tr h="392707">
                <a:tc>
                  <a:txBody>
                    <a:bodyPr/>
                    <a:lstStyle/>
                    <a:p>
                      <a:r>
                        <a:rPr lang="ca-ES" sz="1600" noProof="0" dirty="0"/>
                        <a:t>Manutenció</a:t>
                      </a:r>
                    </a:p>
                  </a:txBody>
                  <a:tcPr anchor="ctr"/>
                </a:tc>
                <a:tc>
                  <a:txBody>
                    <a:bodyPr/>
                    <a:lstStyle/>
                    <a:p>
                      <a:pPr algn="ctr"/>
                      <a:r>
                        <a:rPr lang="ca-ES" sz="1600" noProof="0" dirty="0">
                          <a:solidFill>
                            <a:schemeClr val="tx1"/>
                          </a:solidFill>
                        </a:rPr>
                        <a:t>276</a:t>
                      </a:r>
                    </a:p>
                  </a:txBody>
                  <a:tcPr anchor="ctr"/>
                </a:tc>
                <a:tc>
                  <a:txBody>
                    <a:bodyPr/>
                    <a:lstStyle/>
                    <a:p>
                      <a:pPr algn="r"/>
                      <a:r>
                        <a:rPr lang="ca-ES" sz="1600" noProof="0" dirty="0"/>
                        <a:t>35.124,89 €</a:t>
                      </a:r>
                    </a:p>
                  </a:txBody>
                  <a:tcPr anchor="ctr"/>
                </a:tc>
                <a:extLst>
                  <a:ext uri="{0D108BD9-81ED-4DB2-BD59-A6C34878D82A}">
                    <a16:rowId xmlns:a16="http://schemas.microsoft.com/office/drawing/2014/main" val="10001"/>
                  </a:ext>
                </a:extLst>
              </a:tr>
              <a:tr h="415190">
                <a:tc>
                  <a:txBody>
                    <a:bodyPr/>
                    <a:lstStyle/>
                    <a:p>
                      <a:r>
                        <a:rPr lang="ca-ES" sz="1600" noProof="0" dirty="0"/>
                        <a:t>Habitatge</a:t>
                      </a:r>
                    </a:p>
                  </a:txBody>
                  <a:tcPr anchor="ctr"/>
                </a:tc>
                <a:tc>
                  <a:txBody>
                    <a:bodyPr/>
                    <a:lstStyle/>
                    <a:p>
                      <a:pPr algn="ctr"/>
                      <a:r>
                        <a:rPr lang="ca-ES" sz="1600" noProof="0" dirty="0"/>
                        <a:t>2</a:t>
                      </a:r>
                    </a:p>
                  </a:txBody>
                  <a:tcPr anchor="ctr"/>
                </a:tc>
                <a:tc>
                  <a:txBody>
                    <a:bodyPr/>
                    <a:lstStyle/>
                    <a:p>
                      <a:pPr algn="r"/>
                      <a:r>
                        <a:rPr lang="ca-ES" sz="1600" noProof="0" dirty="0"/>
                        <a:t>430,00 €</a:t>
                      </a:r>
                    </a:p>
                  </a:txBody>
                  <a:tcPr anchor="ctr"/>
                </a:tc>
                <a:extLst>
                  <a:ext uri="{0D108BD9-81ED-4DB2-BD59-A6C34878D82A}">
                    <a16:rowId xmlns:a16="http://schemas.microsoft.com/office/drawing/2014/main" val="10002"/>
                  </a:ext>
                </a:extLst>
              </a:tr>
              <a:tr h="402610">
                <a:tc>
                  <a:txBody>
                    <a:bodyPr/>
                    <a:lstStyle/>
                    <a:p>
                      <a:r>
                        <a:rPr lang="ca-ES" sz="1600" noProof="0" dirty="0"/>
                        <a:t>Farmàcia</a:t>
                      </a:r>
                    </a:p>
                  </a:txBody>
                  <a:tcPr anchor="ctr"/>
                </a:tc>
                <a:tc>
                  <a:txBody>
                    <a:bodyPr/>
                    <a:lstStyle/>
                    <a:p>
                      <a:pPr algn="ctr"/>
                      <a:r>
                        <a:rPr lang="ca-ES" sz="1600" noProof="0" dirty="0"/>
                        <a:t>3</a:t>
                      </a:r>
                    </a:p>
                  </a:txBody>
                  <a:tcPr anchor="ctr"/>
                </a:tc>
                <a:tc>
                  <a:txBody>
                    <a:bodyPr/>
                    <a:lstStyle/>
                    <a:p>
                      <a:pPr algn="r"/>
                      <a:r>
                        <a:rPr lang="ca-ES" sz="1600" noProof="0" dirty="0"/>
                        <a:t>485,10 €</a:t>
                      </a:r>
                    </a:p>
                  </a:txBody>
                  <a:tcPr anchor="ctr"/>
                </a:tc>
                <a:extLst>
                  <a:ext uri="{0D108BD9-81ED-4DB2-BD59-A6C34878D82A}">
                    <a16:rowId xmlns:a16="http://schemas.microsoft.com/office/drawing/2014/main" val="10003"/>
                  </a:ext>
                </a:extLst>
              </a:tr>
              <a:tr h="441156">
                <a:tc>
                  <a:txBody>
                    <a:bodyPr/>
                    <a:lstStyle/>
                    <a:p>
                      <a:r>
                        <a:rPr lang="ca-ES" sz="1600" noProof="0" dirty="0">
                          <a:solidFill>
                            <a:schemeClr val="tx1"/>
                          </a:solidFill>
                        </a:rPr>
                        <a:t>Atenció a menors en risc</a:t>
                      </a:r>
                    </a:p>
                  </a:txBody>
                  <a:tcPr anchor="ctr"/>
                </a:tc>
                <a:tc>
                  <a:txBody>
                    <a:bodyPr/>
                    <a:lstStyle/>
                    <a:p>
                      <a:pPr algn="ctr"/>
                      <a:r>
                        <a:rPr lang="ca-ES" sz="1600" noProof="0" dirty="0">
                          <a:solidFill>
                            <a:schemeClr val="tx1"/>
                          </a:solidFill>
                        </a:rPr>
                        <a:t>11</a:t>
                      </a:r>
                    </a:p>
                  </a:txBody>
                  <a:tcPr anchor="ctr"/>
                </a:tc>
                <a:tc>
                  <a:txBody>
                    <a:bodyPr/>
                    <a:lstStyle/>
                    <a:p>
                      <a:pPr algn="r"/>
                      <a:r>
                        <a:rPr lang="ca-ES" sz="1600" noProof="0" dirty="0">
                          <a:solidFill>
                            <a:schemeClr val="tx1"/>
                          </a:solidFill>
                        </a:rPr>
                        <a:t>6.526,00 €</a:t>
                      </a:r>
                    </a:p>
                  </a:txBody>
                  <a:tcPr anchor="ctr"/>
                </a:tc>
                <a:extLst>
                  <a:ext uri="{0D108BD9-81ED-4DB2-BD59-A6C34878D82A}">
                    <a16:rowId xmlns:a16="http://schemas.microsoft.com/office/drawing/2014/main" val="10004"/>
                  </a:ext>
                </a:extLst>
              </a:tr>
              <a:tr h="484094">
                <a:tc>
                  <a:txBody>
                    <a:bodyPr/>
                    <a:lstStyle/>
                    <a:p>
                      <a:r>
                        <a:rPr lang="ca-ES" sz="1600" noProof="0" dirty="0"/>
                        <a:t>Desplaçaments</a:t>
                      </a:r>
                      <a:r>
                        <a:rPr lang="ca-ES" sz="1600" baseline="0" noProof="0" dirty="0"/>
                        <a:t> i transport</a:t>
                      </a:r>
                      <a:endParaRPr lang="ca-ES" sz="1600" i="0" noProof="0" dirty="0"/>
                    </a:p>
                  </a:txBody>
                  <a:tcPr anchor="ctr"/>
                </a:tc>
                <a:tc>
                  <a:txBody>
                    <a:bodyPr/>
                    <a:lstStyle/>
                    <a:p>
                      <a:pPr algn="ctr"/>
                      <a:r>
                        <a:rPr lang="ca-ES" sz="1600" i="0" noProof="0" dirty="0"/>
                        <a:t>7</a:t>
                      </a:r>
                    </a:p>
                  </a:txBody>
                  <a:tcPr anchor="ctr"/>
                </a:tc>
                <a:tc>
                  <a:txBody>
                    <a:bodyPr/>
                    <a:lstStyle/>
                    <a:p>
                      <a:pPr algn="r"/>
                      <a:r>
                        <a:rPr lang="ca-ES" sz="1600" noProof="0" dirty="0"/>
                        <a:t>182,50 €</a:t>
                      </a:r>
                      <a:endParaRPr lang="ca-ES" sz="1600" i="0" noProof="0" dirty="0"/>
                    </a:p>
                  </a:txBody>
                  <a:tcPr anchor="ctr"/>
                </a:tc>
                <a:extLst>
                  <a:ext uri="{0D108BD9-81ED-4DB2-BD59-A6C34878D82A}">
                    <a16:rowId xmlns:a16="http://schemas.microsoft.com/office/drawing/2014/main" val="10005"/>
                  </a:ext>
                </a:extLst>
              </a:tr>
              <a:tr h="439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600" i="0" noProof="0" dirty="0">
                          <a:solidFill>
                            <a:schemeClr val="tx1"/>
                          </a:solidFill>
                        </a:rPr>
                        <a:t>Subministrament</a:t>
                      </a:r>
                    </a:p>
                  </a:txBody>
                  <a:tcPr anchor="ctr"/>
                </a:tc>
                <a:tc>
                  <a:txBody>
                    <a:bodyPr/>
                    <a:lstStyle/>
                    <a:p>
                      <a:pPr algn="ctr"/>
                      <a:r>
                        <a:rPr lang="ca-ES" sz="1600" i="0" noProof="0" dirty="0">
                          <a:solidFill>
                            <a:schemeClr val="tx1"/>
                          </a:solidFill>
                        </a:rPr>
                        <a:t>4</a:t>
                      </a:r>
                    </a:p>
                  </a:txBody>
                  <a:tcPr anchor="ctr"/>
                </a:tc>
                <a:tc>
                  <a:txBody>
                    <a:bodyPr/>
                    <a:lstStyle/>
                    <a:p>
                      <a:pPr algn="r"/>
                      <a:r>
                        <a:rPr lang="ca-ES" sz="1600" noProof="0" dirty="0">
                          <a:solidFill>
                            <a:schemeClr val="tx1"/>
                          </a:solidFill>
                        </a:rPr>
                        <a:t>2.219,47 €</a:t>
                      </a:r>
                      <a:endParaRPr lang="ca-ES" sz="1600" i="0" noProof="0" dirty="0">
                        <a:solidFill>
                          <a:schemeClr val="tx1"/>
                        </a:solidFill>
                      </a:endParaRPr>
                    </a:p>
                  </a:txBody>
                  <a:tcPr anchor="ctr"/>
                </a:tc>
                <a:extLst>
                  <a:ext uri="{0D108BD9-81ED-4DB2-BD59-A6C34878D82A}">
                    <a16:rowId xmlns:a16="http://schemas.microsoft.com/office/drawing/2014/main" val="10006"/>
                  </a:ext>
                </a:extLst>
              </a:tr>
              <a:tr h="402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600" b="0" i="0" noProof="0" dirty="0">
                          <a:solidFill>
                            <a:schemeClr val="tx1"/>
                          </a:solidFill>
                        </a:rPr>
                        <a:t>Altres prestacions econòmiques </a:t>
                      </a:r>
                    </a:p>
                  </a:txBody>
                  <a:tcPr anchor="ctr"/>
                </a:tc>
                <a:tc>
                  <a:txBody>
                    <a:bodyPr/>
                    <a:lstStyle/>
                    <a:p>
                      <a:pPr algn="ctr"/>
                      <a:r>
                        <a:rPr lang="ca-ES" sz="1600" b="0" i="0" noProof="0" dirty="0">
                          <a:solidFill>
                            <a:schemeClr val="tx1"/>
                          </a:solidFill>
                        </a:rPr>
                        <a:t>2</a:t>
                      </a:r>
                    </a:p>
                  </a:txBody>
                  <a:tcPr anchor="ctr"/>
                </a:tc>
                <a:tc>
                  <a:txBody>
                    <a:bodyPr/>
                    <a:lstStyle/>
                    <a:p>
                      <a:pPr algn="r"/>
                      <a:r>
                        <a:rPr lang="ca-ES" sz="1600" b="0" i="0" noProof="0" dirty="0">
                          <a:solidFill>
                            <a:schemeClr val="tx1"/>
                          </a:solidFill>
                        </a:rPr>
                        <a:t>752,80 €</a:t>
                      </a:r>
                    </a:p>
                  </a:txBody>
                  <a:tcPr anchor="ctr"/>
                </a:tc>
                <a:extLst>
                  <a:ext uri="{0D108BD9-81ED-4DB2-BD59-A6C34878D82A}">
                    <a16:rowId xmlns:a16="http://schemas.microsoft.com/office/drawing/2014/main" val="1501168830"/>
                  </a:ext>
                </a:extLst>
              </a:tr>
              <a:tr h="402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600" b="0" i="0" noProof="0" dirty="0">
                          <a:solidFill>
                            <a:schemeClr val="tx1"/>
                          </a:solidFill>
                        </a:rPr>
                        <a:t>Tractaments psicològics adults</a:t>
                      </a:r>
                    </a:p>
                  </a:txBody>
                  <a:tcPr anchor="ctr"/>
                </a:tc>
                <a:tc>
                  <a:txBody>
                    <a:bodyPr/>
                    <a:lstStyle/>
                    <a:p>
                      <a:pPr algn="ctr"/>
                      <a:r>
                        <a:rPr lang="ca-ES" sz="1600" b="0" i="0" noProof="0" dirty="0">
                          <a:solidFill>
                            <a:schemeClr val="tx1"/>
                          </a:solidFill>
                        </a:rPr>
                        <a:t>3</a:t>
                      </a:r>
                    </a:p>
                  </a:txBody>
                  <a:tcPr anchor="ctr"/>
                </a:tc>
                <a:tc>
                  <a:txBody>
                    <a:bodyPr/>
                    <a:lstStyle/>
                    <a:p>
                      <a:pPr algn="r"/>
                      <a:r>
                        <a:rPr lang="ca-ES" sz="1600" b="0" i="0" noProof="0" dirty="0">
                          <a:solidFill>
                            <a:schemeClr val="tx1"/>
                          </a:solidFill>
                        </a:rPr>
                        <a:t>1.430,00 €</a:t>
                      </a:r>
                    </a:p>
                  </a:txBody>
                  <a:tcPr anchor="ctr"/>
                </a:tc>
                <a:extLst>
                  <a:ext uri="{0D108BD9-81ED-4DB2-BD59-A6C34878D82A}">
                    <a16:rowId xmlns:a16="http://schemas.microsoft.com/office/drawing/2014/main" val="392772208"/>
                  </a:ext>
                </a:extLst>
              </a:tr>
              <a:tr h="402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600" b="1" noProof="0" dirty="0"/>
                        <a:t>Total</a:t>
                      </a:r>
                      <a:endParaRPr lang="ca-ES" sz="1600" b="1" i="0" noProof="0" dirty="0"/>
                    </a:p>
                  </a:txBody>
                  <a:tcPr anchor="ctr"/>
                </a:tc>
                <a:tc>
                  <a:txBody>
                    <a:bodyPr/>
                    <a:lstStyle/>
                    <a:p>
                      <a:pPr algn="ctr"/>
                      <a:r>
                        <a:rPr lang="ca-ES" sz="1600" b="0" i="0" noProof="0" dirty="0">
                          <a:solidFill>
                            <a:schemeClr val="tx1"/>
                          </a:solidFill>
                        </a:rPr>
                        <a:t>308</a:t>
                      </a:r>
                    </a:p>
                  </a:txBody>
                  <a:tcPr anchor="ctr"/>
                </a:tc>
                <a:tc>
                  <a:txBody>
                    <a:bodyPr/>
                    <a:lstStyle/>
                    <a:p>
                      <a:pPr algn="r"/>
                      <a:r>
                        <a:rPr lang="ca-ES" sz="1600" b="1" noProof="0" dirty="0">
                          <a:solidFill>
                            <a:schemeClr val="tx1"/>
                          </a:solidFill>
                        </a:rPr>
                        <a:t>47.150,76 €</a:t>
                      </a:r>
                      <a:endParaRPr lang="ca-ES" sz="1600" b="1" i="0" noProof="0" dirty="0">
                        <a:solidFill>
                          <a:schemeClr val="tx1"/>
                        </a:solidFill>
                      </a:endParaRPr>
                    </a:p>
                  </a:txBody>
                  <a:tcPr anchor="ctr"/>
                </a:tc>
                <a:extLst>
                  <a:ext uri="{0D108BD9-81ED-4DB2-BD59-A6C34878D82A}">
                    <a16:rowId xmlns:a16="http://schemas.microsoft.com/office/drawing/2014/main" val="10007"/>
                  </a:ext>
                </a:extLst>
              </a:tr>
            </a:tbl>
          </a:graphicData>
        </a:graphic>
      </p:graphicFrame>
      <p:graphicFrame>
        <p:nvGraphicFramePr>
          <p:cNvPr id="4" name="3 Gráfico"/>
          <p:cNvGraphicFramePr/>
          <p:nvPr>
            <p:extLst>
              <p:ext uri="{D42A27DB-BD31-4B8C-83A1-F6EECF244321}">
                <p14:modId xmlns:p14="http://schemas.microsoft.com/office/powerpoint/2010/main" val="4209527968"/>
              </p:ext>
            </p:extLst>
          </p:nvPr>
        </p:nvGraphicFramePr>
        <p:xfrm>
          <a:off x="6306265" y="1781619"/>
          <a:ext cx="5734374" cy="443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82157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90414" y="465268"/>
            <a:ext cx="10228104" cy="954099"/>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AJUTS SUBMINISTRAMENTS 2023</a:t>
            </a:r>
          </a:p>
        </p:txBody>
      </p:sp>
      <p:graphicFrame>
        <p:nvGraphicFramePr>
          <p:cNvPr id="12" name="Tabla 12">
            <a:extLst>
              <a:ext uri="{FF2B5EF4-FFF2-40B4-BE49-F238E27FC236}">
                <a16:creationId xmlns:a16="http://schemas.microsoft.com/office/drawing/2014/main" id="{1668DD07-D3EE-4D8D-840B-BAA8450F5EB0}"/>
              </a:ext>
            </a:extLst>
          </p:cNvPr>
          <p:cNvGraphicFramePr>
            <a:graphicFrameLocks noGrp="1"/>
          </p:cNvGraphicFramePr>
          <p:nvPr>
            <p:extLst>
              <p:ext uri="{D42A27DB-BD31-4B8C-83A1-F6EECF244321}">
                <p14:modId xmlns:p14="http://schemas.microsoft.com/office/powerpoint/2010/main" val="3421544779"/>
              </p:ext>
            </p:extLst>
          </p:nvPr>
        </p:nvGraphicFramePr>
        <p:xfrm>
          <a:off x="1840466" y="1605029"/>
          <a:ext cx="8128000" cy="11125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085790185"/>
                    </a:ext>
                  </a:extLst>
                </a:gridCol>
                <a:gridCol w="2032000">
                  <a:extLst>
                    <a:ext uri="{9D8B030D-6E8A-4147-A177-3AD203B41FA5}">
                      <a16:colId xmlns:a16="http://schemas.microsoft.com/office/drawing/2014/main" val="4080713376"/>
                    </a:ext>
                  </a:extLst>
                </a:gridCol>
                <a:gridCol w="2032000">
                  <a:extLst>
                    <a:ext uri="{9D8B030D-6E8A-4147-A177-3AD203B41FA5}">
                      <a16:colId xmlns:a16="http://schemas.microsoft.com/office/drawing/2014/main" val="702590789"/>
                    </a:ext>
                  </a:extLst>
                </a:gridCol>
                <a:gridCol w="2032000">
                  <a:extLst>
                    <a:ext uri="{9D8B030D-6E8A-4147-A177-3AD203B41FA5}">
                      <a16:colId xmlns:a16="http://schemas.microsoft.com/office/drawing/2014/main" val="2378762579"/>
                    </a:ext>
                  </a:extLst>
                </a:gridCol>
              </a:tblGrid>
              <a:tr h="370840">
                <a:tc>
                  <a:txBody>
                    <a:bodyPr/>
                    <a:lstStyle/>
                    <a:p>
                      <a:endParaRPr lang="ca-ES" dirty="0"/>
                    </a:p>
                  </a:txBody>
                  <a:tcPr/>
                </a:tc>
                <a:tc>
                  <a:txBody>
                    <a:bodyPr/>
                    <a:lstStyle/>
                    <a:p>
                      <a:r>
                        <a:rPr lang="ca-ES" dirty="0"/>
                        <a:t>Llum</a:t>
                      </a:r>
                    </a:p>
                  </a:txBody>
                  <a:tcPr/>
                </a:tc>
                <a:tc>
                  <a:txBody>
                    <a:bodyPr/>
                    <a:lstStyle/>
                    <a:p>
                      <a:r>
                        <a:rPr lang="ca-ES" dirty="0"/>
                        <a:t>Aigua</a:t>
                      </a:r>
                    </a:p>
                  </a:txBody>
                  <a:tcPr/>
                </a:tc>
                <a:tc>
                  <a:txBody>
                    <a:bodyPr/>
                    <a:lstStyle/>
                    <a:p>
                      <a:r>
                        <a:rPr lang="ca-ES" dirty="0"/>
                        <a:t>Gas/Gas-</a:t>
                      </a:r>
                      <a:r>
                        <a:rPr lang="ca-ES" dirty="0" err="1"/>
                        <a:t>oil</a:t>
                      </a:r>
                      <a:endParaRPr lang="ca-ES" dirty="0"/>
                    </a:p>
                  </a:txBody>
                  <a:tcPr/>
                </a:tc>
                <a:extLst>
                  <a:ext uri="{0D108BD9-81ED-4DB2-BD59-A6C34878D82A}">
                    <a16:rowId xmlns:a16="http://schemas.microsoft.com/office/drawing/2014/main" val="4254050717"/>
                  </a:ext>
                </a:extLst>
              </a:tr>
              <a:tr h="370840">
                <a:tc>
                  <a:txBody>
                    <a:bodyPr/>
                    <a:lstStyle/>
                    <a:p>
                      <a:r>
                        <a:rPr lang="ca-ES" dirty="0"/>
                        <a:t>Nº Ajuts</a:t>
                      </a:r>
                    </a:p>
                  </a:txBody>
                  <a:tcPr/>
                </a:tc>
                <a:tc>
                  <a:txBody>
                    <a:bodyPr/>
                    <a:lstStyle/>
                    <a:p>
                      <a:r>
                        <a:rPr lang="ca-ES" dirty="0"/>
                        <a:t>2</a:t>
                      </a:r>
                    </a:p>
                  </a:txBody>
                  <a:tcPr/>
                </a:tc>
                <a:tc>
                  <a:txBody>
                    <a:bodyPr/>
                    <a:lstStyle/>
                    <a:p>
                      <a:pPr algn="ctr"/>
                      <a:r>
                        <a:rPr lang="ca-ES" dirty="0"/>
                        <a:t>-</a:t>
                      </a:r>
                    </a:p>
                  </a:txBody>
                  <a:tcPr/>
                </a:tc>
                <a:tc>
                  <a:txBody>
                    <a:bodyPr/>
                    <a:lstStyle/>
                    <a:p>
                      <a:r>
                        <a:rPr lang="ca-ES" dirty="0"/>
                        <a:t>2</a:t>
                      </a:r>
                    </a:p>
                  </a:txBody>
                  <a:tcPr/>
                </a:tc>
                <a:extLst>
                  <a:ext uri="{0D108BD9-81ED-4DB2-BD59-A6C34878D82A}">
                    <a16:rowId xmlns:a16="http://schemas.microsoft.com/office/drawing/2014/main" val="640005972"/>
                  </a:ext>
                </a:extLst>
              </a:tr>
              <a:tr h="370840">
                <a:tc>
                  <a:txBody>
                    <a:bodyPr/>
                    <a:lstStyle/>
                    <a:p>
                      <a:r>
                        <a:rPr lang="ca-ES" dirty="0"/>
                        <a:t>Imports €</a:t>
                      </a:r>
                    </a:p>
                  </a:txBody>
                  <a:tcPr/>
                </a:tc>
                <a:tc>
                  <a:txBody>
                    <a:bodyPr/>
                    <a:lstStyle/>
                    <a:p>
                      <a:r>
                        <a:rPr lang="ca-ES" dirty="0"/>
                        <a:t>494,67 €</a:t>
                      </a:r>
                    </a:p>
                  </a:txBody>
                  <a:tcPr/>
                </a:tc>
                <a:tc>
                  <a:txBody>
                    <a:bodyPr/>
                    <a:lstStyle/>
                    <a:p>
                      <a:pPr algn="ctr"/>
                      <a:r>
                        <a:rPr lang="ca-ES" dirty="0"/>
                        <a:t>-</a:t>
                      </a:r>
                    </a:p>
                  </a:txBody>
                  <a:tcPr/>
                </a:tc>
                <a:tc>
                  <a:txBody>
                    <a:bodyPr/>
                    <a:lstStyle/>
                    <a:p>
                      <a:r>
                        <a:rPr lang="ca-ES" dirty="0"/>
                        <a:t>1.724,80 €</a:t>
                      </a:r>
                    </a:p>
                  </a:txBody>
                  <a:tcPr/>
                </a:tc>
                <a:extLst>
                  <a:ext uri="{0D108BD9-81ED-4DB2-BD59-A6C34878D82A}">
                    <a16:rowId xmlns:a16="http://schemas.microsoft.com/office/drawing/2014/main" val="4088487875"/>
                  </a:ext>
                </a:extLst>
              </a:tr>
            </a:tbl>
          </a:graphicData>
        </a:graphic>
      </p:graphicFrame>
      <p:graphicFrame>
        <p:nvGraphicFramePr>
          <p:cNvPr id="18" name="Gráfico 17">
            <a:extLst>
              <a:ext uri="{FF2B5EF4-FFF2-40B4-BE49-F238E27FC236}">
                <a16:creationId xmlns:a16="http://schemas.microsoft.com/office/drawing/2014/main" id="{A149BF65-3CEB-4844-82F9-F6F0941C20C7}"/>
              </a:ext>
            </a:extLst>
          </p:cNvPr>
          <p:cNvGraphicFramePr/>
          <p:nvPr>
            <p:extLst>
              <p:ext uri="{D42A27DB-BD31-4B8C-83A1-F6EECF244321}">
                <p14:modId xmlns:p14="http://schemas.microsoft.com/office/powerpoint/2010/main" val="4046783642"/>
              </p:ext>
            </p:extLst>
          </p:nvPr>
        </p:nvGraphicFramePr>
        <p:xfrm>
          <a:off x="1048379" y="3015817"/>
          <a:ext cx="4360985" cy="36542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Gráfico 20">
            <a:extLst>
              <a:ext uri="{FF2B5EF4-FFF2-40B4-BE49-F238E27FC236}">
                <a16:creationId xmlns:a16="http://schemas.microsoft.com/office/drawing/2014/main" id="{1DCE55E3-648F-464D-8C96-409EA0EA9F64}"/>
              </a:ext>
            </a:extLst>
          </p:cNvPr>
          <p:cNvGraphicFramePr/>
          <p:nvPr>
            <p:extLst>
              <p:ext uri="{D42A27DB-BD31-4B8C-83A1-F6EECF244321}">
                <p14:modId xmlns:p14="http://schemas.microsoft.com/office/powerpoint/2010/main" val="3751619598"/>
              </p:ext>
            </p:extLst>
          </p:nvPr>
        </p:nvGraphicFramePr>
        <p:xfrm>
          <a:off x="5409364" y="3241030"/>
          <a:ext cx="5526594" cy="3429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6996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77237" y="354842"/>
            <a:ext cx="10777453" cy="762759"/>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BANC D’ALIMENTS 2023</a:t>
            </a:r>
          </a:p>
        </p:txBody>
      </p:sp>
      <p:graphicFrame>
        <p:nvGraphicFramePr>
          <p:cNvPr id="3" name="2 Tabla"/>
          <p:cNvGraphicFramePr>
            <a:graphicFrameLocks noGrp="1"/>
          </p:cNvGraphicFramePr>
          <p:nvPr>
            <p:extLst>
              <p:ext uri="{D42A27DB-BD31-4B8C-83A1-F6EECF244321}">
                <p14:modId xmlns:p14="http://schemas.microsoft.com/office/powerpoint/2010/main" val="4093198752"/>
              </p:ext>
            </p:extLst>
          </p:nvPr>
        </p:nvGraphicFramePr>
        <p:xfrm>
          <a:off x="777237" y="1412005"/>
          <a:ext cx="4879643" cy="5120640"/>
        </p:xfrm>
        <a:graphic>
          <a:graphicData uri="http://schemas.openxmlformats.org/drawingml/2006/table">
            <a:tbl>
              <a:tblPr firstRow="1" bandRow="1">
                <a:tableStyleId>{21E4AEA4-8DFA-4A89-87EB-49C32662AFE0}</a:tableStyleId>
              </a:tblPr>
              <a:tblGrid>
                <a:gridCol w="1381122">
                  <a:extLst>
                    <a:ext uri="{9D8B030D-6E8A-4147-A177-3AD203B41FA5}">
                      <a16:colId xmlns:a16="http://schemas.microsoft.com/office/drawing/2014/main" val="20000"/>
                    </a:ext>
                  </a:extLst>
                </a:gridCol>
                <a:gridCol w="1288092">
                  <a:extLst>
                    <a:ext uri="{9D8B030D-6E8A-4147-A177-3AD203B41FA5}">
                      <a16:colId xmlns:a16="http://schemas.microsoft.com/office/drawing/2014/main" val="20001"/>
                    </a:ext>
                  </a:extLst>
                </a:gridCol>
                <a:gridCol w="1017751">
                  <a:extLst>
                    <a:ext uri="{9D8B030D-6E8A-4147-A177-3AD203B41FA5}">
                      <a16:colId xmlns:a16="http://schemas.microsoft.com/office/drawing/2014/main" val="20002"/>
                    </a:ext>
                  </a:extLst>
                </a:gridCol>
                <a:gridCol w="1192678">
                  <a:extLst>
                    <a:ext uri="{9D8B030D-6E8A-4147-A177-3AD203B41FA5}">
                      <a16:colId xmlns:a16="http://schemas.microsoft.com/office/drawing/2014/main" val="20003"/>
                    </a:ext>
                  </a:extLst>
                </a:gridCol>
              </a:tblGrid>
              <a:tr h="360816">
                <a:tc>
                  <a:txBody>
                    <a:bodyPr/>
                    <a:lstStyle/>
                    <a:p>
                      <a:r>
                        <a:rPr lang="ca-ES" noProof="0" dirty="0"/>
                        <a:t>2023</a:t>
                      </a:r>
                    </a:p>
                  </a:txBody>
                  <a:tcPr anchor="ctr"/>
                </a:tc>
                <a:tc>
                  <a:txBody>
                    <a:bodyPr/>
                    <a:lstStyle/>
                    <a:p>
                      <a:pPr algn="ctr"/>
                      <a:r>
                        <a:rPr lang="ca-ES" sz="1400" noProof="0" dirty="0"/>
                        <a:t>Beneficiaris</a:t>
                      </a:r>
                    </a:p>
                  </a:txBody>
                  <a:tcPr anchor="ctr"/>
                </a:tc>
                <a:tc>
                  <a:txBody>
                    <a:bodyPr/>
                    <a:lstStyle/>
                    <a:p>
                      <a:pPr algn="ctr"/>
                      <a:r>
                        <a:rPr lang="ca-ES" sz="1400" noProof="0" dirty="0"/>
                        <a:t>Famílies</a:t>
                      </a:r>
                    </a:p>
                  </a:txBody>
                  <a:tcPr anchor="ctr"/>
                </a:tc>
                <a:tc>
                  <a:txBody>
                    <a:bodyPr/>
                    <a:lstStyle/>
                    <a:p>
                      <a:pPr algn="ctr"/>
                      <a:r>
                        <a:rPr lang="ca-ES" sz="1400" noProof="0" dirty="0"/>
                        <a:t>Lliuraments</a:t>
                      </a:r>
                    </a:p>
                  </a:txBody>
                  <a:tcPr anchor="ctr"/>
                </a:tc>
                <a:extLst>
                  <a:ext uri="{0D108BD9-81ED-4DB2-BD59-A6C34878D82A}">
                    <a16:rowId xmlns:a16="http://schemas.microsoft.com/office/drawing/2014/main" val="10000"/>
                  </a:ext>
                </a:extLst>
              </a:tr>
              <a:tr h="337909">
                <a:tc>
                  <a:txBody>
                    <a:bodyPr/>
                    <a:lstStyle/>
                    <a:p>
                      <a:r>
                        <a:rPr lang="ca-ES" noProof="0" dirty="0"/>
                        <a:t>Gener</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78</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21</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1"/>
                  </a:ext>
                </a:extLst>
              </a:tr>
              <a:tr h="337909">
                <a:tc>
                  <a:txBody>
                    <a:bodyPr/>
                    <a:lstStyle/>
                    <a:p>
                      <a:r>
                        <a:rPr lang="ca-ES" noProof="0" dirty="0"/>
                        <a:t>Febrer</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75</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20</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2"/>
                  </a:ext>
                </a:extLst>
              </a:tr>
              <a:tr h="337909">
                <a:tc>
                  <a:txBody>
                    <a:bodyPr/>
                    <a:lstStyle/>
                    <a:p>
                      <a:r>
                        <a:rPr lang="ca-ES" noProof="0" dirty="0"/>
                        <a:t>Març</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83</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24</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3"/>
                  </a:ext>
                </a:extLst>
              </a:tr>
              <a:tr h="337909">
                <a:tc>
                  <a:txBody>
                    <a:bodyPr/>
                    <a:lstStyle/>
                    <a:p>
                      <a:r>
                        <a:rPr lang="ca-ES" noProof="0" dirty="0"/>
                        <a:t>Abril</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75</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21</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4"/>
                  </a:ext>
                </a:extLst>
              </a:tr>
              <a:tr h="337909">
                <a:tc>
                  <a:txBody>
                    <a:bodyPr/>
                    <a:lstStyle/>
                    <a:p>
                      <a:r>
                        <a:rPr lang="ca-ES" noProof="0" dirty="0"/>
                        <a:t>Maig</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68</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18</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5"/>
                  </a:ext>
                </a:extLst>
              </a:tr>
              <a:tr h="337909">
                <a:tc>
                  <a:txBody>
                    <a:bodyPr/>
                    <a:lstStyle/>
                    <a:p>
                      <a:r>
                        <a:rPr lang="ca-ES" noProof="0" dirty="0"/>
                        <a:t>Juny</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57</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16</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6"/>
                  </a:ext>
                </a:extLst>
              </a:tr>
              <a:tr h="337909">
                <a:tc>
                  <a:txBody>
                    <a:bodyPr/>
                    <a:lstStyle/>
                    <a:p>
                      <a:r>
                        <a:rPr lang="ca-ES" noProof="0" dirty="0"/>
                        <a:t>Juliol</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59</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16</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7"/>
                  </a:ext>
                </a:extLst>
              </a:tr>
              <a:tr h="337909">
                <a:tc>
                  <a:txBody>
                    <a:bodyPr/>
                    <a:lstStyle/>
                    <a:p>
                      <a:r>
                        <a:rPr lang="ca-ES" noProof="0" dirty="0"/>
                        <a:t>Agost</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66</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19</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8"/>
                  </a:ext>
                </a:extLst>
              </a:tr>
              <a:tr h="337909">
                <a:tc>
                  <a:txBody>
                    <a:bodyPr/>
                    <a:lstStyle/>
                    <a:p>
                      <a:r>
                        <a:rPr lang="ca-ES" noProof="0" dirty="0"/>
                        <a:t>Setembre</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63</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17</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09"/>
                  </a:ext>
                </a:extLst>
              </a:tr>
              <a:tr h="337909">
                <a:tc>
                  <a:txBody>
                    <a:bodyPr/>
                    <a:lstStyle/>
                    <a:p>
                      <a:r>
                        <a:rPr lang="ca-ES" noProof="0" dirty="0"/>
                        <a:t>Octubre</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58</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16</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10"/>
                  </a:ext>
                </a:extLst>
              </a:tr>
              <a:tr h="337909">
                <a:tc>
                  <a:txBody>
                    <a:bodyPr/>
                    <a:lstStyle/>
                    <a:p>
                      <a:r>
                        <a:rPr lang="ca-ES" noProof="0" dirty="0"/>
                        <a:t>Novembre</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74</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20</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11"/>
                  </a:ext>
                </a:extLst>
              </a:tr>
              <a:tr h="337909">
                <a:tc>
                  <a:txBody>
                    <a:bodyPr/>
                    <a:lstStyle/>
                    <a:p>
                      <a:r>
                        <a:rPr lang="ca-ES" noProof="0" dirty="0"/>
                        <a:t>Desembre</a:t>
                      </a:r>
                    </a:p>
                  </a:txBody>
                  <a:tcPr/>
                </a:tc>
                <a:tc>
                  <a:txBody>
                    <a:bodyPr/>
                    <a:lstStyle/>
                    <a:p>
                      <a:pPr marL="0" algn="ctr" defTabSz="914400" rtl="0" eaLnBrk="1" fontAlgn="ctr" latinLnBrk="0" hangingPunct="1"/>
                      <a:r>
                        <a:rPr lang="ca-ES" sz="1800" kern="1200" dirty="0">
                          <a:solidFill>
                            <a:schemeClr val="dk1"/>
                          </a:solidFill>
                          <a:latin typeface="+mn-lt"/>
                          <a:ea typeface="+mn-ea"/>
                          <a:cs typeface="+mn-cs"/>
                        </a:rPr>
                        <a:t>89</a:t>
                      </a:r>
                    </a:p>
                  </a:txBody>
                  <a:tcPr marL="9525" marR="9525" marT="9525" marB="0" anchor="ctr"/>
                </a:tc>
                <a:tc>
                  <a:txBody>
                    <a:bodyPr/>
                    <a:lstStyle/>
                    <a:p>
                      <a:pPr marL="0" algn="ctr" defTabSz="914400" rtl="0" eaLnBrk="1" fontAlgn="ctr" latinLnBrk="0" hangingPunct="1"/>
                      <a:r>
                        <a:rPr lang="ca-ES" sz="1800" kern="1200" dirty="0">
                          <a:solidFill>
                            <a:schemeClr val="dk1"/>
                          </a:solidFill>
                          <a:latin typeface="+mn-lt"/>
                          <a:ea typeface="+mn-ea"/>
                          <a:cs typeface="+mn-cs"/>
                        </a:rPr>
                        <a:t>27</a:t>
                      </a:r>
                    </a:p>
                  </a:txBody>
                  <a:tcPr marL="9525" marR="9525" marT="9525" marB="0" anchor="ctr"/>
                </a:tc>
                <a:tc>
                  <a:txBody>
                    <a:bodyPr/>
                    <a:lstStyle/>
                    <a:p>
                      <a:pPr algn="ctr"/>
                      <a:r>
                        <a:rPr lang="ca-ES" noProof="0" dirty="0"/>
                        <a:t>2</a:t>
                      </a:r>
                    </a:p>
                  </a:txBody>
                  <a:tcPr/>
                </a:tc>
                <a:extLst>
                  <a:ext uri="{0D108BD9-81ED-4DB2-BD59-A6C34878D82A}">
                    <a16:rowId xmlns:a16="http://schemas.microsoft.com/office/drawing/2014/main" val="10012"/>
                  </a:ext>
                </a:extLst>
              </a:tr>
              <a:tr h="337909">
                <a:tc>
                  <a:txBody>
                    <a:bodyPr/>
                    <a:lstStyle/>
                    <a:p>
                      <a:r>
                        <a:rPr lang="es-ES" dirty="0"/>
                        <a:t>TOTAL</a:t>
                      </a:r>
                      <a:endParaRPr lang="ca-ES" b="1" dirty="0"/>
                    </a:p>
                  </a:txBody>
                  <a:tcPr/>
                </a:tc>
                <a:tc>
                  <a:txBody>
                    <a:bodyPr/>
                    <a:lstStyle/>
                    <a:p>
                      <a:pPr algn="ctr" fontAlgn="b"/>
                      <a:r>
                        <a:rPr lang="ca-ES" sz="1800" b="1" kern="1200" dirty="0">
                          <a:solidFill>
                            <a:schemeClr val="dk1"/>
                          </a:solidFill>
                          <a:latin typeface="+mn-lt"/>
                          <a:ea typeface="+mn-ea"/>
                          <a:cs typeface="+mn-cs"/>
                        </a:rPr>
                        <a:t>845</a:t>
                      </a:r>
                    </a:p>
                  </a:txBody>
                  <a:tcPr marL="9525" marR="9525" marT="9525" marB="0" anchor="b"/>
                </a:tc>
                <a:tc>
                  <a:txBody>
                    <a:bodyPr/>
                    <a:lstStyle/>
                    <a:p>
                      <a:pPr algn="ctr" fontAlgn="b"/>
                      <a:r>
                        <a:rPr lang="ca-ES" sz="1800" b="1" kern="1200" dirty="0">
                          <a:solidFill>
                            <a:schemeClr val="dk1"/>
                          </a:solidFill>
                          <a:latin typeface="+mn-lt"/>
                          <a:ea typeface="+mn-ea"/>
                          <a:cs typeface="+mn-cs"/>
                        </a:rPr>
                        <a:t>235</a:t>
                      </a:r>
                    </a:p>
                  </a:txBody>
                  <a:tcPr marL="9525" marR="9525" marT="9525" marB="0" anchor="b"/>
                </a:tc>
                <a:tc>
                  <a:txBody>
                    <a:bodyPr/>
                    <a:lstStyle/>
                    <a:p>
                      <a:pPr algn="ctr"/>
                      <a:r>
                        <a:rPr lang="ca-ES" dirty="0"/>
                        <a:t>24</a:t>
                      </a:r>
                      <a:endParaRPr lang="ca-ES" b="1" dirty="0"/>
                    </a:p>
                  </a:txBody>
                  <a:tcPr/>
                </a:tc>
                <a:extLst>
                  <a:ext uri="{0D108BD9-81ED-4DB2-BD59-A6C34878D82A}">
                    <a16:rowId xmlns:a16="http://schemas.microsoft.com/office/drawing/2014/main" val="10013"/>
                  </a:ext>
                </a:extLst>
              </a:tr>
            </a:tbl>
          </a:graphicData>
        </a:graphic>
      </p:graphicFrame>
      <p:sp>
        <p:nvSpPr>
          <p:cNvPr id="5" name="QuadreDeText 4"/>
          <p:cNvSpPr txBox="1"/>
          <p:nvPr/>
        </p:nvSpPr>
        <p:spPr>
          <a:xfrm>
            <a:off x="6656176" y="1429163"/>
            <a:ext cx="4640238" cy="369332"/>
          </a:xfrm>
          <a:prstGeom prst="rect">
            <a:avLst/>
          </a:prstGeom>
          <a:noFill/>
        </p:spPr>
        <p:txBody>
          <a:bodyPr wrap="square" rtlCol="0">
            <a:spAutoFit/>
          </a:bodyPr>
          <a:lstStyle/>
          <a:p>
            <a:r>
              <a:rPr lang="ca-ES" b="1" dirty="0"/>
              <a:t>FAMÍLIES BENEFICIÀRIES 2015-2023</a:t>
            </a:r>
          </a:p>
        </p:txBody>
      </p:sp>
      <p:graphicFrame>
        <p:nvGraphicFramePr>
          <p:cNvPr id="11" name="10 Gráfico"/>
          <p:cNvGraphicFramePr/>
          <p:nvPr>
            <p:extLst>
              <p:ext uri="{D42A27DB-BD31-4B8C-83A1-F6EECF244321}">
                <p14:modId xmlns:p14="http://schemas.microsoft.com/office/powerpoint/2010/main" val="797262072"/>
              </p:ext>
            </p:extLst>
          </p:nvPr>
        </p:nvGraphicFramePr>
        <p:xfrm>
          <a:off x="5982345" y="1798495"/>
          <a:ext cx="5749871" cy="461780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9826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77237" y="465267"/>
            <a:ext cx="10777453" cy="926805"/>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TARGETA MONEDER SOCIAL 2023</a:t>
            </a:r>
          </a:p>
        </p:txBody>
      </p:sp>
      <p:sp>
        <p:nvSpPr>
          <p:cNvPr id="4" name="3 CuadroTexto"/>
          <p:cNvSpPr txBox="1"/>
          <p:nvPr/>
        </p:nvSpPr>
        <p:spPr>
          <a:xfrm>
            <a:off x="777237" y="1662545"/>
            <a:ext cx="7502239" cy="369332"/>
          </a:xfrm>
          <a:prstGeom prst="rect">
            <a:avLst/>
          </a:prstGeom>
          <a:noFill/>
        </p:spPr>
        <p:txBody>
          <a:bodyPr wrap="square" rtlCol="0">
            <a:spAutoFit/>
          </a:bodyPr>
          <a:lstStyle/>
          <a:p>
            <a:endParaRPr lang="ca-ES" dirty="0"/>
          </a:p>
        </p:txBody>
      </p:sp>
      <p:graphicFrame>
        <p:nvGraphicFramePr>
          <p:cNvPr id="8" name="4 Marcador de contenido"/>
          <p:cNvGraphicFramePr>
            <a:graphicFrameLocks/>
          </p:cNvGraphicFramePr>
          <p:nvPr>
            <p:extLst>
              <p:ext uri="{D42A27DB-BD31-4B8C-83A1-F6EECF244321}">
                <p14:modId xmlns:p14="http://schemas.microsoft.com/office/powerpoint/2010/main" val="3797226197"/>
              </p:ext>
            </p:extLst>
          </p:nvPr>
        </p:nvGraphicFramePr>
        <p:xfrm>
          <a:off x="620004" y="5898362"/>
          <a:ext cx="8679444" cy="498763"/>
        </p:xfrm>
        <a:graphic>
          <a:graphicData uri="http://schemas.openxmlformats.org/drawingml/2006/table">
            <a:tbl>
              <a:tblPr firstRow="1" bandRow="1">
                <a:tableStyleId>{0E3FDE45-AF77-4B5C-9715-49D594BDF05E}</a:tableStyleId>
              </a:tblPr>
              <a:tblGrid>
                <a:gridCol w="4596307">
                  <a:extLst>
                    <a:ext uri="{9D8B030D-6E8A-4147-A177-3AD203B41FA5}">
                      <a16:colId xmlns:a16="http://schemas.microsoft.com/office/drawing/2014/main" val="20000"/>
                    </a:ext>
                  </a:extLst>
                </a:gridCol>
                <a:gridCol w="1300362">
                  <a:extLst>
                    <a:ext uri="{9D8B030D-6E8A-4147-A177-3AD203B41FA5}">
                      <a16:colId xmlns:a16="http://schemas.microsoft.com/office/drawing/2014/main" val="20001"/>
                    </a:ext>
                  </a:extLst>
                </a:gridCol>
                <a:gridCol w="2782775">
                  <a:extLst>
                    <a:ext uri="{9D8B030D-6E8A-4147-A177-3AD203B41FA5}">
                      <a16:colId xmlns:a16="http://schemas.microsoft.com/office/drawing/2014/main" val="438116261"/>
                    </a:ext>
                  </a:extLst>
                </a:gridCol>
              </a:tblGrid>
              <a:tr h="4987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a-ES" sz="2400" noProof="0" dirty="0"/>
                        <a:t>TOTAL FAMÍLIES BENEFICIÀRIES</a:t>
                      </a:r>
                      <a:endParaRPr lang="ca-ES" sz="2400" b="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ca-ES" sz="2400" b="0" dirty="0"/>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ca-ES" sz="2400" b="0" dirty="0"/>
                        <a:t>26.661,14€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bl>
          </a:graphicData>
        </a:graphic>
      </p:graphicFrame>
      <p:graphicFrame>
        <p:nvGraphicFramePr>
          <p:cNvPr id="11" name="10 Gráfico"/>
          <p:cNvGraphicFramePr/>
          <p:nvPr>
            <p:extLst>
              <p:ext uri="{D42A27DB-BD31-4B8C-83A1-F6EECF244321}">
                <p14:modId xmlns:p14="http://schemas.microsoft.com/office/powerpoint/2010/main" val="3127883002"/>
              </p:ext>
            </p:extLst>
          </p:nvPr>
        </p:nvGraphicFramePr>
        <p:xfrm>
          <a:off x="7276496" y="1501255"/>
          <a:ext cx="4310092" cy="439710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2 Gráfico"/>
          <p:cNvGraphicFramePr/>
          <p:nvPr>
            <p:extLst>
              <p:ext uri="{D42A27DB-BD31-4B8C-83A1-F6EECF244321}">
                <p14:modId xmlns:p14="http://schemas.microsoft.com/office/powerpoint/2010/main" val="2473809349"/>
              </p:ext>
            </p:extLst>
          </p:nvPr>
        </p:nvGraphicFramePr>
        <p:xfrm>
          <a:off x="490464" y="1662545"/>
          <a:ext cx="4037892" cy="40012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4 Gráfico"/>
          <p:cNvGraphicFramePr/>
          <p:nvPr>
            <p:extLst>
              <p:ext uri="{D42A27DB-BD31-4B8C-83A1-F6EECF244321}">
                <p14:modId xmlns:p14="http://schemas.microsoft.com/office/powerpoint/2010/main" val="2758722879"/>
              </p:ext>
            </p:extLst>
          </p:nvPr>
        </p:nvGraphicFramePr>
        <p:xfrm>
          <a:off x="3797574" y="1606510"/>
          <a:ext cx="4481901" cy="418266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492239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txBox="1">
            <a:spLocks/>
          </p:cNvSpPr>
          <p:nvPr/>
        </p:nvSpPr>
        <p:spPr>
          <a:xfrm>
            <a:off x="720087" y="465267"/>
            <a:ext cx="10777453" cy="1008691"/>
          </a:xfrm>
          <a:prstGeom prst="rect">
            <a:avLst/>
          </a:prstGeom>
          <a:solidFill>
            <a:srgbClr val="4BB7E7"/>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ca-ES" dirty="0">
                <a:solidFill>
                  <a:schemeClr val="bg1"/>
                </a:solidFill>
              </a:rPr>
              <a:t> </a:t>
            </a:r>
            <a:r>
              <a:rPr lang="ca-ES" sz="3600" dirty="0">
                <a:solidFill>
                  <a:schemeClr val="bg1"/>
                </a:solidFill>
              </a:rPr>
              <a:t>AJUTS MATERIAL I SORTIDES ESCOLARS 2023/2024</a:t>
            </a:r>
            <a:endParaRPr lang="ca-ES" dirty="0">
              <a:solidFill>
                <a:schemeClr val="bg1"/>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2796317129"/>
              </p:ext>
            </p:extLst>
          </p:nvPr>
        </p:nvGraphicFramePr>
        <p:xfrm>
          <a:off x="777239" y="1726164"/>
          <a:ext cx="5680711" cy="2303778"/>
        </p:xfrm>
        <a:graphic>
          <a:graphicData uri="http://schemas.openxmlformats.org/drawingml/2006/table">
            <a:tbl>
              <a:tblPr firstRow="1" bandRow="1">
                <a:tableStyleId>{21E4AEA4-8DFA-4A89-87EB-49C32662AFE0}</a:tableStyleId>
              </a:tblPr>
              <a:tblGrid>
                <a:gridCol w="1665241">
                  <a:extLst>
                    <a:ext uri="{9D8B030D-6E8A-4147-A177-3AD203B41FA5}">
                      <a16:colId xmlns:a16="http://schemas.microsoft.com/office/drawing/2014/main" val="20000"/>
                    </a:ext>
                  </a:extLst>
                </a:gridCol>
                <a:gridCol w="142467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257300">
                  <a:extLst>
                    <a:ext uri="{9D8B030D-6E8A-4147-A177-3AD203B41FA5}">
                      <a16:colId xmlns:a16="http://schemas.microsoft.com/office/drawing/2014/main" val="20003"/>
                    </a:ext>
                  </a:extLst>
                </a:gridCol>
              </a:tblGrid>
              <a:tr h="701150">
                <a:tc>
                  <a:txBody>
                    <a:bodyPr/>
                    <a:lstStyle/>
                    <a:p>
                      <a:r>
                        <a:rPr lang="ca-ES" noProof="0" dirty="0"/>
                        <a:t>Centre escolar</a:t>
                      </a:r>
                    </a:p>
                  </a:txBody>
                  <a:tcPr anchor="ctr"/>
                </a:tc>
                <a:tc>
                  <a:txBody>
                    <a:bodyPr/>
                    <a:lstStyle/>
                    <a:p>
                      <a:pPr algn="ctr"/>
                      <a:r>
                        <a:rPr lang="ca-ES" noProof="0" dirty="0"/>
                        <a:t>Sol·licituds</a:t>
                      </a:r>
                    </a:p>
                  </a:txBody>
                  <a:tcPr anchor="ctr"/>
                </a:tc>
                <a:tc>
                  <a:txBody>
                    <a:bodyPr/>
                    <a:lstStyle/>
                    <a:p>
                      <a:pPr algn="ctr"/>
                      <a:r>
                        <a:rPr lang="ca-ES" noProof="0" dirty="0"/>
                        <a:t>Aprovats</a:t>
                      </a:r>
                    </a:p>
                  </a:txBody>
                  <a:tcPr anchor="ctr"/>
                </a:tc>
                <a:tc>
                  <a:txBody>
                    <a:bodyPr/>
                    <a:lstStyle/>
                    <a:p>
                      <a:pPr algn="ctr"/>
                      <a:r>
                        <a:rPr lang="ca-ES" noProof="0" dirty="0"/>
                        <a:t>Denegats</a:t>
                      </a:r>
                    </a:p>
                  </a:txBody>
                  <a:tcPr anchor="ctr"/>
                </a:tc>
                <a:extLst>
                  <a:ext uri="{0D108BD9-81ED-4DB2-BD59-A6C34878D82A}">
                    <a16:rowId xmlns:a16="http://schemas.microsoft.com/office/drawing/2014/main" val="10000"/>
                  </a:ext>
                </a:extLst>
              </a:tr>
              <a:tr h="400657">
                <a:tc>
                  <a:txBody>
                    <a:bodyPr/>
                    <a:lstStyle/>
                    <a:p>
                      <a:r>
                        <a:rPr lang="ca-ES" noProof="0" dirty="0"/>
                        <a:t>La Sagrera</a:t>
                      </a:r>
                    </a:p>
                  </a:txBody>
                  <a:tcPr anchor="ctr"/>
                </a:tc>
                <a:tc>
                  <a:txBody>
                    <a:bodyPr/>
                    <a:lstStyle/>
                    <a:p>
                      <a:pPr algn="ctr"/>
                      <a:r>
                        <a:rPr lang="ca-ES" noProof="0" dirty="0"/>
                        <a:t>59</a:t>
                      </a:r>
                    </a:p>
                  </a:txBody>
                  <a:tcPr anchor="ctr"/>
                </a:tc>
                <a:tc>
                  <a:txBody>
                    <a:bodyPr/>
                    <a:lstStyle/>
                    <a:p>
                      <a:pPr algn="ctr"/>
                      <a:r>
                        <a:rPr lang="ca-ES" noProof="0" dirty="0"/>
                        <a:t>53</a:t>
                      </a:r>
                    </a:p>
                  </a:txBody>
                  <a:tcPr anchor="ctr"/>
                </a:tc>
                <a:tc>
                  <a:txBody>
                    <a:bodyPr/>
                    <a:lstStyle/>
                    <a:p>
                      <a:pPr algn="ctr"/>
                      <a:r>
                        <a:rPr lang="ca-ES" noProof="0" dirty="0"/>
                        <a:t>6</a:t>
                      </a:r>
                    </a:p>
                  </a:txBody>
                  <a:tcPr anchor="ctr"/>
                </a:tc>
                <a:extLst>
                  <a:ext uri="{0D108BD9-81ED-4DB2-BD59-A6C34878D82A}">
                    <a16:rowId xmlns:a16="http://schemas.microsoft.com/office/drawing/2014/main" val="10001"/>
                  </a:ext>
                </a:extLst>
              </a:tr>
              <a:tr h="400657">
                <a:tc>
                  <a:txBody>
                    <a:bodyPr/>
                    <a:lstStyle/>
                    <a:p>
                      <a:r>
                        <a:rPr lang="ca-ES" noProof="0" dirty="0"/>
                        <a:t>Ronçana</a:t>
                      </a:r>
                    </a:p>
                  </a:txBody>
                  <a:tcPr anchor="ctr"/>
                </a:tc>
                <a:tc>
                  <a:txBody>
                    <a:bodyPr/>
                    <a:lstStyle/>
                    <a:p>
                      <a:pPr algn="ctr"/>
                      <a:r>
                        <a:rPr lang="ca-ES" noProof="0" dirty="0"/>
                        <a:t>42</a:t>
                      </a:r>
                    </a:p>
                  </a:txBody>
                  <a:tcPr anchor="ctr"/>
                </a:tc>
                <a:tc>
                  <a:txBody>
                    <a:bodyPr/>
                    <a:lstStyle/>
                    <a:p>
                      <a:pPr algn="ctr"/>
                      <a:r>
                        <a:rPr lang="ca-ES" noProof="0" dirty="0"/>
                        <a:t>38</a:t>
                      </a:r>
                    </a:p>
                  </a:txBody>
                  <a:tcPr anchor="ctr"/>
                </a:tc>
                <a:tc>
                  <a:txBody>
                    <a:bodyPr/>
                    <a:lstStyle/>
                    <a:p>
                      <a:pPr algn="ctr"/>
                      <a:r>
                        <a:rPr lang="ca-ES" noProof="0" dirty="0"/>
                        <a:t>4</a:t>
                      </a:r>
                    </a:p>
                  </a:txBody>
                  <a:tcPr anchor="ctr"/>
                </a:tc>
                <a:extLst>
                  <a:ext uri="{0D108BD9-81ED-4DB2-BD59-A6C34878D82A}">
                    <a16:rowId xmlns:a16="http://schemas.microsoft.com/office/drawing/2014/main" val="10002"/>
                  </a:ext>
                </a:extLst>
              </a:tr>
              <a:tr h="400657">
                <a:tc>
                  <a:txBody>
                    <a:bodyPr/>
                    <a:lstStyle/>
                    <a:p>
                      <a:r>
                        <a:rPr lang="ca-ES" noProof="0" dirty="0"/>
                        <a:t>IES Vall Tenes</a:t>
                      </a:r>
                    </a:p>
                  </a:txBody>
                  <a:tcPr anchor="ctr"/>
                </a:tc>
                <a:tc>
                  <a:txBody>
                    <a:bodyPr/>
                    <a:lstStyle/>
                    <a:p>
                      <a:pPr algn="ctr"/>
                      <a:r>
                        <a:rPr lang="ca-ES" noProof="0" dirty="0"/>
                        <a:t>57</a:t>
                      </a:r>
                    </a:p>
                  </a:txBody>
                  <a:tcPr anchor="ctr"/>
                </a:tc>
                <a:tc>
                  <a:txBody>
                    <a:bodyPr/>
                    <a:lstStyle/>
                    <a:p>
                      <a:pPr algn="ctr"/>
                      <a:r>
                        <a:rPr lang="ca-ES" noProof="0" dirty="0"/>
                        <a:t>51</a:t>
                      </a:r>
                    </a:p>
                  </a:txBody>
                  <a:tcPr anchor="ctr"/>
                </a:tc>
                <a:tc>
                  <a:txBody>
                    <a:bodyPr/>
                    <a:lstStyle/>
                    <a:p>
                      <a:pPr algn="ctr"/>
                      <a:r>
                        <a:rPr lang="ca-ES" noProof="0" dirty="0"/>
                        <a:t>6</a:t>
                      </a:r>
                    </a:p>
                  </a:txBody>
                  <a:tcPr anchor="ctr"/>
                </a:tc>
                <a:extLst>
                  <a:ext uri="{0D108BD9-81ED-4DB2-BD59-A6C34878D82A}">
                    <a16:rowId xmlns:a16="http://schemas.microsoft.com/office/drawing/2014/main" val="10003"/>
                  </a:ext>
                </a:extLst>
              </a:tr>
              <a:tr h="400657">
                <a:tc>
                  <a:txBody>
                    <a:bodyPr/>
                    <a:lstStyle/>
                    <a:p>
                      <a:r>
                        <a:rPr lang="ca-ES" b="1" noProof="0" dirty="0"/>
                        <a:t>Total</a:t>
                      </a:r>
                    </a:p>
                  </a:txBody>
                  <a:tcPr anchor="ctr"/>
                </a:tc>
                <a:tc>
                  <a:txBody>
                    <a:bodyPr/>
                    <a:lstStyle/>
                    <a:p>
                      <a:pPr algn="ctr"/>
                      <a:r>
                        <a:rPr lang="ca-ES" b="1" noProof="0" dirty="0"/>
                        <a:t>158</a:t>
                      </a:r>
                    </a:p>
                  </a:txBody>
                  <a:tcPr anchor="ctr"/>
                </a:tc>
                <a:tc>
                  <a:txBody>
                    <a:bodyPr/>
                    <a:lstStyle/>
                    <a:p>
                      <a:pPr algn="ctr"/>
                      <a:r>
                        <a:rPr lang="ca-ES" b="1" noProof="0" dirty="0"/>
                        <a:t>142</a:t>
                      </a:r>
                    </a:p>
                  </a:txBody>
                  <a:tcPr anchor="ctr"/>
                </a:tc>
                <a:tc>
                  <a:txBody>
                    <a:bodyPr/>
                    <a:lstStyle/>
                    <a:p>
                      <a:pPr algn="ctr"/>
                      <a:r>
                        <a:rPr lang="ca-ES" b="1" noProof="0" dirty="0"/>
                        <a:t>16</a:t>
                      </a:r>
                    </a:p>
                  </a:txBody>
                  <a:tcPr anchor="ctr"/>
                </a:tc>
                <a:extLst>
                  <a:ext uri="{0D108BD9-81ED-4DB2-BD59-A6C34878D82A}">
                    <a16:rowId xmlns:a16="http://schemas.microsoft.com/office/drawing/2014/main" val="1389019854"/>
                  </a:ext>
                </a:extLst>
              </a:tr>
            </a:tbl>
          </a:graphicData>
        </a:graphic>
      </p:graphicFrame>
      <p:graphicFrame>
        <p:nvGraphicFramePr>
          <p:cNvPr id="8" name="7 Gráfico"/>
          <p:cNvGraphicFramePr/>
          <p:nvPr>
            <p:extLst>
              <p:ext uri="{D42A27DB-BD31-4B8C-83A1-F6EECF244321}">
                <p14:modId xmlns:p14="http://schemas.microsoft.com/office/powerpoint/2010/main" val="3534238205"/>
              </p:ext>
            </p:extLst>
          </p:nvPr>
        </p:nvGraphicFramePr>
        <p:xfrm>
          <a:off x="7041735" y="1726163"/>
          <a:ext cx="4455805" cy="3630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8 Tabla"/>
          <p:cNvGraphicFramePr>
            <a:graphicFrameLocks noGrp="1"/>
          </p:cNvGraphicFramePr>
          <p:nvPr>
            <p:extLst>
              <p:ext uri="{D42A27DB-BD31-4B8C-83A1-F6EECF244321}">
                <p14:modId xmlns:p14="http://schemas.microsoft.com/office/powerpoint/2010/main" val="357861673"/>
              </p:ext>
            </p:extLst>
          </p:nvPr>
        </p:nvGraphicFramePr>
        <p:xfrm>
          <a:off x="777239" y="5220393"/>
          <a:ext cx="4804696" cy="947651"/>
        </p:xfrm>
        <a:graphic>
          <a:graphicData uri="http://schemas.openxmlformats.org/drawingml/2006/table">
            <a:tbl>
              <a:tblPr bandRow="1">
                <a:tableStyleId>{21E4AEA4-8DFA-4A89-87EB-49C32662AFE0}</a:tableStyleId>
              </a:tblPr>
              <a:tblGrid>
                <a:gridCol w="3271207">
                  <a:extLst>
                    <a:ext uri="{9D8B030D-6E8A-4147-A177-3AD203B41FA5}">
                      <a16:colId xmlns:a16="http://schemas.microsoft.com/office/drawing/2014/main" val="20000"/>
                    </a:ext>
                  </a:extLst>
                </a:gridCol>
                <a:gridCol w="1533489">
                  <a:extLst>
                    <a:ext uri="{9D8B030D-6E8A-4147-A177-3AD203B41FA5}">
                      <a16:colId xmlns:a16="http://schemas.microsoft.com/office/drawing/2014/main" val="20001"/>
                    </a:ext>
                  </a:extLst>
                </a:gridCol>
              </a:tblGrid>
              <a:tr h="491990">
                <a:tc>
                  <a:txBody>
                    <a:bodyPr/>
                    <a:lstStyle/>
                    <a:p>
                      <a:r>
                        <a:rPr lang="ca-ES" noProof="0" dirty="0"/>
                        <a:t>Import ajuts sortides escolars</a:t>
                      </a:r>
                    </a:p>
                  </a:txBody>
                  <a:tcPr/>
                </a:tc>
                <a:tc>
                  <a:txBody>
                    <a:bodyPr/>
                    <a:lstStyle/>
                    <a:p>
                      <a:pPr algn="ctr"/>
                      <a:r>
                        <a:rPr lang="ca-ES" b="1" dirty="0">
                          <a:solidFill>
                            <a:schemeClr val="tx1"/>
                          </a:solidFill>
                        </a:rPr>
                        <a:t>14.354,35 €</a:t>
                      </a:r>
                    </a:p>
                  </a:txBody>
                  <a:tcPr/>
                </a:tc>
                <a:extLst>
                  <a:ext uri="{0D108BD9-81ED-4DB2-BD59-A6C34878D82A}">
                    <a16:rowId xmlns:a16="http://schemas.microsoft.com/office/drawing/2014/main" val="10000"/>
                  </a:ext>
                </a:extLst>
              </a:tr>
              <a:tr h="455661">
                <a:tc>
                  <a:txBody>
                    <a:bodyPr/>
                    <a:lstStyle/>
                    <a:p>
                      <a:r>
                        <a:rPr lang="ca-ES" noProof="0" dirty="0"/>
                        <a:t>Import ajuts material escolar</a:t>
                      </a:r>
                    </a:p>
                  </a:txBody>
                  <a:tcPr/>
                </a:tc>
                <a:tc>
                  <a:txBody>
                    <a:bodyPr/>
                    <a:lstStyle/>
                    <a:p>
                      <a:pPr algn="ctr"/>
                      <a:r>
                        <a:rPr lang="ca-ES" b="1" dirty="0"/>
                        <a:t>13.300 €</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0451531"/>
      </p:ext>
    </p:extLst>
  </p:cSld>
  <p:clrMapOvr>
    <a:masterClrMapping/>
  </p:clrMapOvr>
</p:sld>
</file>

<file path=ppt/theme/theme1.xml><?xml version="1.0" encoding="utf-8"?>
<a:theme xmlns:a="http://schemas.openxmlformats.org/drawingml/2006/main" name="Faceta">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10770</TotalTime>
  <Words>1178</Words>
  <Application>Microsoft Office PowerPoint</Application>
  <PresentationFormat>Pantalla panoràmica</PresentationFormat>
  <Paragraphs>647</Paragraphs>
  <Slides>24</Slides>
  <Notes>5</Notes>
  <HiddenSlides>0</HiddenSlides>
  <MMClips>0</MMClips>
  <ScaleCrop>false</ScaleCrop>
  <HeadingPairs>
    <vt:vector size="6" baseType="variant">
      <vt:variant>
        <vt:lpstr>Tipus de lletra utilitzats</vt:lpstr>
      </vt:variant>
      <vt:variant>
        <vt:i4>5</vt:i4>
      </vt:variant>
      <vt:variant>
        <vt:lpstr>Tema</vt:lpstr>
      </vt:variant>
      <vt:variant>
        <vt:i4>1</vt:i4>
      </vt:variant>
      <vt:variant>
        <vt:lpstr>Títols de les diapositives</vt:lpstr>
      </vt:variant>
      <vt:variant>
        <vt:i4>24</vt:i4>
      </vt:variant>
    </vt:vector>
  </HeadingPairs>
  <TitlesOfParts>
    <vt:vector size="30" baseType="lpstr">
      <vt:lpstr>Arial</vt:lpstr>
      <vt:lpstr>Calibri</vt:lpstr>
      <vt:lpstr>Trebuchet MS</vt:lpstr>
      <vt:lpstr>Verdana</vt:lpstr>
      <vt:lpstr>Wingdings 3</vt:lpstr>
      <vt:lpstr>Faceta</vt:lpstr>
      <vt:lpstr>Presentació del PowerPoint</vt:lpstr>
      <vt:lpstr> Persones ateses 2023</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POBRESA ENERGÈTICA 2023</vt:lpstr>
      <vt:lpstr>POBRESA ENERGÈTICA 2023</vt:lpstr>
      <vt:lpstr>ACTIVITATS PER SENSIBILITZACIÓ D’IGUALTAT 2023 </vt:lpstr>
      <vt:lpstr>GENT GRAN  2023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MÈMORIA 2015</dc:title>
  <dc:creator>Montse Iglesias</dc:creator>
  <cp:lastModifiedBy>Montse Iglesias</cp:lastModifiedBy>
  <cp:revision>669</cp:revision>
  <cp:lastPrinted>2024-02-22T10:06:42Z</cp:lastPrinted>
  <dcterms:created xsi:type="dcterms:W3CDTF">2016-04-22T11:12:21Z</dcterms:created>
  <dcterms:modified xsi:type="dcterms:W3CDTF">2024-04-07T16:33:31Z</dcterms:modified>
</cp:coreProperties>
</file>