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2"/>
  </p:handoutMasterIdLst>
  <p:sldIdLst>
    <p:sldId id="256" r:id="rId2"/>
    <p:sldId id="288" r:id="rId3"/>
    <p:sldId id="257" r:id="rId4"/>
    <p:sldId id="268" r:id="rId5"/>
    <p:sldId id="269" r:id="rId6"/>
    <p:sldId id="270" r:id="rId7"/>
    <p:sldId id="271" r:id="rId8"/>
    <p:sldId id="272" r:id="rId9"/>
    <p:sldId id="273" r:id="rId10"/>
    <p:sldId id="274" r:id="rId11"/>
    <p:sldId id="275" r:id="rId12"/>
    <p:sldId id="276" r:id="rId13"/>
    <p:sldId id="278" r:id="rId14"/>
    <p:sldId id="279" r:id="rId15"/>
    <p:sldId id="280" r:id="rId16"/>
    <p:sldId id="281" r:id="rId17"/>
    <p:sldId id="282" r:id="rId18"/>
    <p:sldId id="283" r:id="rId19"/>
    <p:sldId id="284" r:id="rId20"/>
    <p:sldId id="285" r:id="rId21"/>
  </p:sldIdLst>
  <p:sldSz cx="12192000" cy="6858000"/>
  <p:notesSz cx="6731000" cy="98552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9958" autoAdjust="0"/>
    <p:restoredTop sz="94660"/>
  </p:normalViewPr>
  <p:slideViewPr>
    <p:cSldViewPr snapToGrid="0">
      <p:cViewPr varScale="1">
        <p:scale>
          <a:sx n="73" d="100"/>
          <a:sy n="73" d="100"/>
        </p:scale>
        <p:origin x="-420"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16238" cy="492125"/>
          </a:xfrm>
          <a:prstGeom prst="rect">
            <a:avLst/>
          </a:prstGeom>
        </p:spPr>
        <p:txBody>
          <a:bodyPr vert="horz" lIns="91440" tIns="45720" rIns="91440" bIns="45720" rtlCol="0"/>
          <a:lstStyle>
            <a:lvl1pPr algn="l">
              <a:defRPr sz="1200"/>
            </a:lvl1pPr>
          </a:lstStyle>
          <a:p>
            <a:endParaRPr lang="ca-ES"/>
          </a:p>
        </p:txBody>
      </p:sp>
      <p:sp>
        <p:nvSpPr>
          <p:cNvPr id="3" name="2 Marcador de fecha"/>
          <p:cNvSpPr>
            <a:spLocks noGrp="1"/>
          </p:cNvSpPr>
          <p:nvPr>
            <p:ph type="dt" sz="quarter" idx="1"/>
          </p:nvPr>
        </p:nvSpPr>
        <p:spPr>
          <a:xfrm>
            <a:off x="3813175" y="0"/>
            <a:ext cx="2916238" cy="492125"/>
          </a:xfrm>
          <a:prstGeom prst="rect">
            <a:avLst/>
          </a:prstGeom>
        </p:spPr>
        <p:txBody>
          <a:bodyPr vert="horz" lIns="91440" tIns="45720" rIns="91440" bIns="45720" rtlCol="0"/>
          <a:lstStyle>
            <a:lvl1pPr algn="r">
              <a:defRPr sz="1200"/>
            </a:lvl1pPr>
          </a:lstStyle>
          <a:p>
            <a:fld id="{1FD94A97-ACAE-4B0D-9201-5FB23297B906}" type="datetimeFigureOut">
              <a:rPr lang="ca-ES" smtClean="0"/>
              <a:t>04/11/2016</a:t>
            </a:fld>
            <a:endParaRPr lang="ca-ES"/>
          </a:p>
        </p:txBody>
      </p:sp>
      <p:sp>
        <p:nvSpPr>
          <p:cNvPr id="4" name="3 Marcador de pie de página"/>
          <p:cNvSpPr>
            <a:spLocks noGrp="1"/>
          </p:cNvSpPr>
          <p:nvPr>
            <p:ph type="ftr" sz="quarter" idx="2"/>
          </p:nvPr>
        </p:nvSpPr>
        <p:spPr>
          <a:xfrm>
            <a:off x="0" y="9361488"/>
            <a:ext cx="2916238" cy="492125"/>
          </a:xfrm>
          <a:prstGeom prst="rect">
            <a:avLst/>
          </a:prstGeom>
        </p:spPr>
        <p:txBody>
          <a:bodyPr vert="horz" lIns="91440" tIns="45720" rIns="91440" bIns="45720" rtlCol="0" anchor="b"/>
          <a:lstStyle>
            <a:lvl1pPr algn="l">
              <a:defRPr sz="1200"/>
            </a:lvl1pPr>
          </a:lstStyle>
          <a:p>
            <a:endParaRPr lang="ca-ES"/>
          </a:p>
        </p:txBody>
      </p:sp>
      <p:sp>
        <p:nvSpPr>
          <p:cNvPr id="5" name="4 Marcador de número de diapositiva"/>
          <p:cNvSpPr>
            <a:spLocks noGrp="1"/>
          </p:cNvSpPr>
          <p:nvPr>
            <p:ph type="sldNum" sz="quarter" idx="3"/>
          </p:nvPr>
        </p:nvSpPr>
        <p:spPr>
          <a:xfrm>
            <a:off x="3813175" y="9361488"/>
            <a:ext cx="2916238" cy="492125"/>
          </a:xfrm>
          <a:prstGeom prst="rect">
            <a:avLst/>
          </a:prstGeom>
        </p:spPr>
        <p:txBody>
          <a:bodyPr vert="horz" lIns="91440" tIns="45720" rIns="91440" bIns="45720" rtlCol="0" anchor="b"/>
          <a:lstStyle>
            <a:lvl1pPr algn="r">
              <a:defRPr sz="1200"/>
            </a:lvl1pPr>
          </a:lstStyle>
          <a:p>
            <a:fld id="{288A6D53-3A0D-4AB0-8CC8-467228F4F7AF}" type="slidenum">
              <a:rPr lang="ca-ES" smtClean="0"/>
              <a:t>‹Nº›</a:t>
            </a:fld>
            <a:endParaRPr lang="ca-E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p:cNvSpPr>
            <a:spLocks noGrp="1"/>
          </p:cNvSpPr>
          <p:nvPr>
            <p:ph type="ctrTitle"/>
          </p:nvPr>
        </p:nvSpPr>
        <p:spPr>
          <a:xfrm>
            <a:off x="1524000" y="1122363"/>
            <a:ext cx="9144000" cy="2387600"/>
          </a:xfrm>
        </p:spPr>
        <p:txBody>
          <a:bodyPr anchor="b"/>
          <a:lstStyle>
            <a:lvl1pPr algn="ctr">
              <a:defRPr sz="6000"/>
            </a:lvl1pPr>
          </a:lstStyle>
          <a:p>
            <a:r>
              <a:rPr lang="ca-ES" smtClean="0"/>
              <a:t>Feu clic aquí per editar l'estil</a:t>
            </a:r>
            <a:endParaRPr lang="ca-ES"/>
          </a:p>
        </p:txBody>
      </p:sp>
      <p:sp>
        <p:nvSpPr>
          <p:cNvPr id="3" name="Subtíto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smtClean="0"/>
              <a:t>Feu clic aquí per editar l'estil de subtítols del patró.</a:t>
            </a:r>
            <a:endParaRPr lang="ca-ES"/>
          </a:p>
        </p:txBody>
      </p:sp>
      <p:sp>
        <p:nvSpPr>
          <p:cNvPr id="4" name="Contenidor de data 3"/>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5" name="Contenidor de peu de pàgina 4"/>
          <p:cNvSpPr>
            <a:spLocks noGrp="1"/>
          </p:cNvSpPr>
          <p:nvPr>
            <p:ph type="ftr" sz="quarter" idx="11"/>
          </p:nvPr>
        </p:nvSpPr>
        <p:spPr/>
        <p:txBody>
          <a:bodyPr/>
          <a:lstStyle/>
          <a:p>
            <a:endParaRPr lang="ca-ES"/>
          </a:p>
        </p:txBody>
      </p:sp>
      <p:sp>
        <p:nvSpPr>
          <p:cNvPr id="6" name="Contenidor de número de diapositiva 5"/>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2238208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ca-ES"/>
          </a:p>
        </p:txBody>
      </p:sp>
      <p:sp>
        <p:nvSpPr>
          <p:cNvPr id="3" name="Contenidor de text vertical 2"/>
          <p:cNvSpPr>
            <a:spLocks noGrp="1"/>
          </p:cNvSpPr>
          <p:nvPr>
            <p:ph type="body" orient="vert" idx="1"/>
          </p:nvPr>
        </p:nvSpPr>
        <p:spPr/>
        <p:txBody>
          <a:bodyPr vert="eaVert"/>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data 3"/>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5" name="Contenidor de peu de pàgina 4"/>
          <p:cNvSpPr>
            <a:spLocks noGrp="1"/>
          </p:cNvSpPr>
          <p:nvPr>
            <p:ph type="ftr" sz="quarter" idx="11"/>
          </p:nvPr>
        </p:nvSpPr>
        <p:spPr/>
        <p:txBody>
          <a:bodyPr/>
          <a:lstStyle/>
          <a:p>
            <a:endParaRPr lang="ca-ES"/>
          </a:p>
        </p:txBody>
      </p:sp>
      <p:sp>
        <p:nvSpPr>
          <p:cNvPr id="6" name="Contenidor de número de diapositiva 5"/>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3116513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Títol vertical 1"/>
          <p:cNvSpPr>
            <a:spLocks noGrp="1"/>
          </p:cNvSpPr>
          <p:nvPr>
            <p:ph type="title" orient="vert"/>
          </p:nvPr>
        </p:nvSpPr>
        <p:spPr>
          <a:xfrm>
            <a:off x="8724900" y="365125"/>
            <a:ext cx="2628900" cy="5811838"/>
          </a:xfrm>
        </p:spPr>
        <p:txBody>
          <a:bodyPr vert="eaVert"/>
          <a:lstStyle/>
          <a:p>
            <a:r>
              <a:rPr lang="ca-ES" smtClean="0"/>
              <a:t>Feu clic aquí per editar l'estil</a:t>
            </a:r>
            <a:endParaRPr lang="ca-ES"/>
          </a:p>
        </p:txBody>
      </p:sp>
      <p:sp>
        <p:nvSpPr>
          <p:cNvPr id="3" name="Contenidor de text vertical 2"/>
          <p:cNvSpPr>
            <a:spLocks noGrp="1"/>
          </p:cNvSpPr>
          <p:nvPr>
            <p:ph type="body" orient="vert" idx="1"/>
          </p:nvPr>
        </p:nvSpPr>
        <p:spPr>
          <a:xfrm>
            <a:off x="838200" y="365125"/>
            <a:ext cx="7734300" cy="5811838"/>
          </a:xfrm>
        </p:spPr>
        <p:txBody>
          <a:bodyPr vert="eaVert"/>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data 3"/>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5" name="Contenidor de peu de pàgina 4"/>
          <p:cNvSpPr>
            <a:spLocks noGrp="1"/>
          </p:cNvSpPr>
          <p:nvPr>
            <p:ph type="ftr" sz="quarter" idx="11"/>
          </p:nvPr>
        </p:nvSpPr>
        <p:spPr/>
        <p:txBody>
          <a:bodyPr/>
          <a:lstStyle/>
          <a:p>
            <a:endParaRPr lang="ca-ES"/>
          </a:p>
        </p:txBody>
      </p:sp>
      <p:sp>
        <p:nvSpPr>
          <p:cNvPr id="6" name="Contenidor de número de diapositiva 5"/>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2389494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ca-ES"/>
          </a:p>
        </p:txBody>
      </p:sp>
      <p:sp>
        <p:nvSpPr>
          <p:cNvPr id="3" name="Contenidor de contingut 2"/>
          <p:cNvSpPr>
            <a:spLocks noGrp="1"/>
          </p:cNvSpPr>
          <p:nvPr>
            <p:ph idx="1"/>
          </p:nvPr>
        </p:nvSpPr>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data 3"/>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5" name="Contenidor de peu de pàgina 4"/>
          <p:cNvSpPr>
            <a:spLocks noGrp="1"/>
          </p:cNvSpPr>
          <p:nvPr>
            <p:ph type="ftr" sz="quarter" idx="11"/>
          </p:nvPr>
        </p:nvSpPr>
        <p:spPr/>
        <p:txBody>
          <a:bodyPr/>
          <a:lstStyle/>
          <a:p>
            <a:endParaRPr lang="ca-ES"/>
          </a:p>
        </p:txBody>
      </p:sp>
      <p:sp>
        <p:nvSpPr>
          <p:cNvPr id="6" name="Contenidor de número de diapositiva 5"/>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287561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ítol 1"/>
          <p:cNvSpPr>
            <a:spLocks noGrp="1"/>
          </p:cNvSpPr>
          <p:nvPr>
            <p:ph type="title"/>
          </p:nvPr>
        </p:nvSpPr>
        <p:spPr>
          <a:xfrm>
            <a:off x="831850" y="1709738"/>
            <a:ext cx="10515600" cy="2852737"/>
          </a:xfrm>
        </p:spPr>
        <p:txBody>
          <a:bodyPr anchor="b"/>
          <a:lstStyle>
            <a:lvl1pPr>
              <a:defRPr sz="6000"/>
            </a:lvl1pPr>
          </a:lstStyle>
          <a:p>
            <a:r>
              <a:rPr lang="ca-ES" smtClean="0"/>
              <a:t>Feu clic aquí per editar l'estil</a:t>
            </a:r>
            <a:endParaRPr lang="ca-ES"/>
          </a:p>
        </p:txBody>
      </p:sp>
      <p:sp>
        <p:nvSpPr>
          <p:cNvPr id="3" name="Contenidor de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a-ES" smtClean="0"/>
              <a:t>Feu clic aquí per editar estils</a:t>
            </a:r>
          </a:p>
        </p:txBody>
      </p:sp>
      <p:sp>
        <p:nvSpPr>
          <p:cNvPr id="4" name="Contenidor de data 3"/>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5" name="Contenidor de peu de pàgina 4"/>
          <p:cNvSpPr>
            <a:spLocks noGrp="1"/>
          </p:cNvSpPr>
          <p:nvPr>
            <p:ph type="ftr" sz="quarter" idx="11"/>
          </p:nvPr>
        </p:nvSpPr>
        <p:spPr/>
        <p:txBody>
          <a:bodyPr/>
          <a:lstStyle/>
          <a:p>
            <a:endParaRPr lang="ca-ES"/>
          </a:p>
        </p:txBody>
      </p:sp>
      <p:sp>
        <p:nvSpPr>
          <p:cNvPr id="6" name="Contenidor de número de diapositiva 5"/>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1505215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ca-ES"/>
          </a:p>
        </p:txBody>
      </p:sp>
      <p:sp>
        <p:nvSpPr>
          <p:cNvPr id="3" name="Contenidor de contingut 2"/>
          <p:cNvSpPr>
            <a:spLocks noGrp="1"/>
          </p:cNvSpPr>
          <p:nvPr>
            <p:ph sz="half" idx="1"/>
          </p:nvPr>
        </p:nvSpPr>
        <p:spPr>
          <a:xfrm>
            <a:off x="838200" y="1825625"/>
            <a:ext cx="5181600" cy="4351338"/>
          </a:xfrm>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contingut 3"/>
          <p:cNvSpPr>
            <a:spLocks noGrp="1"/>
          </p:cNvSpPr>
          <p:nvPr>
            <p:ph sz="half" idx="2"/>
          </p:nvPr>
        </p:nvSpPr>
        <p:spPr>
          <a:xfrm>
            <a:off x="6172200" y="1825625"/>
            <a:ext cx="5181600" cy="4351338"/>
          </a:xfrm>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5" name="Contenidor de data 4"/>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6" name="Contenidor de peu de pàgina 5"/>
          <p:cNvSpPr>
            <a:spLocks noGrp="1"/>
          </p:cNvSpPr>
          <p:nvPr>
            <p:ph type="ftr" sz="quarter" idx="11"/>
          </p:nvPr>
        </p:nvSpPr>
        <p:spPr/>
        <p:txBody>
          <a:bodyPr/>
          <a:lstStyle/>
          <a:p>
            <a:endParaRPr lang="ca-ES"/>
          </a:p>
        </p:txBody>
      </p:sp>
      <p:sp>
        <p:nvSpPr>
          <p:cNvPr id="7" name="Contenidor de número de diapositiva 6"/>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2272987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p:cNvSpPr>
            <a:spLocks noGrp="1"/>
          </p:cNvSpPr>
          <p:nvPr>
            <p:ph type="title"/>
          </p:nvPr>
        </p:nvSpPr>
        <p:spPr>
          <a:xfrm>
            <a:off x="839788" y="365125"/>
            <a:ext cx="10515600" cy="1325563"/>
          </a:xfrm>
        </p:spPr>
        <p:txBody>
          <a:bodyPr/>
          <a:lstStyle/>
          <a:p>
            <a:r>
              <a:rPr lang="ca-ES" smtClean="0"/>
              <a:t>Feu clic aquí per editar l'estil</a:t>
            </a:r>
            <a:endParaRPr lang="ca-ES"/>
          </a:p>
        </p:txBody>
      </p:sp>
      <p:sp>
        <p:nvSpPr>
          <p:cNvPr id="3" name="Contenidor de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smtClean="0"/>
              <a:t>Feu clic aquí per editar estils</a:t>
            </a:r>
          </a:p>
        </p:txBody>
      </p:sp>
      <p:sp>
        <p:nvSpPr>
          <p:cNvPr id="4" name="Contenidor de contingut 3"/>
          <p:cNvSpPr>
            <a:spLocks noGrp="1"/>
          </p:cNvSpPr>
          <p:nvPr>
            <p:ph sz="half" idx="2"/>
          </p:nvPr>
        </p:nvSpPr>
        <p:spPr>
          <a:xfrm>
            <a:off x="839788" y="2505075"/>
            <a:ext cx="5157787" cy="3684588"/>
          </a:xfrm>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5" name="Contenidor de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smtClean="0"/>
              <a:t>Feu clic aquí per editar estils</a:t>
            </a:r>
          </a:p>
        </p:txBody>
      </p:sp>
      <p:sp>
        <p:nvSpPr>
          <p:cNvPr id="6" name="Contenidor de contingut 5"/>
          <p:cNvSpPr>
            <a:spLocks noGrp="1"/>
          </p:cNvSpPr>
          <p:nvPr>
            <p:ph sz="quarter" idx="4"/>
          </p:nvPr>
        </p:nvSpPr>
        <p:spPr>
          <a:xfrm>
            <a:off x="6172200" y="2505075"/>
            <a:ext cx="5183188" cy="3684588"/>
          </a:xfrm>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7" name="Contenidor de data 6"/>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8" name="Contenidor de peu de pàgina 7"/>
          <p:cNvSpPr>
            <a:spLocks noGrp="1"/>
          </p:cNvSpPr>
          <p:nvPr>
            <p:ph type="ftr" sz="quarter" idx="11"/>
          </p:nvPr>
        </p:nvSpPr>
        <p:spPr/>
        <p:txBody>
          <a:bodyPr/>
          <a:lstStyle/>
          <a:p>
            <a:endParaRPr lang="ca-ES"/>
          </a:p>
        </p:txBody>
      </p:sp>
      <p:sp>
        <p:nvSpPr>
          <p:cNvPr id="9" name="Contenidor de número de diapositiva 8"/>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380442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ca-ES"/>
          </a:p>
        </p:txBody>
      </p:sp>
      <p:sp>
        <p:nvSpPr>
          <p:cNvPr id="3" name="Contenidor de data 2"/>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4" name="Contenidor de peu de pàgina 3"/>
          <p:cNvSpPr>
            <a:spLocks noGrp="1"/>
          </p:cNvSpPr>
          <p:nvPr>
            <p:ph type="ftr" sz="quarter" idx="11"/>
          </p:nvPr>
        </p:nvSpPr>
        <p:spPr/>
        <p:txBody>
          <a:bodyPr/>
          <a:lstStyle/>
          <a:p>
            <a:endParaRPr lang="ca-ES"/>
          </a:p>
        </p:txBody>
      </p:sp>
      <p:sp>
        <p:nvSpPr>
          <p:cNvPr id="5" name="Contenidor de número de diapositiva 4"/>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182550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Contenidor de data 1"/>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3" name="Contenidor de peu de pàgina 2"/>
          <p:cNvSpPr>
            <a:spLocks noGrp="1"/>
          </p:cNvSpPr>
          <p:nvPr>
            <p:ph type="ftr" sz="quarter" idx="11"/>
          </p:nvPr>
        </p:nvSpPr>
        <p:spPr/>
        <p:txBody>
          <a:bodyPr/>
          <a:lstStyle/>
          <a:p>
            <a:endParaRPr lang="ca-ES"/>
          </a:p>
        </p:txBody>
      </p:sp>
      <p:sp>
        <p:nvSpPr>
          <p:cNvPr id="4" name="Contenidor de número de diapositiva 3"/>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1572996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p:cNvSpPr>
            <a:spLocks noGrp="1"/>
          </p:cNvSpPr>
          <p:nvPr>
            <p:ph type="title"/>
          </p:nvPr>
        </p:nvSpPr>
        <p:spPr>
          <a:xfrm>
            <a:off x="839788" y="457200"/>
            <a:ext cx="3932237" cy="1600200"/>
          </a:xfrm>
        </p:spPr>
        <p:txBody>
          <a:bodyPr anchor="b"/>
          <a:lstStyle>
            <a:lvl1pPr>
              <a:defRPr sz="3200"/>
            </a:lvl1pPr>
          </a:lstStyle>
          <a:p>
            <a:r>
              <a:rPr lang="ca-ES" smtClean="0"/>
              <a:t>Feu clic aquí per editar l'estil</a:t>
            </a:r>
            <a:endParaRPr lang="ca-ES"/>
          </a:p>
        </p:txBody>
      </p:sp>
      <p:sp>
        <p:nvSpPr>
          <p:cNvPr id="3" name="Contenidor de contingut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smtClean="0"/>
              <a:t>Feu clic aquí per editar estils</a:t>
            </a:r>
          </a:p>
        </p:txBody>
      </p:sp>
      <p:sp>
        <p:nvSpPr>
          <p:cNvPr id="5" name="Contenidor de data 4"/>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6" name="Contenidor de peu de pàgina 5"/>
          <p:cNvSpPr>
            <a:spLocks noGrp="1"/>
          </p:cNvSpPr>
          <p:nvPr>
            <p:ph type="ftr" sz="quarter" idx="11"/>
          </p:nvPr>
        </p:nvSpPr>
        <p:spPr/>
        <p:txBody>
          <a:bodyPr/>
          <a:lstStyle/>
          <a:p>
            <a:endParaRPr lang="ca-ES"/>
          </a:p>
        </p:txBody>
      </p:sp>
      <p:sp>
        <p:nvSpPr>
          <p:cNvPr id="7" name="Contenidor de número de diapositiva 6"/>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2539426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ítol 1"/>
          <p:cNvSpPr>
            <a:spLocks noGrp="1"/>
          </p:cNvSpPr>
          <p:nvPr>
            <p:ph type="title"/>
          </p:nvPr>
        </p:nvSpPr>
        <p:spPr>
          <a:xfrm>
            <a:off x="839788" y="457200"/>
            <a:ext cx="3932237" cy="1600200"/>
          </a:xfrm>
        </p:spPr>
        <p:txBody>
          <a:bodyPr anchor="b"/>
          <a:lstStyle>
            <a:lvl1pPr>
              <a:defRPr sz="3200"/>
            </a:lvl1pPr>
          </a:lstStyle>
          <a:p>
            <a:r>
              <a:rPr lang="ca-ES" smtClean="0"/>
              <a:t>Feu clic aquí per editar l'estil</a:t>
            </a:r>
            <a:endParaRPr lang="ca-ES"/>
          </a:p>
        </p:txBody>
      </p:sp>
      <p:sp>
        <p:nvSpPr>
          <p:cNvPr id="3" name="Contenidor d'imat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Contenidor de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smtClean="0"/>
              <a:t>Feu clic aquí per editar estils</a:t>
            </a:r>
          </a:p>
        </p:txBody>
      </p:sp>
      <p:sp>
        <p:nvSpPr>
          <p:cNvPr id="5" name="Contenidor de data 4"/>
          <p:cNvSpPr>
            <a:spLocks noGrp="1"/>
          </p:cNvSpPr>
          <p:nvPr>
            <p:ph type="dt" sz="half" idx="10"/>
          </p:nvPr>
        </p:nvSpPr>
        <p:spPr/>
        <p:txBody>
          <a:bodyPr/>
          <a:lstStyle/>
          <a:p>
            <a:fld id="{7A784553-6FBA-43E0-A0FA-C8E6D23D7F63}" type="datetimeFigureOut">
              <a:rPr lang="ca-ES" smtClean="0"/>
              <a:pPr/>
              <a:t>04/11/2016</a:t>
            </a:fld>
            <a:endParaRPr lang="ca-ES"/>
          </a:p>
        </p:txBody>
      </p:sp>
      <p:sp>
        <p:nvSpPr>
          <p:cNvPr id="6" name="Contenidor de peu de pàgina 5"/>
          <p:cNvSpPr>
            <a:spLocks noGrp="1"/>
          </p:cNvSpPr>
          <p:nvPr>
            <p:ph type="ftr" sz="quarter" idx="11"/>
          </p:nvPr>
        </p:nvSpPr>
        <p:spPr/>
        <p:txBody>
          <a:bodyPr/>
          <a:lstStyle/>
          <a:p>
            <a:endParaRPr lang="ca-ES"/>
          </a:p>
        </p:txBody>
      </p:sp>
      <p:sp>
        <p:nvSpPr>
          <p:cNvPr id="7" name="Contenidor de número de diapositiva 6"/>
          <p:cNvSpPr>
            <a:spLocks noGrp="1"/>
          </p:cNvSpPr>
          <p:nvPr>
            <p:ph type="sldNum" sz="quarter" idx="12"/>
          </p:nvPr>
        </p:nvSpPr>
        <p:spPr/>
        <p:txBody>
          <a:body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2716219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títo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smtClean="0"/>
              <a:t>Feu clic aquí per editar l'estil</a:t>
            </a:r>
            <a:endParaRPr lang="ca-ES"/>
          </a:p>
        </p:txBody>
      </p:sp>
      <p:sp>
        <p:nvSpPr>
          <p:cNvPr id="3" name="Contenidor de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784553-6FBA-43E0-A0FA-C8E6D23D7F63}" type="datetimeFigureOut">
              <a:rPr lang="ca-ES" smtClean="0"/>
              <a:pPr/>
              <a:t>04/11/2016</a:t>
            </a:fld>
            <a:endParaRPr lang="ca-ES"/>
          </a:p>
        </p:txBody>
      </p:sp>
      <p:sp>
        <p:nvSpPr>
          <p:cNvPr id="5" name="Contenidor de peu de pà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Conteni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ED3FEA-C9B8-4DA8-831C-9166A4A5462D}" type="slidenum">
              <a:rPr lang="ca-ES" smtClean="0"/>
              <a:pPr/>
              <a:t>‹Nº›</a:t>
            </a:fld>
            <a:endParaRPr lang="ca-ES"/>
          </a:p>
        </p:txBody>
      </p:sp>
    </p:spTree>
    <p:extLst>
      <p:ext uri="{BB962C8B-B14F-4D97-AF65-F5344CB8AC3E}">
        <p14:creationId xmlns:p14="http://schemas.microsoft.com/office/powerpoint/2010/main" xmlns="" val="3852540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tge 4"/>
          <p:cNvPicPr>
            <a:picLocks noChangeAspect="1"/>
          </p:cNvPicPr>
          <p:nvPr/>
        </p:nvPicPr>
        <p:blipFill rotWithShape="1">
          <a:blip r:embed="rId2" cstate="print"/>
          <a:srcRect t="1023"/>
          <a:stretch/>
        </p:blipFill>
        <p:spPr>
          <a:xfrm>
            <a:off x="254768" y="1"/>
            <a:ext cx="2241900" cy="2534654"/>
          </a:xfrm>
          <a:prstGeom prst="rect">
            <a:avLst/>
          </a:prstGeom>
        </p:spPr>
      </p:pic>
      <p:sp>
        <p:nvSpPr>
          <p:cNvPr id="6" name="Rectangle 5"/>
          <p:cNvSpPr/>
          <p:nvPr/>
        </p:nvSpPr>
        <p:spPr>
          <a:xfrm>
            <a:off x="3132141" y="912367"/>
            <a:ext cx="8096768" cy="1938992"/>
          </a:xfrm>
          <a:prstGeom prst="rect">
            <a:avLst/>
          </a:prstGeom>
        </p:spPr>
        <p:txBody>
          <a:bodyPr wrap="none">
            <a:spAutoFit/>
          </a:bodyPr>
          <a:lstStyle/>
          <a:p>
            <a:r>
              <a:rPr lang="ca-ES" sz="6000" b="1" dirty="0" smtClean="0"/>
              <a:t>URBANISME </a:t>
            </a:r>
            <a:r>
              <a:rPr lang="ca-ES" sz="4000" b="1" dirty="0" smtClean="0"/>
              <a:t>  </a:t>
            </a:r>
            <a:endParaRPr lang="ca-ES" sz="4000" b="1" dirty="0" smtClean="0"/>
          </a:p>
          <a:p>
            <a:r>
              <a:rPr lang="ca-ES" sz="6000" dirty="0" smtClean="0"/>
              <a:t>Principals </a:t>
            </a:r>
            <a:r>
              <a:rPr lang="ca-ES" sz="6000" dirty="0" smtClean="0"/>
              <a:t>eixos de treball</a:t>
            </a:r>
          </a:p>
        </p:txBody>
      </p:sp>
      <p:cxnSp>
        <p:nvCxnSpPr>
          <p:cNvPr id="7" name="Connector recte 6"/>
          <p:cNvCxnSpPr/>
          <p:nvPr/>
        </p:nvCxnSpPr>
        <p:spPr>
          <a:xfrm>
            <a:off x="2957033" y="2924618"/>
            <a:ext cx="9234967"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or recte 7"/>
          <p:cNvCxnSpPr/>
          <p:nvPr/>
        </p:nvCxnSpPr>
        <p:spPr>
          <a:xfrm>
            <a:off x="2957033" y="912367"/>
            <a:ext cx="923496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QuadreDeText 3"/>
          <p:cNvSpPr txBox="1"/>
          <p:nvPr/>
        </p:nvSpPr>
        <p:spPr>
          <a:xfrm>
            <a:off x="2903245" y="5098641"/>
            <a:ext cx="9044466" cy="1477328"/>
          </a:xfrm>
          <a:prstGeom prst="rect">
            <a:avLst/>
          </a:prstGeom>
          <a:noFill/>
        </p:spPr>
        <p:txBody>
          <a:bodyPr wrap="square" numCol="1" rtlCol="0">
            <a:spAutoFit/>
          </a:bodyPr>
          <a:lstStyle/>
          <a:p>
            <a:pPr marL="514350" indent="-514350">
              <a:spcAft>
                <a:spcPts val="1200"/>
              </a:spcAft>
              <a:buAutoNum type="arabicPeriod"/>
            </a:pPr>
            <a:endParaRPr lang="ca-ES" sz="3200" dirty="0"/>
          </a:p>
          <a:p>
            <a:pPr algn="r">
              <a:spcAft>
                <a:spcPts val="1200"/>
              </a:spcAft>
            </a:pPr>
            <a:r>
              <a:rPr lang="ca-ES" sz="4800" i="1" dirty="0" smtClean="0"/>
              <a:t>El Bruc, a 4 de novembre de 2016.</a:t>
            </a:r>
            <a:endParaRPr lang="ca-ES" sz="4800" i="1" dirty="0"/>
          </a:p>
        </p:txBody>
      </p:sp>
    </p:spTree>
    <p:extLst>
      <p:ext uri="{BB962C8B-B14F-4D97-AF65-F5344CB8AC3E}">
        <p14:creationId xmlns:p14="http://schemas.microsoft.com/office/powerpoint/2010/main" xmlns="" val="1225977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10183" cy="461665"/>
            </a:xfrm>
            <a:prstGeom prst="rect">
              <a:avLst/>
            </a:prstGeom>
          </p:spPr>
          <p:txBody>
            <a:bodyPr wrap="none">
              <a:spAutoFit/>
            </a:bodyPr>
            <a:lstStyle/>
            <a:p>
              <a:r>
                <a:rPr lang="ca-ES" sz="2400" b="1" dirty="0" smtClean="0"/>
                <a:t>3. MONTSERRAT PARC</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689100"/>
            <a:ext cx="11334235" cy="6678751"/>
          </a:xfrm>
          <a:prstGeom prst="rect">
            <a:avLst/>
          </a:prstGeom>
          <a:noFill/>
        </p:spPr>
        <p:txBody>
          <a:bodyPr wrap="square" numCol="1" rtlCol="0">
            <a:spAutoFit/>
          </a:bodyPr>
          <a:lstStyle/>
          <a:p>
            <a:pPr>
              <a:spcAft>
                <a:spcPts val="2400"/>
              </a:spcAft>
            </a:pPr>
            <a:r>
              <a:rPr lang="ca-ES" sz="2800" b="1" dirty="0" smtClean="0"/>
              <a:t>3.1.- HISTÒRIA DE MONTSERRAT PARC, ANTECEDENTS.</a:t>
            </a:r>
          </a:p>
          <a:p>
            <a:pPr>
              <a:spcAft>
                <a:spcPts val="1200"/>
              </a:spcAft>
            </a:pPr>
            <a:r>
              <a:rPr lang="ca-ES" sz="2000" dirty="0" smtClean="0"/>
              <a:t>Montserrat Parc és </a:t>
            </a:r>
            <a:r>
              <a:rPr lang="ca-ES" sz="2000" dirty="0"/>
              <a:t>una urbanització “no consolidada”. És a dir, un polígon d’actuació, que compta </a:t>
            </a:r>
            <a:r>
              <a:rPr lang="ca-ES" sz="2000" dirty="0" smtClean="0"/>
              <a:t>amb unes 800 </a:t>
            </a:r>
            <a:r>
              <a:rPr lang="ca-ES" sz="2000" dirty="0"/>
              <a:t>parcel·les. Hi ha </a:t>
            </a:r>
            <a:r>
              <a:rPr lang="ca-ES" sz="2000" dirty="0" smtClean="0"/>
              <a:t>uns 250 habitatges </a:t>
            </a:r>
            <a:r>
              <a:rPr lang="ca-ES" sz="2000" dirty="0"/>
              <a:t>construïdes i té una capacitat de fins a </a:t>
            </a:r>
            <a:r>
              <a:rPr lang="ca-ES" sz="2000" dirty="0" smtClean="0"/>
              <a:t>800</a:t>
            </a:r>
            <a:r>
              <a:rPr lang="ca-ES" sz="2000" dirty="0" smtClean="0"/>
              <a:t> habitatges. </a:t>
            </a:r>
            <a:endParaRPr lang="ca-ES" sz="2000" dirty="0"/>
          </a:p>
          <a:p>
            <a:pPr>
              <a:spcAft>
                <a:spcPts val="1200"/>
              </a:spcAft>
            </a:pPr>
            <a:r>
              <a:rPr lang="ca-ES" sz="2000" dirty="0"/>
              <a:t>Presenta importants dèficits urbanístics. No es poden atorgar llicències.</a:t>
            </a:r>
          </a:p>
          <a:p>
            <a:pPr>
              <a:spcAft>
                <a:spcPts val="1200"/>
              </a:spcAft>
            </a:pPr>
            <a:r>
              <a:rPr lang="ca-ES" sz="2000" dirty="0"/>
              <a:t>En règim de cooperació: el cost d’urbanització ha d’anar a càrrec dels propietaris, en un procediment que ha de liderar l’Ajuntament.</a:t>
            </a:r>
          </a:p>
          <a:p>
            <a:pPr marL="457200" indent="-457200">
              <a:spcAft>
                <a:spcPts val="1200"/>
              </a:spcAft>
              <a:buFontTx/>
              <a:buChar char="-"/>
            </a:pPr>
            <a:r>
              <a:rPr lang="ca-ES" sz="2000" dirty="0" smtClean="0"/>
              <a:t>25/11/2015: es constitueix el “Grup de Treball de Montserrat Parc”, amb representants dels partits polítics i de les associacions de la urbanització, i amb l’objectiu principal de treballar en la solució definitiva dels dèficits de la urbanització.</a:t>
            </a:r>
          </a:p>
          <a:p>
            <a:pPr marL="457200" indent="-457200">
              <a:spcAft>
                <a:spcPts val="1200"/>
              </a:spcAft>
              <a:buFontTx/>
              <a:buChar char="-"/>
            </a:pPr>
            <a:r>
              <a:rPr lang="ca-ES" sz="2000" dirty="0" smtClean="0"/>
              <a:t>Realitzades </a:t>
            </a:r>
            <a:r>
              <a:rPr lang="ca-ES" sz="2000" dirty="0"/>
              <a:t>7</a:t>
            </a:r>
            <a:r>
              <a:rPr lang="ca-ES" sz="2000" dirty="0" smtClean="0"/>
              <a:t> reunions del Grup de Treball.</a:t>
            </a:r>
          </a:p>
          <a:p>
            <a:pPr marL="457200" indent="-457200">
              <a:spcAft>
                <a:spcPts val="1200"/>
              </a:spcAft>
              <a:buFontTx/>
              <a:buChar char="-"/>
            </a:pPr>
            <a:r>
              <a:rPr lang="ca-ES" sz="2000" dirty="0" smtClean="0"/>
              <a:t>S’han estudiat 3 propostes de solució. L’Ajuntament ha posat sobre la taula un esborrany de proposta.</a:t>
            </a:r>
          </a:p>
          <a:p>
            <a:pPr marL="457200" indent="-457200">
              <a:spcAft>
                <a:spcPts val="1200"/>
              </a:spcAft>
              <a:buFontTx/>
              <a:buChar char="-"/>
            </a:pPr>
            <a:r>
              <a:rPr lang="ca-ES" sz="2000" dirty="0" smtClean="0"/>
              <a:t>Requerits els informes </a:t>
            </a:r>
            <a:r>
              <a:rPr lang="ca-ES" sz="2000" dirty="0" smtClean="0"/>
              <a:t>tècnics </a:t>
            </a:r>
            <a:r>
              <a:rPr lang="ca-ES" sz="2000" dirty="0" smtClean="0"/>
              <a:t>i jurídics.</a:t>
            </a:r>
          </a:p>
          <a:p>
            <a:pPr marL="457200" indent="-457200">
              <a:spcAft>
                <a:spcPts val="1200"/>
              </a:spcAft>
              <a:buFontTx/>
              <a:buChar char="-"/>
            </a:pPr>
            <a:endParaRPr lang="ca-ES" sz="2000" dirty="0"/>
          </a:p>
          <a:p>
            <a:pPr>
              <a:spcAft>
                <a:spcPts val="2400"/>
              </a:spcAft>
            </a:pPr>
            <a:endParaRPr lang="ca-ES" sz="2000" dirty="0"/>
          </a:p>
          <a:p>
            <a:pPr>
              <a:spcAft>
                <a:spcPts val="2400"/>
              </a:spcAft>
            </a:pPr>
            <a:endParaRPr lang="ca-ES" sz="20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2708037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10183" cy="461665"/>
            </a:xfrm>
            <a:prstGeom prst="rect">
              <a:avLst/>
            </a:prstGeom>
          </p:spPr>
          <p:txBody>
            <a:bodyPr wrap="none">
              <a:spAutoFit/>
            </a:bodyPr>
            <a:lstStyle/>
            <a:p>
              <a:r>
                <a:rPr lang="ca-ES" sz="2400" b="1" dirty="0" smtClean="0"/>
                <a:t>3. MONTSERRAT PARC</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28076" y="1205775"/>
            <a:ext cx="11334235" cy="6032421"/>
          </a:xfrm>
          <a:prstGeom prst="rect">
            <a:avLst/>
          </a:prstGeom>
          <a:noFill/>
        </p:spPr>
        <p:txBody>
          <a:bodyPr wrap="square" numCol="1" rtlCol="0">
            <a:spAutoFit/>
          </a:bodyPr>
          <a:lstStyle/>
          <a:p>
            <a:pPr>
              <a:spcAft>
                <a:spcPts val="1200"/>
              </a:spcAft>
            </a:pPr>
            <a:r>
              <a:rPr lang="ca-ES" sz="2800" b="1" dirty="0" smtClean="0"/>
              <a:t>3.2.- GRUP DE TREBALL DE MONTSERRAT PARC.</a:t>
            </a:r>
          </a:p>
          <a:p>
            <a:pPr>
              <a:spcAft>
                <a:spcPts val="1200"/>
              </a:spcAft>
            </a:pPr>
            <a:r>
              <a:rPr lang="ca-ES" sz="2000" b="1" dirty="0" smtClean="0"/>
              <a:t>Proposta 0. </a:t>
            </a:r>
            <a:r>
              <a:rPr lang="ca-ES" sz="2000" dirty="0" smtClean="0"/>
              <a:t>Urbanització en base a normativa urbanística. Urbanització en la seva totalitat i d’una sola vegada, previ cobrament de les quotes als veïns.</a:t>
            </a:r>
          </a:p>
          <a:p>
            <a:pPr>
              <a:spcAft>
                <a:spcPts val="1200"/>
              </a:spcAft>
            </a:pPr>
            <a:r>
              <a:rPr lang="ca-ES" sz="2000" b="1" dirty="0" smtClean="0"/>
              <a:t>Proposta A. </a:t>
            </a:r>
            <a:r>
              <a:rPr lang="ca-ES" sz="2000" dirty="0" smtClean="0"/>
              <a:t>Enrique </a:t>
            </a:r>
            <a:r>
              <a:rPr lang="ca-ES" sz="2000" dirty="0" err="1" smtClean="0"/>
              <a:t>Achaerandio</a:t>
            </a:r>
            <a:r>
              <a:rPr lang="ca-ES" sz="2000" dirty="0" smtClean="0"/>
              <a:t>. Preveu modificar la qualificació urbanística per </a:t>
            </a:r>
            <a:r>
              <a:rPr lang="ca-ES" sz="2000" dirty="0" smtClean="0"/>
              <a:t>zones de forma directa i sense cap actuació prèvia, </a:t>
            </a:r>
            <a:r>
              <a:rPr lang="ca-ES" sz="2000" dirty="0" smtClean="0"/>
              <a:t>a les quals es </a:t>
            </a:r>
            <a:r>
              <a:rPr lang="ca-ES" sz="2000" dirty="0" smtClean="0"/>
              <a:t>proposa </a:t>
            </a:r>
            <a:r>
              <a:rPr lang="ca-ES" sz="2000" dirty="0" smtClean="0"/>
              <a:t>començar a atorgar llicències. Les pròpies taxes d’obres de les llicències atorgades haurien de permetre afrontar la urbanització d’aquestes zones i “alliberar-ne” de noves.</a:t>
            </a:r>
          </a:p>
          <a:p>
            <a:pPr>
              <a:spcAft>
                <a:spcPts val="1200"/>
              </a:spcAft>
            </a:pPr>
            <a:r>
              <a:rPr lang="ca-ES" sz="2000" b="1" dirty="0" smtClean="0"/>
              <a:t>Proposta E. </a:t>
            </a:r>
            <a:r>
              <a:rPr lang="ca-ES" sz="2000" dirty="0" err="1" smtClean="0"/>
              <a:t>Ebet</a:t>
            </a:r>
            <a:r>
              <a:rPr lang="ca-ES" sz="2000" dirty="0" smtClean="0"/>
              <a:t>. Proposa treballar per serveis. </a:t>
            </a:r>
            <a:r>
              <a:rPr lang="ca-ES" sz="2000" dirty="0" smtClean="0"/>
              <a:t>Prioritzant </a:t>
            </a:r>
            <a:r>
              <a:rPr lang="ca-ES" sz="2000" dirty="0" smtClean="0"/>
              <a:t>la millora de la xarxa d’aigua potable, </a:t>
            </a:r>
            <a:r>
              <a:rPr lang="ca-ES" sz="2000" dirty="0" smtClean="0"/>
              <a:t>sol·licitant que sigui </a:t>
            </a:r>
            <a:r>
              <a:rPr lang="ca-ES" sz="2000" dirty="0" smtClean="0"/>
              <a:t>assumida per l’Ajuntament, que es responsabilitzaria de tirar endavant les </a:t>
            </a:r>
            <a:r>
              <a:rPr lang="ca-ES" sz="2000" dirty="0" smtClean="0"/>
              <a:t>obres, sense un projecte executiu de </a:t>
            </a:r>
            <a:r>
              <a:rPr lang="ca-ES" sz="2000" dirty="0" err="1" smtClean="0"/>
              <a:t>l’urbanització</a:t>
            </a:r>
            <a:r>
              <a:rPr lang="ca-ES" sz="2000" dirty="0" smtClean="0"/>
              <a:t>, i repercutint </a:t>
            </a:r>
            <a:r>
              <a:rPr lang="ca-ES" sz="2000" dirty="0" smtClean="0"/>
              <a:t>als veïns un 90% del cost a través de “contribucions </a:t>
            </a:r>
            <a:r>
              <a:rPr lang="ca-ES" sz="2000" dirty="0" smtClean="0"/>
              <a:t>especials”. </a:t>
            </a:r>
            <a:endParaRPr lang="ca-ES" sz="2000" dirty="0" smtClean="0"/>
          </a:p>
          <a:p>
            <a:pPr>
              <a:spcAft>
                <a:spcPts val="1200"/>
              </a:spcAft>
            </a:pPr>
            <a:r>
              <a:rPr lang="ca-ES" sz="2000" b="1" dirty="0" smtClean="0"/>
              <a:t>Proposta B. </a:t>
            </a:r>
            <a:r>
              <a:rPr lang="ca-ES" sz="2000" dirty="0" smtClean="0"/>
              <a:t>L’Ajuntament avança els diners per la redacció del projecte d’urbanització i el de reparcel·lació urbanística. A partir d’aquests projectes, es dóna inici a l’execució de les obres, distribuïdes en quatre fases “funcionals”, començant per l’aigua. El cost de les obres acaba sent assumit al 100% pels </a:t>
            </a:r>
            <a:r>
              <a:rPr lang="ca-ES" sz="2000" dirty="0" smtClean="0"/>
              <a:t>veïns, mitjançant quotes urbanístiques.</a:t>
            </a:r>
            <a:endParaRPr lang="ca-ES" sz="2000" dirty="0" smtClean="0"/>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9497195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10183" cy="461665"/>
            </a:xfrm>
            <a:prstGeom prst="rect">
              <a:avLst/>
            </a:prstGeom>
          </p:spPr>
          <p:txBody>
            <a:bodyPr wrap="none">
              <a:spAutoFit/>
            </a:bodyPr>
            <a:lstStyle/>
            <a:p>
              <a:r>
                <a:rPr lang="ca-ES" sz="2400" b="1" dirty="0" smtClean="0"/>
                <a:t>3. MONTSERRAT PARC</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39969" y="1384302"/>
            <a:ext cx="11334235" cy="7017306"/>
          </a:xfrm>
          <a:prstGeom prst="rect">
            <a:avLst/>
          </a:prstGeom>
          <a:noFill/>
        </p:spPr>
        <p:txBody>
          <a:bodyPr wrap="square" numCol="1" rtlCol="0">
            <a:spAutoFit/>
          </a:bodyPr>
          <a:lstStyle/>
          <a:p>
            <a:pPr>
              <a:spcAft>
                <a:spcPts val="1200"/>
              </a:spcAft>
            </a:pPr>
            <a:r>
              <a:rPr lang="ca-ES" sz="2800" b="1" dirty="0" smtClean="0"/>
              <a:t>3.3.- PLANTEJAMENT DE FUTUR.</a:t>
            </a:r>
          </a:p>
          <a:p>
            <a:pPr>
              <a:spcAft>
                <a:spcPts val="1200"/>
              </a:spcAft>
            </a:pPr>
            <a:r>
              <a:rPr lang="ca-ES" sz="2400" dirty="0" smtClean="0"/>
              <a:t>Donem per acabada la fase de valoració de propostes, dins del Grup de Treball, per tal de concentrar-nos en la redacció definitiva de la </a:t>
            </a:r>
            <a:r>
              <a:rPr lang="ca-ES" sz="2400" b="1" dirty="0" smtClean="0"/>
              <a:t>Proposta B</a:t>
            </a:r>
            <a:r>
              <a:rPr lang="ca-ES" sz="2400" dirty="0" smtClean="0"/>
              <a:t>.</a:t>
            </a:r>
          </a:p>
          <a:p>
            <a:pPr>
              <a:spcAft>
                <a:spcPts val="1200"/>
              </a:spcAft>
            </a:pPr>
            <a:r>
              <a:rPr lang="ca-ES" sz="2400" dirty="0" smtClean="0"/>
              <a:t>Al llarg de 2017, l’Ajuntament licitarà i arrencarà els treballs de:</a:t>
            </a:r>
          </a:p>
          <a:p>
            <a:pPr marL="457200" indent="-457200">
              <a:spcAft>
                <a:spcPts val="1200"/>
              </a:spcAft>
              <a:buFontTx/>
              <a:buChar char="-"/>
            </a:pPr>
            <a:r>
              <a:rPr lang="ca-ES" sz="2400" dirty="0" smtClean="0"/>
              <a:t>Projecte d’urbanització.</a:t>
            </a:r>
          </a:p>
          <a:p>
            <a:pPr marL="457200" indent="-457200">
              <a:spcAft>
                <a:spcPts val="1200"/>
              </a:spcAft>
              <a:buFontTx/>
              <a:buChar char="-"/>
            </a:pPr>
            <a:r>
              <a:rPr lang="ca-ES" sz="2400" dirty="0" smtClean="0"/>
              <a:t>Projecte de reparcel·lació urbanística.</a:t>
            </a:r>
          </a:p>
          <a:p>
            <a:pPr>
              <a:spcAft>
                <a:spcPts val="1200"/>
              </a:spcAft>
            </a:pPr>
            <a:r>
              <a:rPr lang="ca-ES" sz="2400" dirty="0" smtClean="0"/>
              <a:t>Obrim una fase de debat, discussió i informació sobre la Proposta B, per tal d’aconseguir:</a:t>
            </a:r>
          </a:p>
          <a:p>
            <a:pPr marL="342900" indent="-342900">
              <a:spcAft>
                <a:spcPts val="1200"/>
              </a:spcAft>
              <a:buFontTx/>
              <a:buChar char="-"/>
            </a:pPr>
            <a:r>
              <a:rPr lang="ca-ES" sz="2400" b="1" dirty="0" smtClean="0"/>
              <a:t>Consens</a:t>
            </a:r>
            <a:r>
              <a:rPr lang="ca-ES" sz="2400" dirty="0" smtClean="0"/>
              <a:t> de les tres forces polítiques amb representació al ple municipal.</a:t>
            </a:r>
          </a:p>
          <a:p>
            <a:pPr marL="342900" indent="-342900">
              <a:spcAft>
                <a:spcPts val="1200"/>
              </a:spcAft>
              <a:buFontTx/>
              <a:buChar char="-"/>
            </a:pPr>
            <a:r>
              <a:rPr lang="ca-ES" sz="2400" dirty="0" smtClean="0"/>
              <a:t>Recolzament de les tres associacions ubicades al territori.</a:t>
            </a:r>
          </a:p>
          <a:p>
            <a:pPr>
              <a:spcAft>
                <a:spcPts val="1200"/>
              </a:spcAft>
            </a:pPr>
            <a:r>
              <a:rPr lang="ca-ES" sz="2400" dirty="0" smtClean="0"/>
              <a:t>Al llarg de 2018, hauríem de ser capaços </a:t>
            </a:r>
            <a:r>
              <a:rPr lang="ca-ES" sz="2400" dirty="0" smtClean="0"/>
              <a:t>d’iniciar </a:t>
            </a:r>
            <a:r>
              <a:rPr lang="ca-ES" sz="2400" dirty="0" smtClean="0"/>
              <a:t>el procés d’urbanització de Montserrat Parc.</a:t>
            </a:r>
          </a:p>
          <a:p>
            <a:pPr>
              <a:spcAft>
                <a:spcPts val="1200"/>
              </a:spcAft>
            </a:pPr>
            <a:r>
              <a:rPr lang="ca-ES" sz="2400" dirty="0" smtClean="0"/>
              <a:t> </a:t>
            </a:r>
          </a:p>
          <a:p>
            <a:pPr>
              <a:spcAft>
                <a:spcPts val="1200"/>
              </a:spcAft>
            </a:pPr>
            <a:endParaRPr lang="ca-ES" sz="2400" dirty="0" smtClean="0"/>
          </a:p>
          <a:p>
            <a:pPr>
              <a:spcAft>
                <a:spcPts val="1200"/>
              </a:spcAft>
            </a:pPr>
            <a:endParaRPr lang="ca-ES" sz="24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27149939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77061" cy="461665"/>
            </a:xfrm>
            <a:prstGeom prst="rect">
              <a:avLst/>
            </a:prstGeom>
          </p:spPr>
          <p:txBody>
            <a:bodyPr wrap="none">
              <a:spAutoFit/>
            </a:bodyPr>
            <a:lstStyle/>
            <a:p>
              <a:r>
                <a:rPr lang="ca-ES" sz="2400" b="1" dirty="0"/>
                <a:t>4</a:t>
              </a:r>
              <a:r>
                <a:rPr lang="ca-ES" sz="2400" b="1" dirty="0" smtClean="0"/>
                <a:t>. PROJECTE CÀMPING</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41138" y="1256467"/>
            <a:ext cx="11334235" cy="5601533"/>
          </a:xfrm>
          <a:prstGeom prst="rect">
            <a:avLst/>
          </a:prstGeom>
          <a:noFill/>
        </p:spPr>
        <p:txBody>
          <a:bodyPr wrap="square" numCol="1" rtlCol="0">
            <a:spAutoFit/>
          </a:bodyPr>
          <a:lstStyle/>
          <a:p>
            <a:pPr>
              <a:spcAft>
                <a:spcPts val="2400"/>
              </a:spcAft>
            </a:pPr>
            <a:r>
              <a:rPr lang="ca-ES" sz="2800" b="1" dirty="0" smtClean="0"/>
              <a:t>4.1.- EN QUÈ CONSISTEIX?</a:t>
            </a:r>
          </a:p>
          <a:p>
            <a:pPr>
              <a:spcAft>
                <a:spcPts val="1200"/>
              </a:spcAft>
            </a:pPr>
            <a:r>
              <a:rPr lang="ca-ES" sz="2400" dirty="0" smtClean="0"/>
              <a:t>Projecte d’instal·lació d’un càmping als Plans de la Vinya Nova, en una zona de 30 Ha (300.000 m2).</a:t>
            </a:r>
          </a:p>
          <a:p>
            <a:pPr>
              <a:spcAft>
                <a:spcPts val="1200"/>
              </a:spcAft>
            </a:pPr>
            <a:r>
              <a:rPr lang="ca-ES" sz="2400" dirty="0" smtClean="0"/>
              <a:t>Projecte inicial de 146 unitats d’acampada, que va passar a 118. Actualment estan treballant en una nova proposta de 46 unitats.</a:t>
            </a:r>
          </a:p>
          <a:p>
            <a:pPr>
              <a:spcAft>
                <a:spcPts val="1200"/>
              </a:spcAft>
            </a:pPr>
            <a:r>
              <a:rPr lang="ca-ES" sz="2400" dirty="0" smtClean="0"/>
              <a:t>La normativa urbanística ho permet, amb cinc condicions:</a:t>
            </a:r>
          </a:p>
          <a:p>
            <a:pPr marL="457200" indent="-457200">
              <a:spcAft>
                <a:spcPts val="1200"/>
              </a:spcAft>
              <a:buFontTx/>
              <a:buChar char="-"/>
            </a:pPr>
            <a:r>
              <a:rPr lang="ca-ES" sz="2400" dirty="0" smtClean="0"/>
              <a:t>Cessió a l’Ajuntament del 25% de sòl afectat.</a:t>
            </a:r>
          </a:p>
          <a:p>
            <a:pPr marL="457200" indent="-457200">
              <a:spcAft>
                <a:spcPts val="1200"/>
              </a:spcAft>
              <a:buFontTx/>
              <a:buChar char="-"/>
            </a:pPr>
            <a:r>
              <a:rPr lang="ca-ES" sz="2400" dirty="0" smtClean="0"/>
              <a:t>Vist-i-plau del Patronat de la Muntanya de Montserrat.</a:t>
            </a:r>
          </a:p>
          <a:p>
            <a:pPr marL="457200" indent="-457200">
              <a:spcAft>
                <a:spcPts val="1200"/>
              </a:spcAft>
              <a:buFontTx/>
              <a:buChar char="-"/>
            </a:pPr>
            <a:r>
              <a:rPr lang="ca-ES" sz="2400" dirty="0" smtClean="0"/>
              <a:t>Autorització de la Direcció General de Turisme, la d’Urbanisme, i la de Medi </a:t>
            </a:r>
            <a:r>
              <a:rPr lang="ca-ES" sz="2400" dirty="0" smtClean="0"/>
              <a:t>Ambient.</a:t>
            </a:r>
          </a:p>
          <a:p>
            <a:pPr marL="457200" indent="-457200">
              <a:spcAft>
                <a:spcPts val="1200"/>
              </a:spcAft>
            </a:pPr>
            <a:r>
              <a:rPr lang="ca-ES" sz="2400" dirty="0" smtClean="0"/>
              <a:t>Tot dins la tramitació d’un “Pla Especial sotmès a avaluació ambiental”. </a:t>
            </a:r>
            <a:endParaRPr lang="ca-ES" sz="2400" dirty="0" smtClean="0"/>
          </a:p>
          <a:p>
            <a:pPr>
              <a:spcAft>
                <a:spcPts val="2400"/>
              </a:spcAft>
            </a:pPr>
            <a:endParaRPr lang="ca-ES" sz="24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3526869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77061" cy="461665"/>
            </a:xfrm>
            <a:prstGeom prst="rect">
              <a:avLst/>
            </a:prstGeom>
          </p:spPr>
          <p:txBody>
            <a:bodyPr wrap="none">
              <a:spAutoFit/>
            </a:bodyPr>
            <a:lstStyle/>
            <a:p>
              <a:r>
                <a:rPr lang="ca-ES" sz="2400" b="1" dirty="0"/>
                <a:t>4</a:t>
              </a:r>
              <a:r>
                <a:rPr lang="ca-ES" sz="2400" b="1" dirty="0" smtClean="0"/>
                <a:t>. PROJECTE CÀMPING</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689100"/>
            <a:ext cx="11334235" cy="4401205"/>
          </a:xfrm>
          <a:prstGeom prst="rect">
            <a:avLst/>
          </a:prstGeom>
          <a:noFill/>
        </p:spPr>
        <p:txBody>
          <a:bodyPr wrap="square" numCol="1" rtlCol="0">
            <a:spAutoFit/>
          </a:bodyPr>
          <a:lstStyle/>
          <a:p>
            <a:pPr>
              <a:spcAft>
                <a:spcPts val="2400"/>
              </a:spcAft>
            </a:pPr>
            <a:r>
              <a:rPr lang="ca-ES" sz="2800" b="1" dirty="0" smtClean="0"/>
              <a:t>4.2.- SITUACIÓ DE LA TRAMITACIÓ.</a:t>
            </a:r>
          </a:p>
          <a:p>
            <a:pPr>
              <a:spcAft>
                <a:spcPts val="2400"/>
              </a:spcAft>
            </a:pPr>
            <a:r>
              <a:rPr lang="ca-ES" sz="2400" dirty="0" smtClean="0"/>
              <a:t>24/07/2013 – Presenten </a:t>
            </a:r>
            <a:r>
              <a:rPr lang="ca-ES" sz="2400" dirty="0" smtClean="0"/>
              <a:t>Document Previ de treball.</a:t>
            </a:r>
            <a:endParaRPr lang="ca-ES" sz="2400" dirty="0" smtClean="0"/>
          </a:p>
          <a:p>
            <a:pPr>
              <a:spcAft>
                <a:spcPts val="2400"/>
              </a:spcAft>
            </a:pPr>
            <a:r>
              <a:rPr lang="ca-ES" sz="2400" dirty="0" smtClean="0"/>
              <a:t>23/12/2013 – Els serveis tècnics de l’Ajuntament </a:t>
            </a:r>
            <a:r>
              <a:rPr lang="ca-ES" sz="2400" dirty="0" smtClean="0"/>
              <a:t>requereixen documentació més concreta i ajustada al tràmit d’un Pla Especial</a:t>
            </a:r>
            <a:r>
              <a:rPr lang="ca-ES" sz="2400" dirty="0" smtClean="0"/>
              <a:t>. </a:t>
            </a:r>
            <a:r>
              <a:rPr lang="ca-ES" sz="2400" dirty="0" smtClean="0"/>
              <a:t>Aquest requeriment no és </a:t>
            </a:r>
            <a:r>
              <a:rPr lang="ca-ES" sz="2400" dirty="0" smtClean="0"/>
              <a:t>atès.</a:t>
            </a:r>
            <a:endParaRPr lang="ca-ES" sz="2400" dirty="0" smtClean="0"/>
          </a:p>
          <a:p>
            <a:pPr>
              <a:spcAft>
                <a:spcPts val="2400"/>
              </a:spcAft>
            </a:pPr>
            <a:r>
              <a:rPr lang="ca-ES" sz="2400" dirty="0" smtClean="0"/>
              <a:t>22/07/2016 – Presenten nou </a:t>
            </a:r>
            <a:r>
              <a:rPr lang="ca-ES" sz="2400" dirty="0" smtClean="0"/>
              <a:t>Document de treball</a:t>
            </a:r>
            <a:r>
              <a:rPr lang="ca-ES" sz="2400" dirty="0" smtClean="0"/>
              <a:t>. </a:t>
            </a:r>
            <a:r>
              <a:rPr lang="ca-ES" sz="2400" dirty="0" smtClean="0"/>
              <a:t>(Els serveis tècnics han </a:t>
            </a:r>
            <a:r>
              <a:rPr lang="ca-ES" sz="2400" dirty="0" smtClean="0"/>
              <a:t>requerit </a:t>
            </a:r>
            <a:r>
              <a:rPr lang="ca-ES" sz="2400" dirty="0" smtClean="0"/>
              <a:t>novament </a:t>
            </a:r>
            <a:r>
              <a:rPr lang="ca-ES" sz="2400" dirty="0" smtClean="0"/>
              <a:t>la concreció de la</a:t>
            </a:r>
            <a:r>
              <a:rPr lang="ca-ES" sz="2400" dirty="0" smtClean="0"/>
              <a:t> </a:t>
            </a:r>
            <a:r>
              <a:rPr lang="ca-ES" sz="2400" dirty="0" smtClean="0"/>
              <a:t>documentació, ja que es tracta d’un document tipus “proposta”, però que no permet la seva tramitació com a “Pla Especial”).</a:t>
            </a:r>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1879382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77061" cy="461665"/>
            </a:xfrm>
            <a:prstGeom prst="rect">
              <a:avLst/>
            </a:prstGeom>
          </p:spPr>
          <p:txBody>
            <a:bodyPr wrap="none">
              <a:spAutoFit/>
            </a:bodyPr>
            <a:lstStyle/>
            <a:p>
              <a:r>
                <a:rPr lang="ca-ES" sz="2400" b="1" dirty="0"/>
                <a:t>4</a:t>
              </a:r>
              <a:r>
                <a:rPr lang="ca-ES" sz="2400" b="1" dirty="0" smtClean="0"/>
                <a:t>. PROJECTE CÀMPING</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94559" y="1384302"/>
            <a:ext cx="11334235" cy="5878532"/>
          </a:xfrm>
          <a:prstGeom prst="rect">
            <a:avLst/>
          </a:prstGeom>
          <a:noFill/>
        </p:spPr>
        <p:txBody>
          <a:bodyPr wrap="square" numCol="1" rtlCol="0">
            <a:spAutoFit/>
          </a:bodyPr>
          <a:lstStyle/>
          <a:p>
            <a:pPr>
              <a:spcAft>
                <a:spcPts val="1200"/>
              </a:spcAft>
            </a:pPr>
            <a:r>
              <a:rPr lang="ca-ES" sz="2800" b="1" dirty="0" smtClean="0"/>
              <a:t>4.3.- POSICIÓ DE L’AJUNTAMENT.</a:t>
            </a:r>
          </a:p>
          <a:p>
            <a:pPr>
              <a:spcAft>
                <a:spcPts val="1200"/>
              </a:spcAft>
            </a:pPr>
            <a:r>
              <a:rPr lang="ca-ES" sz="2000" dirty="0"/>
              <a:t>Pel que fa a la </a:t>
            </a:r>
            <a:r>
              <a:rPr lang="ca-ES" sz="2000" b="1" dirty="0"/>
              <a:t>cessió del 25%, </a:t>
            </a:r>
            <a:r>
              <a:rPr lang="ca-ES" sz="2000" dirty="0"/>
              <a:t>es vol en forma de terreny, i no es vol contrapartida econòmica (probablement no seria legal).</a:t>
            </a:r>
            <a:endParaRPr lang="es-ES" sz="2000" dirty="0"/>
          </a:p>
          <a:p>
            <a:pPr>
              <a:spcAft>
                <a:spcPts val="1200"/>
              </a:spcAft>
            </a:pPr>
            <a:r>
              <a:rPr lang="ca-ES" sz="2000" dirty="0"/>
              <a:t>Des del punt de vista tècnic, es portarà a terme la tramitació ajustant-se </a:t>
            </a:r>
            <a:r>
              <a:rPr lang="ca-ES" sz="2000" dirty="0" smtClean="0"/>
              <a:t>a la </a:t>
            </a:r>
            <a:r>
              <a:rPr lang="ca-ES" sz="2000" b="1" dirty="0" smtClean="0"/>
              <a:t>legalitat vigent</a:t>
            </a:r>
            <a:r>
              <a:rPr lang="ca-ES" sz="2000" dirty="0" smtClean="0"/>
              <a:t>, </a:t>
            </a:r>
            <a:r>
              <a:rPr lang="ca-ES" sz="2000" dirty="0"/>
              <a:t>i respectant els drets dels propietaris</a:t>
            </a:r>
            <a:r>
              <a:rPr lang="ca-ES" sz="2000" dirty="0" smtClean="0"/>
              <a:t>.</a:t>
            </a:r>
            <a:endParaRPr lang="es-ES" sz="2000" dirty="0"/>
          </a:p>
          <a:p>
            <a:pPr>
              <a:spcAft>
                <a:spcPts val="1200"/>
              </a:spcAft>
            </a:pPr>
            <a:r>
              <a:rPr lang="ca-ES" sz="2000" dirty="0"/>
              <a:t>Aquest ajuntament té com a línia política programàtica la </a:t>
            </a:r>
            <a:r>
              <a:rPr lang="ca-ES" sz="2000" b="1" dirty="0"/>
              <a:t>potenciació del turisme</a:t>
            </a:r>
            <a:r>
              <a:rPr lang="ca-ES" sz="2000" dirty="0"/>
              <a:t>, i per tant des d'aquest punt de vista, la proposta rebuda està en plena sintonia amb el model de poble pel qual apostem.</a:t>
            </a:r>
            <a:endParaRPr lang="es-ES" sz="2000" dirty="0"/>
          </a:p>
          <a:p>
            <a:pPr>
              <a:spcAft>
                <a:spcPts val="1200"/>
              </a:spcAft>
            </a:pPr>
            <a:r>
              <a:rPr lang="ca-ES" sz="2000" dirty="0"/>
              <a:t>Des del punt de vista medi-ambiental, aquest ajuntament aposta per la preservació del medi natural i del nostre entorn, com a aposta de futur a favor d'un creixement sostenible. En aquest sentit, ens comprometem a avaluar la proposta, i a </a:t>
            </a:r>
            <a:r>
              <a:rPr lang="ca-ES" sz="2000" b="1" dirty="0"/>
              <a:t>establir un diàleg </a:t>
            </a:r>
            <a:r>
              <a:rPr lang="ca-ES" sz="2000" dirty="0"/>
              <a:t>amb els promotors, per tal que la proposta definitiva sigui respectuosa al màxim amb el medi ambient. Aquest diàleg l'encetarem a partir de la lectura del </a:t>
            </a:r>
            <a:r>
              <a:rPr lang="ca-ES" sz="2000" b="1" dirty="0" smtClean="0"/>
              <a:t>dictamen </a:t>
            </a:r>
            <a:r>
              <a:rPr lang="ca-ES" sz="2000" b="1" dirty="0"/>
              <a:t>de la comissió de Medi Ambient</a:t>
            </a:r>
            <a:r>
              <a:rPr lang="ca-ES" sz="2000" dirty="0"/>
              <a:t>, així com de l'estudi de la documentació que s'ha sol·licitat. L'objectiu final és que aquest projecte no entri en contradicció amb allò que posa de manifest l'informe </a:t>
            </a:r>
            <a:r>
              <a:rPr lang="ca-ES" sz="2000" dirty="0" err="1"/>
              <a:t>Sitxell</a:t>
            </a:r>
            <a:r>
              <a:rPr lang="ca-ES" sz="2000" dirty="0"/>
              <a:t>, presentat recentment.</a:t>
            </a:r>
            <a:endParaRPr lang="es-ES" sz="2000" dirty="0"/>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36625539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77061" cy="461665"/>
            </a:xfrm>
            <a:prstGeom prst="rect">
              <a:avLst/>
            </a:prstGeom>
          </p:spPr>
          <p:txBody>
            <a:bodyPr wrap="none">
              <a:spAutoFit/>
            </a:bodyPr>
            <a:lstStyle/>
            <a:p>
              <a:r>
                <a:rPr lang="ca-ES" sz="2400" b="1" dirty="0"/>
                <a:t>4</a:t>
              </a:r>
              <a:r>
                <a:rPr lang="ca-ES" sz="2400" b="1" dirty="0" smtClean="0"/>
                <a:t>. PROJECTE CÀMPING</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41138" y="1427843"/>
            <a:ext cx="11334235" cy="4708981"/>
          </a:xfrm>
          <a:prstGeom prst="rect">
            <a:avLst/>
          </a:prstGeom>
          <a:noFill/>
        </p:spPr>
        <p:txBody>
          <a:bodyPr wrap="square" numCol="1" rtlCol="0">
            <a:spAutoFit/>
          </a:bodyPr>
          <a:lstStyle/>
          <a:p>
            <a:pPr>
              <a:spcAft>
                <a:spcPts val="2400"/>
              </a:spcAft>
            </a:pPr>
            <a:r>
              <a:rPr lang="ca-ES" sz="2800" b="1" dirty="0" smtClean="0"/>
              <a:t>4.4.- CONSELL DE MEDI AMBIENT.</a:t>
            </a:r>
          </a:p>
          <a:p>
            <a:pPr>
              <a:spcAft>
                <a:spcPts val="2400"/>
              </a:spcAft>
            </a:pPr>
            <a:r>
              <a:rPr lang="ca-ES" sz="2400" dirty="0" smtClean="0"/>
              <a:t>Grup de treball creat amb la finalitat de debatre i fer propostes referents al medi ambient en l’àmbit municipal del Bruc. Format per membres dels grups polítics, de les Associacions amb sensibilitat medi-ambiental i per experts convidats.</a:t>
            </a:r>
          </a:p>
          <a:p>
            <a:pPr>
              <a:spcAft>
                <a:spcPts val="2400"/>
              </a:spcAft>
            </a:pPr>
            <a:r>
              <a:rPr lang="ca-ES" sz="2400" dirty="0" smtClean="0"/>
              <a:t>El passat mes de </a:t>
            </a:r>
            <a:r>
              <a:rPr lang="ca-ES" sz="2400" dirty="0" smtClean="0"/>
              <a:t>juny</a:t>
            </a:r>
            <a:r>
              <a:rPr lang="ca-ES" sz="2400" dirty="0" smtClean="0"/>
              <a:t> </a:t>
            </a:r>
            <a:r>
              <a:rPr lang="ca-ES" sz="2400" dirty="0" smtClean="0"/>
              <a:t>es va presentar l’informe </a:t>
            </a:r>
            <a:r>
              <a:rPr lang="ca-ES" sz="2400" dirty="0" err="1" smtClean="0"/>
              <a:t>Sitxell</a:t>
            </a:r>
            <a:r>
              <a:rPr lang="ca-ES" sz="2400" dirty="0" smtClean="0"/>
              <a:t> que aporta nous punts de vista sobre la valoració ambiental de la zona dels Plans de la Vinya Nova.</a:t>
            </a:r>
            <a:endParaRPr lang="ca-ES" sz="2400" dirty="0"/>
          </a:p>
          <a:p>
            <a:pPr>
              <a:spcAft>
                <a:spcPts val="2400"/>
              </a:spcAft>
            </a:pPr>
            <a:r>
              <a:rPr lang="ca-ES" sz="2400" dirty="0" smtClean="0"/>
              <a:t>Amb data 12/07/2016 els promotors del càmping van explicar el projecte al Consell.</a:t>
            </a:r>
          </a:p>
          <a:p>
            <a:pPr>
              <a:spcAft>
                <a:spcPts val="2400"/>
              </a:spcAft>
            </a:pPr>
            <a:r>
              <a:rPr lang="ca-ES" sz="2400" dirty="0" smtClean="0"/>
              <a:t>El Consell està en aquests moments debatent el projecte i pendent d’emetre un “</a:t>
            </a:r>
            <a:r>
              <a:rPr lang="ca-ES" sz="2400" dirty="0" smtClean="0"/>
              <a:t>Dictamen”.</a:t>
            </a:r>
            <a:endParaRPr lang="ca-ES" sz="2400" dirty="0" smtClean="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12816178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1332416" cy="461665"/>
            </a:xfrm>
            <a:prstGeom prst="rect">
              <a:avLst/>
            </a:prstGeom>
          </p:spPr>
          <p:txBody>
            <a:bodyPr wrap="none">
              <a:spAutoFit/>
            </a:bodyPr>
            <a:lstStyle/>
            <a:p>
              <a:r>
                <a:rPr lang="ca-ES" sz="2400" b="1" dirty="0" smtClean="0"/>
                <a:t>5. POUM</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54202" y="1336403"/>
            <a:ext cx="11334235" cy="5201424"/>
          </a:xfrm>
          <a:prstGeom prst="rect">
            <a:avLst/>
          </a:prstGeom>
          <a:noFill/>
        </p:spPr>
        <p:txBody>
          <a:bodyPr wrap="square" numCol="1" rtlCol="0">
            <a:spAutoFit/>
          </a:bodyPr>
          <a:lstStyle/>
          <a:p>
            <a:pPr>
              <a:spcAft>
                <a:spcPts val="2400"/>
              </a:spcAft>
            </a:pPr>
            <a:r>
              <a:rPr lang="ca-ES" sz="2800" b="1" dirty="0" smtClean="0"/>
              <a:t>5.1.- QUÈ ÉS UN </a:t>
            </a:r>
            <a:r>
              <a:rPr lang="ca-ES" sz="2800" b="1" dirty="0" err="1" smtClean="0"/>
              <a:t>POUM</a:t>
            </a:r>
            <a:r>
              <a:rPr lang="ca-ES" sz="2800" b="1" dirty="0" smtClean="0"/>
              <a:t>?</a:t>
            </a:r>
          </a:p>
          <a:p>
            <a:pPr>
              <a:spcAft>
                <a:spcPts val="2400"/>
              </a:spcAft>
            </a:pPr>
            <a:r>
              <a:rPr lang="ca-ES" sz="2800" dirty="0" smtClean="0"/>
              <a:t>Pla d’Ordenació Urbanística Municipal.</a:t>
            </a:r>
          </a:p>
          <a:p>
            <a:pPr>
              <a:spcAft>
                <a:spcPts val="2400"/>
              </a:spcAft>
            </a:pPr>
            <a:r>
              <a:rPr lang="ca-ES" sz="2800" dirty="0" smtClean="0"/>
              <a:t>És la normativa que regula els usos urbanístics del municipi, i determina la possibilitat o no de construir-hi tot tipus d’edificacions o de desenvolupar-hi qualsevol tipus d’activitat.</a:t>
            </a:r>
          </a:p>
          <a:p>
            <a:pPr>
              <a:spcAft>
                <a:spcPts val="2400"/>
              </a:spcAft>
            </a:pPr>
            <a:r>
              <a:rPr lang="ca-ES" sz="2800" dirty="0" smtClean="0"/>
              <a:t>Contempla tant els àmbits urbans, com els agrícoles, forestals, el sòl rústec, etc.</a:t>
            </a:r>
          </a:p>
          <a:p>
            <a:pPr>
              <a:spcAft>
                <a:spcPts val="2400"/>
              </a:spcAft>
            </a:pPr>
            <a:r>
              <a:rPr lang="ca-ES" sz="2800" dirty="0" smtClean="0"/>
              <a:t>És </a:t>
            </a:r>
            <a:r>
              <a:rPr lang="ca-ES" sz="2800" dirty="0" err="1" smtClean="0"/>
              <a:t>l’instrument</a:t>
            </a:r>
            <a:r>
              <a:rPr lang="ca-ES" sz="2800" dirty="0" smtClean="0"/>
              <a:t> que permet la refosa de totes les normatives antigues sobre la matèria en un sol document i la adaptació a la nova normativa.</a:t>
            </a: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17434374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1332416" cy="461665"/>
            </a:xfrm>
            <a:prstGeom prst="rect">
              <a:avLst/>
            </a:prstGeom>
          </p:spPr>
          <p:txBody>
            <a:bodyPr wrap="none">
              <a:spAutoFit/>
            </a:bodyPr>
            <a:lstStyle/>
            <a:p>
              <a:r>
                <a:rPr lang="ca-ES" sz="2400" b="1" dirty="0" smtClean="0"/>
                <a:t>5. POUM</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689100"/>
            <a:ext cx="11334235" cy="5216813"/>
          </a:xfrm>
          <a:prstGeom prst="rect">
            <a:avLst/>
          </a:prstGeom>
          <a:noFill/>
        </p:spPr>
        <p:txBody>
          <a:bodyPr wrap="square" numCol="1" rtlCol="0">
            <a:spAutoFit/>
          </a:bodyPr>
          <a:lstStyle/>
          <a:p>
            <a:pPr>
              <a:spcAft>
                <a:spcPts val="600"/>
              </a:spcAft>
            </a:pPr>
            <a:r>
              <a:rPr lang="ca-ES" sz="2800" b="1" dirty="0" smtClean="0"/>
              <a:t>5.2.- COMISSIÓ INFORMATIVA DEL </a:t>
            </a:r>
            <a:r>
              <a:rPr lang="ca-ES" sz="2800" b="1" dirty="0" err="1" smtClean="0"/>
              <a:t>POUM</a:t>
            </a:r>
            <a:r>
              <a:rPr lang="ca-ES" sz="2800" b="1" dirty="0" smtClean="0"/>
              <a:t>.</a:t>
            </a:r>
          </a:p>
          <a:p>
            <a:pPr>
              <a:spcAft>
                <a:spcPts val="600"/>
              </a:spcAft>
            </a:pPr>
            <a:r>
              <a:rPr lang="ca-ES" sz="2800" dirty="0" smtClean="0"/>
              <a:t>- La creació de la comissió informativa del </a:t>
            </a:r>
            <a:r>
              <a:rPr lang="ca-ES" sz="2800" dirty="0" err="1" smtClean="0"/>
              <a:t>POUM</a:t>
            </a:r>
            <a:r>
              <a:rPr lang="ca-ES" sz="2800" dirty="0" smtClean="0"/>
              <a:t>, es va acordar en ple municipal amb data 20 de gener de 2016.</a:t>
            </a:r>
          </a:p>
          <a:p>
            <a:pPr>
              <a:spcAft>
                <a:spcPts val="600"/>
              </a:spcAft>
            </a:pPr>
            <a:r>
              <a:rPr lang="ca-ES" sz="2800" dirty="0" smtClean="0"/>
              <a:t>- El 2 de març de 2016 va realitzar la seva primera reunió,i fins a data d’avui se n’han portat a terme cinc.</a:t>
            </a:r>
          </a:p>
          <a:p>
            <a:r>
              <a:rPr lang="ca-ES" sz="2800" dirty="0" smtClean="0"/>
              <a:t>- En formen part:	</a:t>
            </a:r>
          </a:p>
          <a:p>
            <a:r>
              <a:rPr lang="ca-ES" sz="2800" dirty="0" smtClean="0"/>
              <a:t>	</a:t>
            </a:r>
            <a:r>
              <a:rPr lang="ca-ES" sz="2800" dirty="0" smtClean="0"/>
              <a:t>- Enric </a:t>
            </a:r>
            <a:r>
              <a:rPr lang="ca-ES" sz="2800" dirty="0" err="1" smtClean="0"/>
              <a:t>Canela</a:t>
            </a:r>
            <a:r>
              <a:rPr lang="ca-ES" sz="2800" dirty="0" smtClean="0"/>
              <a:t> – Alcalde.			- Laura </a:t>
            </a:r>
            <a:r>
              <a:rPr lang="ca-ES" sz="2800" dirty="0" err="1" smtClean="0"/>
              <a:t>Mañas</a:t>
            </a:r>
            <a:r>
              <a:rPr lang="ca-ES" sz="2800" dirty="0" smtClean="0"/>
              <a:t> – Bruc Viu.</a:t>
            </a:r>
          </a:p>
          <a:p>
            <a:r>
              <a:rPr lang="ca-ES" sz="2800" dirty="0" smtClean="0"/>
              <a:t>	- Zoraida </a:t>
            </a:r>
            <a:r>
              <a:rPr lang="ca-ES" sz="2800" dirty="0" err="1" smtClean="0"/>
              <a:t>Palao</a:t>
            </a:r>
            <a:r>
              <a:rPr lang="ca-ES" sz="2800" dirty="0" smtClean="0"/>
              <a:t> – Secretària		- Pau Rovira - </a:t>
            </a:r>
            <a:r>
              <a:rPr lang="ca-ES" sz="2800" dirty="0" err="1" smtClean="0"/>
              <a:t>PDECat</a:t>
            </a:r>
            <a:endParaRPr lang="ca-ES" sz="2800" dirty="0" smtClean="0"/>
          </a:p>
          <a:p>
            <a:pPr>
              <a:spcAft>
                <a:spcPts val="600"/>
              </a:spcAft>
            </a:pPr>
            <a:r>
              <a:rPr lang="ca-ES" sz="2800" dirty="0" smtClean="0"/>
              <a:t>	- Òscar Bernat – Arquitecte M.		- Vicenç Moliner - EBET </a:t>
            </a:r>
          </a:p>
          <a:p>
            <a:pPr>
              <a:spcAft>
                <a:spcPts val="600"/>
              </a:spcAft>
            </a:pPr>
            <a:r>
              <a:rPr lang="ca-ES" sz="2800" dirty="0" smtClean="0"/>
              <a:t>- Té com a objectiu impulsar el procés de redacció del POUM del Bruc.</a:t>
            </a:r>
            <a:endParaRPr lang="ca-ES" sz="2800" dirty="0" smtClean="0"/>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33559380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1332416" cy="461665"/>
            </a:xfrm>
            <a:prstGeom prst="rect">
              <a:avLst/>
            </a:prstGeom>
          </p:spPr>
          <p:txBody>
            <a:bodyPr wrap="none">
              <a:spAutoFit/>
            </a:bodyPr>
            <a:lstStyle/>
            <a:p>
              <a:r>
                <a:rPr lang="ca-ES" sz="2400" b="1" dirty="0" smtClean="0"/>
                <a:t>5. POUM</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297215"/>
            <a:ext cx="11334235" cy="5447645"/>
          </a:xfrm>
          <a:prstGeom prst="rect">
            <a:avLst/>
          </a:prstGeom>
          <a:noFill/>
        </p:spPr>
        <p:txBody>
          <a:bodyPr wrap="square" numCol="1" rtlCol="0">
            <a:spAutoFit/>
          </a:bodyPr>
          <a:lstStyle/>
          <a:p>
            <a:pPr>
              <a:spcAft>
                <a:spcPts val="1200"/>
              </a:spcAft>
            </a:pPr>
            <a:r>
              <a:rPr lang="ca-ES" sz="2800" b="1" dirty="0" smtClean="0"/>
              <a:t>5.3.- EL POUM DEL BRUC: PROCÉS</a:t>
            </a:r>
            <a:r>
              <a:rPr lang="ca-ES" sz="2800" b="1" dirty="0" smtClean="0"/>
              <a:t>.</a:t>
            </a:r>
          </a:p>
          <a:p>
            <a:pPr>
              <a:spcAft>
                <a:spcPts val="1200"/>
              </a:spcAft>
              <a:buFontTx/>
              <a:buChar char="-"/>
            </a:pPr>
            <a:r>
              <a:rPr lang="ca-ES" sz="2200" dirty="0" smtClean="0"/>
              <a:t> El 31 d’octubre de 2013 es va aprovar per Ple la exposició pública d’un document d’avançament de </a:t>
            </a:r>
            <a:r>
              <a:rPr lang="ca-ES" sz="2200" dirty="0" err="1" smtClean="0"/>
              <a:t>POUM</a:t>
            </a:r>
            <a:r>
              <a:rPr lang="ca-ES" sz="2200" dirty="0" smtClean="0"/>
              <a:t>, que no va prosperar en el tràmit. Aquest document era el resultat d’una sèrie de treballs previs que, pel que fa al procés participatiu (que és obligat), responien als treballs de </a:t>
            </a:r>
            <a:r>
              <a:rPr lang="ca-ES" sz="2200" dirty="0" err="1" smtClean="0"/>
              <a:t>l’anomenat</a:t>
            </a:r>
            <a:r>
              <a:rPr lang="ca-ES" sz="2200" dirty="0" smtClean="0"/>
              <a:t> “5R + I”. Hi ha per tant tota una sèrie de treballs previs, sobretot de tipus tècnic, que s’aprofitaran per la redacció del nou document.</a:t>
            </a:r>
          </a:p>
          <a:p>
            <a:pPr>
              <a:spcAft>
                <a:spcPts val="1200"/>
              </a:spcAft>
              <a:buFontTx/>
              <a:buChar char="-"/>
            </a:pPr>
            <a:r>
              <a:rPr lang="ca-ES" sz="2200" dirty="0" smtClean="0"/>
              <a:t> La Diputació de Barcelona, dins de les “Meses de concertació”, ha atorgat per al 2017, una subvenció de 90.000 € per aquesta finalitat. </a:t>
            </a:r>
          </a:p>
          <a:p>
            <a:pPr>
              <a:spcAft>
                <a:spcPts val="1200"/>
              </a:spcAft>
              <a:buFontTx/>
              <a:buChar char="-"/>
            </a:pPr>
            <a:r>
              <a:rPr lang="ca-ES" sz="2200" dirty="0" smtClean="0"/>
              <a:t> Els Serveis Tècnics i Jurídics de l’Ajuntament estan treballant en aquests moments en el plec de clàusules per tal que es pugui fer la licitació pública els primers mesos de 2017.</a:t>
            </a:r>
          </a:p>
          <a:p>
            <a:pPr>
              <a:spcAft>
                <a:spcPts val="1200"/>
              </a:spcAft>
              <a:buFontTx/>
              <a:buChar char="-"/>
            </a:pPr>
            <a:r>
              <a:rPr lang="ca-ES" sz="2200" dirty="0" smtClean="0"/>
              <a:t> Els membres de la Comissió Informativa volen que el POUM del Bruc posi l’accent d’una forma especial en la </a:t>
            </a:r>
            <a:r>
              <a:rPr lang="ca-ES" sz="2200" b="1" dirty="0" smtClean="0">
                <a:solidFill>
                  <a:srgbClr val="FF0000"/>
                </a:solidFill>
              </a:rPr>
              <a:t>PARTICIPACIÓ CIUTADANA</a:t>
            </a:r>
            <a:r>
              <a:rPr lang="ca-ES" sz="2200" dirty="0" smtClean="0"/>
              <a:t>.</a:t>
            </a:r>
            <a:endParaRPr lang="ca-ES" sz="2200" dirty="0" smtClean="0"/>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39981063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tge 4"/>
          <p:cNvPicPr>
            <a:picLocks noChangeAspect="1"/>
          </p:cNvPicPr>
          <p:nvPr/>
        </p:nvPicPr>
        <p:blipFill rotWithShape="1">
          <a:blip r:embed="rId2" cstate="print"/>
          <a:srcRect t="1023"/>
          <a:stretch/>
        </p:blipFill>
        <p:spPr>
          <a:xfrm>
            <a:off x="254768" y="1"/>
            <a:ext cx="2241900" cy="2534654"/>
          </a:xfrm>
          <a:prstGeom prst="rect">
            <a:avLst/>
          </a:prstGeom>
        </p:spPr>
      </p:pic>
      <p:sp>
        <p:nvSpPr>
          <p:cNvPr id="6" name="Rectangle 5"/>
          <p:cNvSpPr/>
          <p:nvPr/>
        </p:nvSpPr>
        <p:spPr>
          <a:xfrm>
            <a:off x="3132141" y="912367"/>
            <a:ext cx="8356647" cy="707886"/>
          </a:xfrm>
          <a:prstGeom prst="rect">
            <a:avLst/>
          </a:prstGeom>
        </p:spPr>
        <p:txBody>
          <a:bodyPr wrap="none">
            <a:spAutoFit/>
          </a:bodyPr>
          <a:lstStyle/>
          <a:p>
            <a:r>
              <a:rPr lang="ca-ES" sz="4000" b="1" dirty="0" smtClean="0"/>
              <a:t>URBANISME   </a:t>
            </a:r>
            <a:r>
              <a:rPr lang="ca-ES" sz="4000" dirty="0" smtClean="0"/>
              <a:t>Principals eixos de treball</a:t>
            </a:r>
          </a:p>
        </p:txBody>
      </p:sp>
      <p:cxnSp>
        <p:nvCxnSpPr>
          <p:cNvPr id="7" name="Connector recte 6"/>
          <p:cNvCxnSpPr/>
          <p:nvPr/>
        </p:nvCxnSpPr>
        <p:spPr>
          <a:xfrm>
            <a:off x="2957033" y="1620253"/>
            <a:ext cx="9234967"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or recte 7"/>
          <p:cNvCxnSpPr/>
          <p:nvPr/>
        </p:nvCxnSpPr>
        <p:spPr>
          <a:xfrm>
            <a:off x="2957033" y="912367"/>
            <a:ext cx="923496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QuadreDeText 3"/>
          <p:cNvSpPr txBox="1"/>
          <p:nvPr/>
        </p:nvSpPr>
        <p:spPr>
          <a:xfrm>
            <a:off x="2957033" y="1978924"/>
            <a:ext cx="9044466" cy="4462760"/>
          </a:xfrm>
          <a:prstGeom prst="rect">
            <a:avLst/>
          </a:prstGeom>
          <a:noFill/>
        </p:spPr>
        <p:txBody>
          <a:bodyPr wrap="square" numCol="1" rtlCol="0">
            <a:spAutoFit/>
          </a:bodyPr>
          <a:lstStyle/>
          <a:p>
            <a:pPr marL="514350" indent="-514350">
              <a:spcAft>
                <a:spcPts val="1200"/>
              </a:spcAft>
              <a:buAutoNum type="arabicPeriod"/>
            </a:pPr>
            <a:r>
              <a:rPr lang="ca-ES" sz="3200" dirty="0" smtClean="0"/>
              <a:t>Roques Blanques.</a:t>
            </a:r>
          </a:p>
          <a:p>
            <a:pPr marL="514350" indent="-514350">
              <a:spcAft>
                <a:spcPts val="1200"/>
              </a:spcAft>
              <a:buAutoNum type="arabicPeriod"/>
            </a:pPr>
            <a:r>
              <a:rPr lang="ca-ES" sz="3200" dirty="0" smtClean="0"/>
              <a:t>Mas Grau.</a:t>
            </a:r>
          </a:p>
          <a:p>
            <a:pPr marL="514350" indent="-514350">
              <a:spcAft>
                <a:spcPts val="1200"/>
              </a:spcAft>
              <a:buAutoNum type="arabicPeriod"/>
            </a:pPr>
            <a:r>
              <a:rPr lang="ca-ES" sz="3200" dirty="0" smtClean="0"/>
              <a:t>Montserrat Parc.</a:t>
            </a:r>
          </a:p>
          <a:p>
            <a:pPr marL="514350" indent="-514350">
              <a:spcAft>
                <a:spcPts val="1200"/>
              </a:spcAft>
              <a:buAutoNum type="arabicPeriod"/>
            </a:pPr>
            <a:r>
              <a:rPr lang="ca-ES" sz="3200" dirty="0" smtClean="0"/>
              <a:t>Projecte Càmping.</a:t>
            </a:r>
          </a:p>
          <a:p>
            <a:pPr marL="514350" indent="-514350">
              <a:spcAft>
                <a:spcPts val="1200"/>
              </a:spcAft>
              <a:buAutoNum type="arabicPeriod"/>
            </a:pPr>
            <a:r>
              <a:rPr lang="ca-ES" sz="3200" dirty="0" smtClean="0"/>
              <a:t>POUM.</a:t>
            </a:r>
          </a:p>
          <a:p>
            <a:pPr marL="514350" indent="-514350">
              <a:spcAft>
                <a:spcPts val="1200"/>
              </a:spcAft>
              <a:buAutoNum type="arabicPeriod"/>
            </a:pPr>
            <a:r>
              <a:rPr lang="ca-ES" sz="3200" dirty="0" smtClean="0"/>
              <a:t>Torn obert de paraules.</a:t>
            </a:r>
            <a:endParaRPr lang="ca-ES" sz="3200" dirty="0"/>
          </a:p>
          <a:p>
            <a:pPr algn="r">
              <a:spcAft>
                <a:spcPts val="1200"/>
              </a:spcAft>
            </a:pPr>
            <a:endParaRPr lang="ca-ES" sz="3200" i="1" dirty="0"/>
          </a:p>
        </p:txBody>
      </p:sp>
    </p:spTree>
    <p:extLst>
      <p:ext uri="{BB962C8B-B14F-4D97-AF65-F5344CB8AC3E}">
        <p14:creationId xmlns:p14="http://schemas.microsoft.com/office/powerpoint/2010/main" xmlns="" val="12259775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06977" cy="461665"/>
            </a:xfrm>
            <a:prstGeom prst="rect">
              <a:avLst/>
            </a:prstGeom>
          </p:spPr>
          <p:txBody>
            <a:bodyPr wrap="none">
              <a:spAutoFit/>
            </a:bodyPr>
            <a:lstStyle/>
            <a:p>
              <a:r>
                <a:rPr lang="ca-ES" sz="2400" b="1" dirty="0"/>
                <a:t>6</a:t>
              </a:r>
              <a:r>
                <a:rPr lang="ca-ES" sz="2400" b="1" dirty="0" smtClean="0"/>
                <a:t>. TORN DE PARAULES</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689100"/>
            <a:ext cx="11334235" cy="5139869"/>
          </a:xfrm>
          <a:prstGeom prst="rect">
            <a:avLst/>
          </a:prstGeom>
          <a:noFill/>
        </p:spPr>
        <p:txBody>
          <a:bodyPr wrap="square" numCol="1" rtlCol="0">
            <a:spAutoFit/>
          </a:bodyPr>
          <a:lstStyle/>
          <a:p>
            <a:pPr>
              <a:spcAft>
                <a:spcPts val="2400"/>
              </a:spcAft>
            </a:pPr>
            <a:r>
              <a:rPr lang="ca-ES" sz="4400" b="1" dirty="0" smtClean="0"/>
              <a:t>6.- TORN DE PARAULES.</a:t>
            </a:r>
          </a:p>
          <a:p>
            <a:pPr>
              <a:spcAft>
                <a:spcPts val="2400"/>
              </a:spcAft>
            </a:pPr>
            <a:endParaRPr lang="ca-ES" sz="3600" b="1" dirty="0"/>
          </a:p>
          <a:p>
            <a:pPr>
              <a:spcAft>
                <a:spcPts val="2400"/>
              </a:spcAft>
            </a:pPr>
            <a:endParaRPr lang="ca-ES" sz="3600" b="1" dirty="0" smtClean="0"/>
          </a:p>
          <a:p>
            <a:pPr algn="r">
              <a:spcAft>
                <a:spcPts val="2400"/>
              </a:spcAft>
            </a:pPr>
            <a:r>
              <a:rPr lang="ca-ES" sz="4800" i="1" dirty="0" smtClean="0"/>
              <a:t>Moltes gràcies!</a:t>
            </a:r>
          </a:p>
          <a:p>
            <a:pPr algn="r">
              <a:spcAft>
                <a:spcPts val="2400"/>
              </a:spcAft>
            </a:pPr>
            <a:r>
              <a:rPr lang="ca-ES" sz="3600" i="1" dirty="0" smtClean="0"/>
              <a:t>El Bruc, a 4 de novembre de 2016.</a:t>
            </a:r>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31231273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1931619" cy="461665"/>
            </a:xfrm>
            <a:prstGeom prst="rect">
              <a:avLst/>
            </a:prstGeom>
          </p:spPr>
          <p:txBody>
            <a:bodyPr wrap="none">
              <a:spAutoFit/>
            </a:bodyPr>
            <a:lstStyle/>
            <a:p>
              <a:r>
                <a:rPr lang="ca-ES" sz="2400" b="1" dirty="0" smtClean="0"/>
                <a:t>PRESENTACIÓ</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
        <p:nvSpPr>
          <p:cNvPr id="4" name="QuadreDeText 3"/>
          <p:cNvSpPr txBox="1"/>
          <p:nvPr/>
        </p:nvSpPr>
        <p:spPr>
          <a:xfrm>
            <a:off x="667264" y="1689100"/>
            <a:ext cx="11334235" cy="3816429"/>
          </a:xfrm>
          <a:prstGeom prst="rect">
            <a:avLst/>
          </a:prstGeom>
          <a:noFill/>
        </p:spPr>
        <p:txBody>
          <a:bodyPr wrap="square" numCol="1" rtlCol="0">
            <a:spAutoFit/>
          </a:bodyPr>
          <a:lstStyle/>
          <a:p>
            <a:pPr>
              <a:spcAft>
                <a:spcPts val="1200"/>
              </a:spcAft>
            </a:pPr>
            <a:r>
              <a:rPr lang="ca-ES" sz="3200" dirty="0" smtClean="0"/>
              <a:t>Benvinguts a la xerrada “URBANISME – Principals Eixos de treball".</a:t>
            </a:r>
          </a:p>
          <a:p>
            <a:pPr>
              <a:spcAft>
                <a:spcPts val="1200"/>
              </a:spcAft>
            </a:pPr>
            <a:r>
              <a:rPr lang="ca-ES" sz="3200" dirty="0" smtClean="0"/>
              <a:t>Objectius:</a:t>
            </a:r>
          </a:p>
          <a:p>
            <a:pPr marL="457200" indent="-457200">
              <a:spcAft>
                <a:spcPts val="1200"/>
              </a:spcAft>
              <a:buFontTx/>
              <a:buChar char="-"/>
            </a:pPr>
            <a:r>
              <a:rPr lang="ca-ES" sz="3200" dirty="0" smtClean="0"/>
              <a:t>Informar.</a:t>
            </a:r>
          </a:p>
          <a:p>
            <a:pPr marL="457200" indent="-457200">
              <a:spcAft>
                <a:spcPts val="1200"/>
              </a:spcAft>
              <a:buFontTx/>
              <a:buChar char="-"/>
            </a:pPr>
            <a:r>
              <a:rPr lang="ca-ES" sz="3200" dirty="0" smtClean="0"/>
              <a:t>Generar debat.</a:t>
            </a:r>
          </a:p>
          <a:p>
            <a:pPr lvl="1">
              <a:spcAft>
                <a:spcPts val="1200"/>
              </a:spcAft>
            </a:pPr>
            <a:endParaRPr lang="ca-ES" sz="3200" dirty="0"/>
          </a:p>
          <a:p>
            <a:pPr lvl="1">
              <a:spcAft>
                <a:spcPts val="1200"/>
              </a:spcAft>
            </a:pPr>
            <a:r>
              <a:rPr lang="ca-ES" sz="3200" dirty="0" smtClean="0"/>
              <a:t>		6. Torn de paraula.</a:t>
            </a:r>
          </a:p>
        </p:txBody>
      </p:sp>
    </p:spTree>
    <p:extLst>
      <p:ext uri="{BB962C8B-B14F-4D97-AF65-F5344CB8AC3E}">
        <p14:creationId xmlns:p14="http://schemas.microsoft.com/office/powerpoint/2010/main" xmlns="" val="16098727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40191" cy="461665"/>
            </a:xfrm>
            <a:prstGeom prst="rect">
              <a:avLst/>
            </a:prstGeom>
          </p:spPr>
          <p:txBody>
            <a:bodyPr wrap="none">
              <a:spAutoFit/>
            </a:bodyPr>
            <a:lstStyle/>
            <a:p>
              <a:r>
                <a:rPr lang="ca-ES" sz="2400" b="1" dirty="0" smtClean="0"/>
                <a:t>1. ROQUES BLANQUES</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689100"/>
            <a:ext cx="11334235" cy="5078313"/>
          </a:xfrm>
          <a:prstGeom prst="rect">
            <a:avLst/>
          </a:prstGeom>
          <a:noFill/>
        </p:spPr>
        <p:txBody>
          <a:bodyPr wrap="square" numCol="1" rtlCol="0">
            <a:spAutoFit/>
          </a:bodyPr>
          <a:lstStyle/>
          <a:p>
            <a:pPr>
              <a:spcAft>
                <a:spcPts val="2400"/>
              </a:spcAft>
            </a:pPr>
            <a:r>
              <a:rPr lang="ca-ES" sz="2800" b="1" dirty="0" smtClean="0"/>
              <a:t>1.1.- ANTECEDENTS.</a:t>
            </a:r>
          </a:p>
          <a:p>
            <a:pPr marL="457200" indent="-457200">
              <a:spcAft>
                <a:spcPts val="2400"/>
              </a:spcAft>
              <a:buFontTx/>
              <a:buChar char="-"/>
            </a:pPr>
            <a:r>
              <a:rPr lang="ca-ES" sz="2800" dirty="0" smtClean="0"/>
              <a:t>10 de juny de 2010. Inici dels tràmits.</a:t>
            </a:r>
          </a:p>
          <a:p>
            <a:pPr marL="457200" indent="-457200">
              <a:spcAft>
                <a:spcPts val="2400"/>
              </a:spcAft>
              <a:buFontTx/>
              <a:buChar char="-"/>
            </a:pPr>
            <a:r>
              <a:rPr lang="ca-ES" sz="2800" dirty="0" smtClean="0"/>
              <a:t>11 de juliol de 2012: aprovació del projecte.</a:t>
            </a:r>
          </a:p>
          <a:p>
            <a:pPr marL="457200" indent="-457200">
              <a:spcAft>
                <a:spcPts val="2400"/>
              </a:spcAft>
              <a:buFontTx/>
              <a:buChar char="-"/>
            </a:pPr>
            <a:r>
              <a:rPr lang="ca-ES" sz="2800" dirty="0" smtClean="0"/>
              <a:t>21 de gener de 2016. Inici expedient modificació de NNSS i aturada provisional de llicències.</a:t>
            </a:r>
          </a:p>
          <a:p>
            <a:pPr marL="457200" indent="-457200">
              <a:spcAft>
                <a:spcPts val="2400"/>
              </a:spcAft>
              <a:buFontTx/>
              <a:buChar char="-"/>
            </a:pPr>
            <a:r>
              <a:rPr lang="ca-ES" sz="2800" dirty="0" smtClean="0"/>
              <a:t>1 de juny de 2016. Inici il·legal de l’explotació i aturada per part de l’Ajuntament.</a:t>
            </a:r>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1609872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40191" cy="461665"/>
            </a:xfrm>
            <a:prstGeom prst="rect">
              <a:avLst/>
            </a:prstGeom>
          </p:spPr>
          <p:txBody>
            <a:bodyPr wrap="none">
              <a:spAutoFit/>
            </a:bodyPr>
            <a:lstStyle/>
            <a:p>
              <a:r>
                <a:rPr lang="ca-ES" sz="2400" b="1" dirty="0" smtClean="0"/>
                <a:t>1. ROQUES BLANQUES</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689100"/>
            <a:ext cx="11334235" cy="4031873"/>
          </a:xfrm>
          <a:prstGeom prst="rect">
            <a:avLst/>
          </a:prstGeom>
          <a:noFill/>
        </p:spPr>
        <p:txBody>
          <a:bodyPr wrap="square" numCol="1" rtlCol="0">
            <a:spAutoFit/>
          </a:bodyPr>
          <a:lstStyle/>
          <a:p>
            <a:pPr>
              <a:spcAft>
                <a:spcPts val="2400"/>
              </a:spcAft>
            </a:pPr>
            <a:r>
              <a:rPr lang="ca-ES" sz="2800" b="1" dirty="0" smtClean="0"/>
              <a:t>1.2.- ON ESTEM?</a:t>
            </a:r>
          </a:p>
          <a:p>
            <a:pPr marL="457200" indent="-457200">
              <a:spcAft>
                <a:spcPts val="2400"/>
              </a:spcAft>
              <a:buFontTx/>
              <a:buChar char="-"/>
            </a:pPr>
            <a:r>
              <a:rPr lang="ca-ES" sz="2800" dirty="0" smtClean="0"/>
              <a:t>Modificació de NNSS: en </a:t>
            </a:r>
            <a:r>
              <a:rPr lang="ca-ES" sz="2800" dirty="0" smtClean="0"/>
              <a:t>redacci</a:t>
            </a:r>
            <a:r>
              <a:rPr lang="ca-ES" sz="2800" dirty="0" smtClean="0"/>
              <a:t>ó</a:t>
            </a:r>
            <a:r>
              <a:rPr lang="ca-ES" sz="2800" dirty="0" smtClean="0"/>
              <a:t>. </a:t>
            </a:r>
            <a:r>
              <a:rPr lang="ca-ES" sz="2800" dirty="0" smtClean="0"/>
              <a:t>Fets </a:t>
            </a:r>
            <a:r>
              <a:rPr lang="ca-ES" sz="2800" dirty="0" smtClean="0"/>
              <a:t>tràmits previs amb OGAU i </a:t>
            </a:r>
            <a:r>
              <a:rPr lang="ca-ES" sz="2800" dirty="0" err="1" smtClean="0"/>
              <a:t>OTAA</a:t>
            </a:r>
            <a:r>
              <a:rPr lang="ca-ES" sz="2800" dirty="0" smtClean="0"/>
              <a:t>. Aprovació inicial i exposició pública de l’expedient pel 2017.</a:t>
            </a:r>
            <a:endParaRPr lang="ca-ES" sz="2800" dirty="0" smtClean="0"/>
          </a:p>
          <a:p>
            <a:pPr marL="457200" indent="-457200">
              <a:spcAft>
                <a:spcPts val="2400"/>
              </a:spcAft>
              <a:buFontTx/>
              <a:buChar char="-"/>
            </a:pPr>
            <a:r>
              <a:rPr lang="ca-ES" sz="2800" dirty="0" smtClean="0"/>
              <a:t>Departament de Mines: iniciat l’expedient de caducitat, amb data 12 de setembre de 2016.</a:t>
            </a:r>
          </a:p>
          <a:p>
            <a:pPr marL="457200" indent="-457200">
              <a:spcAft>
                <a:spcPts val="2400"/>
              </a:spcAft>
              <a:buFontTx/>
              <a:buChar char="-"/>
            </a:pPr>
            <a:r>
              <a:rPr lang="ca-ES" sz="2800" dirty="0" smtClean="0"/>
              <a:t>Incoat expedient d’infracció urbanística a l’empresa </a:t>
            </a:r>
            <a:r>
              <a:rPr lang="ca-ES" sz="2800" dirty="0" smtClean="0"/>
              <a:t>explotadora i a la propietat </a:t>
            </a:r>
            <a:r>
              <a:rPr lang="ca-ES" sz="2800" dirty="0" smtClean="0"/>
              <a:t>per la actuació il·legal de data 1 de juny de 2016.</a:t>
            </a: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797342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3040191" cy="461665"/>
            </a:xfrm>
            <a:prstGeom prst="rect">
              <a:avLst/>
            </a:prstGeom>
          </p:spPr>
          <p:txBody>
            <a:bodyPr wrap="none">
              <a:spAutoFit/>
            </a:bodyPr>
            <a:lstStyle/>
            <a:p>
              <a:r>
                <a:rPr lang="ca-ES" sz="2400" b="1" dirty="0" smtClean="0"/>
                <a:t>1. ROQUES BLANQUES</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759589"/>
            <a:ext cx="11334235" cy="5201424"/>
          </a:xfrm>
          <a:prstGeom prst="rect">
            <a:avLst/>
          </a:prstGeom>
          <a:noFill/>
        </p:spPr>
        <p:txBody>
          <a:bodyPr wrap="square" numCol="1" rtlCol="0">
            <a:spAutoFit/>
          </a:bodyPr>
          <a:lstStyle/>
          <a:p>
            <a:pPr>
              <a:spcAft>
                <a:spcPts val="2400"/>
              </a:spcAft>
            </a:pPr>
            <a:r>
              <a:rPr lang="ca-ES" sz="2800" b="1" dirty="0" smtClean="0"/>
              <a:t>1.3.- PASSOS A SEGUIR.</a:t>
            </a:r>
          </a:p>
          <a:p>
            <a:pPr marL="457200" indent="-457200">
              <a:spcAft>
                <a:spcPts val="1200"/>
              </a:spcAft>
              <a:buFontTx/>
              <a:buChar char="-"/>
            </a:pPr>
            <a:r>
              <a:rPr lang="ca-ES" sz="2800" dirty="0" smtClean="0"/>
              <a:t>Modificació </a:t>
            </a:r>
            <a:r>
              <a:rPr lang="ca-ES" sz="2800" dirty="0" smtClean="0"/>
              <a:t>NNSS.</a:t>
            </a:r>
          </a:p>
          <a:p>
            <a:pPr marL="457200" indent="-457200">
              <a:spcAft>
                <a:spcPts val="1200"/>
              </a:spcAft>
              <a:buFontTx/>
              <a:buChar char="-"/>
            </a:pPr>
            <a:r>
              <a:rPr lang="ca-ES" sz="2800" dirty="0" smtClean="0"/>
              <a:t>Culminar</a:t>
            </a:r>
            <a:r>
              <a:rPr lang="ca-ES" sz="2800" dirty="0" smtClean="0"/>
              <a:t> </a:t>
            </a:r>
            <a:r>
              <a:rPr lang="ca-ES" sz="2800" dirty="0" smtClean="0"/>
              <a:t>la caducitat per part de D. Gral. De Mines.</a:t>
            </a:r>
          </a:p>
          <a:p>
            <a:pPr marL="457200" indent="-457200">
              <a:spcAft>
                <a:spcPts val="1200"/>
              </a:spcAft>
              <a:buFontTx/>
              <a:buChar char="-"/>
            </a:pPr>
            <a:r>
              <a:rPr lang="ca-ES" sz="2800" dirty="0" smtClean="0"/>
              <a:t>Aconseguir la caducitat de la Autorització Ambiental, de data 5/4/12.</a:t>
            </a:r>
          </a:p>
          <a:p>
            <a:pPr marL="457200" indent="-457200">
              <a:spcAft>
                <a:spcPts val="1200"/>
              </a:spcAft>
              <a:buFontTx/>
              <a:buChar char="-"/>
            </a:pPr>
            <a:r>
              <a:rPr lang="ca-ES" sz="2800" dirty="0" smtClean="0"/>
              <a:t>Sol·licitar a Cultura la valoració des del punt de vista arquitectònic/arqueològic, i possible aturada cautelar de la autorització.</a:t>
            </a:r>
          </a:p>
          <a:p>
            <a:pPr marL="457200" indent="-457200">
              <a:spcAft>
                <a:spcPts val="1200"/>
              </a:spcAft>
              <a:buFontTx/>
              <a:buChar char="-"/>
            </a:pPr>
            <a:r>
              <a:rPr lang="ca-ES" sz="2800" dirty="0" smtClean="0"/>
              <a:t>POUM.</a:t>
            </a:r>
          </a:p>
          <a:p>
            <a:pPr marL="457200" indent="-457200">
              <a:spcAft>
                <a:spcPts val="1200"/>
              </a:spcAft>
              <a:buFontTx/>
              <a:buChar char="-"/>
            </a:pPr>
            <a:r>
              <a:rPr lang="ca-ES" sz="2800" dirty="0" smtClean="0"/>
              <a:t>Revisió del PEIN. (Demanar informe de recolzament).</a:t>
            </a:r>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17685161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1910651" cy="461665"/>
            </a:xfrm>
            <a:prstGeom prst="rect">
              <a:avLst/>
            </a:prstGeom>
          </p:spPr>
          <p:txBody>
            <a:bodyPr wrap="none">
              <a:spAutoFit/>
            </a:bodyPr>
            <a:lstStyle/>
            <a:p>
              <a:r>
                <a:rPr lang="ca-ES" sz="2400" b="1" dirty="0"/>
                <a:t>2</a:t>
              </a:r>
              <a:r>
                <a:rPr lang="ca-ES" sz="2400" b="1" dirty="0" smtClean="0"/>
                <a:t>. MAS GRAU</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689100"/>
            <a:ext cx="11334235" cy="4955203"/>
          </a:xfrm>
          <a:prstGeom prst="rect">
            <a:avLst/>
          </a:prstGeom>
          <a:noFill/>
        </p:spPr>
        <p:txBody>
          <a:bodyPr wrap="square" numCol="1" rtlCol="0">
            <a:spAutoFit/>
          </a:bodyPr>
          <a:lstStyle/>
          <a:p>
            <a:pPr>
              <a:spcAft>
                <a:spcPts val="2400"/>
              </a:spcAft>
            </a:pPr>
            <a:r>
              <a:rPr lang="ca-ES" sz="2800" b="1" dirty="0" smtClean="0"/>
              <a:t>2.1.- ANTECEDENTS.</a:t>
            </a:r>
          </a:p>
          <a:p>
            <a:pPr>
              <a:spcAft>
                <a:spcPts val="1200"/>
              </a:spcAft>
            </a:pPr>
            <a:r>
              <a:rPr lang="ca-ES" sz="2000" dirty="0" smtClean="0"/>
              <a:t>Mas Grau és una urbanització “no consolidada”. És a dir, un polígon d’actuació, que compta amb 35 parcel·les. Hi ha 18 </a:t>
            </a:r>
            <a:r>
              <a:rPr lang="ca-ES" sz="2000" dirty="0" err="1" smtClean="0"/>
              <a:t>vivendes</a:t>
            </a:r>
            <a:r>
              <a:rPr lang="ca-ES" sz="2000" dirty="0" smtClean="0"/>
              <a:t> construïdes i té una capacitat de fins a 41 </a:t>
            </a:r>
            <a:r>
              <a:rPr lang="ca-ES" sz="2000" dirty="0" err="1" smtClean="0"/>
              <a:t>vivendes</a:t>
            </a:r>
            <a:r>
              <a:rPr lang="ca-ES" sz="2000" dirty="0" smtClean="0"/>
              <a:t>. </a:t>
            </a:r>
          </a:p>
          <a:p>
            <a:pPr>
              <a:spcAft>
                <a:spcPts val="1200"/>
              </a:spcAft>
            </a:pPr>
            <a:r>
              <a:rPr lang="ca-ES" sz="2000" dirty="0" smtClean="0"/>
              <a:t>Presenta importants dèficits urbanístics. No es poden atorgar llicències.</a:t>
            </a:r>
          </a:p>
          <a:p>
            <a:pPr>
              <a:spcAft>
                <a:spcPts val="1200"/>
              </a:spcAft>
            </a:pPr>
            <a:r>
              <a:rPr lang="ca-ES" sz="2000" dirty="0" smtClean="0"/>
              <a:t>En règim de cooperació: el cost d’urbanització ha d’anar a càrrec dels propietaris, en un procediment que ha de liderar l’Ajuntament.</a:t>
            </a:r>
          </a:p>
          <a:p>
            <a:pPr marL="457200" indent="-457200">
              <a:spcAft>
                <a:spcPts val="1200"/>
              </a:spcAft>
              <a:buFontTx/>
              <a:buChar char="-"/>
            </a:pPr>
            <a:r>
              <a:rPr lang="ca-ES" sz="2000" dirty="0" smtClean="0"/>
              <a:t>Gener 2007: redacció projecte arquitecte Casimir Torrens Palau. (Cost d’execució a data d’avui: 1.946.017,88 €).</a:t>
            </a:r>
          </a:p>
          <a:p>
            <a:pPr marL="457200" indent="-457200">
              <a:spcAft>
                <a:spcPts val="1200"/>
              </a:spcAft>
              <a:buFontTx/>
              <a:buChar char="-"/>
            </a:pPr>
            <a:r>
              <a:rPr lang="ca-ES" sz="2000" dirty="0" smtClean="0"/>
              <a:t>Octubre 2010: aprovació del projecte.</a:t>
            </a:r>
          </a:p>
          <a:p>
            <a:pPr marL="457200" indent="-457200">
              <a:spcAft>
                <a:spcPts val="1200"/>
              </a:spcAft>
              <a:buFontTx/>
              <a:buChar char="-"/>
            </a:pPr>
            <a:r>
              <a:rPr lang="ca-ES" sz="2000" dirty="0" smtClean="0"/>
              <a:t>Juny 2016: reunió amb els veïns. 93,67% de propietaris a favor de tirar endavant la urbanització.</a:t>
            </a:r>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969366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1910651" cy="461665"/>
            </a:xfrm>
            <a:prstGeom prst="rect">
              <a:avLst/>
            </a:prstGeom>
          </p:spPr>
          <p:txBody>
            <a:bodyPr wrap="none">
              <a:spAutoFit/>
            </a:bodyPr>
            <a:lstStyle/>
            <a:p>
              <a:r>
                <a:rPr lang="ca-ES" sz="2400" b="1" dirty="0"/>
                <a:t>2</a:t>
              </a:r>
              <a:r>
                <a:rPr lang="ca-ES" sz="2400" b="1" dirty="0" smtClean="0"/>
                <a:t>. MAS GRAU</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67264" y="1375591"/>
            <a:ext cx="11334235" cy="6601807"/>
          </a:xfrm>
          <a:prstGeom prst="rect">
            <a:avLst/>
          </a:prstGeom>
          <a:noFill/>
        </p:spPr>
        <p:txBody>
          <a:bodyPr wrap="square" numCol="1" rtlCol="0">
            <a:spAutoFit/>
          </a:bodyPr>
          <a:lstStyle/>
          <a:p>
            <a:pPr>
              <a:spcAft>
                <a:spcPts val="2400"/>
              </a:spcAft>
            </a:pPr>
            <a:r>
              <a:rPr lang="ca-ES" sz="2800" b="1" dirty="0" smtClean="0"/>
              <a:t>2.2.- ON ESTEM?</a:t>
            </a:r>
          </a:p>
          <a:p>
            <a:pPr>
              <a:spcAft>
                <a:spcPts val="600"/>
              </a:spcAft>
            </a:pPr>
            <a:r>
              <a:rPr lang="ca-ES" sz="2400" dirty="0" smtClean="0"/>
              <a:t>Actualment s’està revisant el projecte per part dels tècnics, sobre la base del projecte de 2010. S’han iniciat gestions i consultes tècniques amb:</a:t>
            </a:r>
          </a:p>
          <a:p>
            <a:pPr marL="457200" indent="-457200">
              <a:spcAft>
                <a:spcPts val="600"/>
              </a:spcAft>
              <a:buFontTx/>
              <a:buChar char="-"/>
            </a:pPr>
            <a:r>
              <a:rPr lang="ca-ES" sz="2400" dirty="0" smtClean="0"/>
              <a:t>ACA: per evitar el sistema de sanejament separatiu.</a:t>
            </a:r>
          </a:p>
          <a:p>
            <a:pPr marL="457200" indent="-457200">
              <a:spcAft>
                <a:spcPts val="600"/>
              </a:spcAft>
              <a:buFontTx/>
              <a:buChar char="-"/>
            </a:pPr>
            <a:r>
              <a:rPr lang="ca-ES" sz="2400" dirty="0" smtClean="0"/>
              <a:t>Endesa.</a:t>
            </a:r>
          </a:p>
          <a:p>
            <a:pPr marL="457200" indent="-457200">
              <a:spcAft>
                <a:spcPts val="600"/>
              </a:spcAft>
              <a:buFontTx/>
              <a:buChar char="-"/>
            </a:pPr>
            <a:r>
              <a:rPr lang="ca-ES" sz="2400" dirty="0" smtClean="0"/>
              <a:t>Gas Natural.</a:t>
            </a:r>
          </a:p>
          <a:p>
            <a:pPr marL="457200" indent="-457200">
              <a:spcAft>
                <a:spcPts val="600"/>
              </a:spcAft>
              <a:buFontTx/>
              <a:buChar char="-"/>
            </a:pPr>
            <a:r>
              <a:rPr lang="ca-ES" sz="2400" dirty="0" smtClean="0"/>
              <a:t>Telefònica.</a:t>
            </a:r>
          </a:p>
          <a:p>
            <a:pPr>
              <a:spcAft>
                <a:spcPts val="600"/>
              </a:spcAft>
            </a:pPr>
            <a:r>
              <a:rPr lang="ca-ES" sz="2400" dirty="0" smtClean="0"/>
              <a:t>Els serveis tècnics municipals estan treballant també en:</a:t>
            </a:r>
          </a:p>
          <a:p>
            <a:pPr>
              <a:spcAft>
                <a:spcPts val="600"/>
              </a:spcAft>
            </a:pPr>
            <a:r>
              <a:rPr lang="ca-ES" sz="2400" dirty="0" smtClean="0"/>
              <a:t>-    Actualització </a:t>
            </a:r>
            <a:r>
              <a:rPr lang="ca-ES" sz="2400" dirty="0"/>
              <a:t>dels preus segons base de dades BEDEC 2016.</a:t>
            </a:r>
          </a:p>
          <a:p>
            <a:pPr marL="342900" indent="-342900">
              <a:spcAft>
                <a:spcPts val="600"/>
              </a:spcAft>
              <a:buFontTx/>
              <a:buChar char="-"/>
            </a:pPr>
            <a:r>
              <a:rPr lang="ca-ES" sz="2400" dirty="0" smtClean="0"/>
              <a:t>Implementació de solucions que puguin abaratir el cost del projecte.</a:t>
            </a:r>
          </a:p>
          <a:p>
            <a:pPr marL="342900" indent="-342900">
              <a:spcAft>
                <a:spcPts val="600"/>
              </a:spcAft>
              <a:buFontTx/>
              <a:buChar char="-"/>
            </a:pPr>
            <a:r>
              <a:rPr lang="ca-ES" sz="2400" dirty="0" err="1" smtClean="0"/>
              <a:t>Redefinició</a:t>
            </a:r>
            <a:r>
              <a:rPr lang="ca-ES" sz="2400" dirty="0" smtClean="0"/>
              <a:t> acabats per aconseguir una continuïtat amb el nucli urbà.</a:t>
            </a:r>
          </a:p>
          <a:p>
            <a:pPr marL="342900" indent="-342900">
              <a:spcAft>
                <a:spcPts val="600"/>
              </a:spcAft>
              <a:buFontTx/>
              <a:buChar char="-"/>
            </a:pPr>
            <a:endParaRPr lang="ca-ES" sz="2400" dirty="0" smtClean="0"/>
          </a:p>
          <a:p>
            <a:pPr marL="457200" indent="-457200">
              <a:spcAft>
                <a:spcPts val="600"/>
              </a:spcAft>
              <a:buFontTx/>
              <a:buChar char="-"/>
            </a:pPr>
            <a:endParaRPr lang="ca-ES" sz="2800" b="1" dirty="0" smtClean="0"/>
          </a:p>
          <a:p>
            <a:pPr>
              <a:spcAft>
                <a:spcPts val="2400"/>
              </a:spcAft>
            </a:pP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4207594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10"/>
          <p:cNvGrpSpPr/>
          <p:nvPr/>
        </p:nvGrpSpPr>
        <p:grpSpPr>
          <a:xfrm>
            <a:off x="254769" y="1"/>
            <a:ext cx="11946968" cy="1304572"/>
            <a:chOff x="254769" y="1"/>
            <a:chExt cx="11946968" cy="1304572"/>
          </a:xfrm>
        </p:grpSpPr>
        <p:pic>
          <p:nvPicPr>
            <p:cNvPr id="5" name="Imatge 4"/>
            <p:cNvPicPr>
              <a:picLocks noChangeAspect="1"/>
            </p:cNvPicPr>
            <p:nvPr/>
          </p:nvPicPr>
          <p:blipFill rotWithShape="1">
            <a:blip r:embed="rId2" cstate="print"/>
            <a:srcRect t="1023"/>
            <a:stretch/>
          </p:blipFill>
          <p:spPr>
            <a:xfrm>
              <a:off x="254769" y="1"/>
              <a:ext cx="1153901" cy="1304572"/>
            </a:xfrm>
            <a:prstGeom prst="rect">
              <a:avLst/>
            </a:prstGeom>
          </p:spPr>
        </p:pic>
        <p:sp>
          <p:nvSpPr>
            <p:cNvPr id="6" name="Rectangle 5"/>
            <p:cNvSpPr/>
            <p:nvPr/>
          </p:nvSpPr>
          <p:spPr>
            <a:xfrm>
              <a:off x="1624353" y="467621"/>
              <a:ext cx="1910651" cy="461665"/>
            </a:xfrm>
            <a:prstGeom prst="rect">
              <a:avLst/>
            </a:prstGeom>
          </p:spPr>
          <p:txBody>
            <a:bodyPr wrap="none">
              <a:spAutoFit/>
            </a:bodyPr>
            <a:lstStyle/>
            <a:p>
              <a:r>
                <a:rPr lang="ca-ES" sz="2400" b="1" dirty="0"/>
                <a:t>2</a:t>
              </a:r>
              <a:r>
                <a:rPr lang="ca-ES" sz="2400" b="1" dirty="0" smtClean="0"/>
                <a:t>. MAS GRAU</a:t>
              </a:r>
            </a:p>
          </p:txBody>
        </p:sp>
        <p:cxnSp>
          <p:nvCxnSpPr>
            <p:cNvPr id="8" name="Connector recte 7"/>
            <p:cNvCxnSpPr/>
            <p:nvPr/>
          </p:nvCxnSpPr>
          <p:spPr>
            <a:xfrm>
              <a:off x="1614616" y="922638"/>
              <a:ext cx="1057738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recte 8"/>
            <p:cNvCxnSpPr/>
            <p:nvPr/>
          </p:nvCxnSpPr>
          <p:spPr>
            <a:xfrm>
              <a:off x="1624353" y="467621"/>
              <a:ext cx="10577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QuadreDeText 3"/>
          <p:cNvSpPr txBox="1"/>
          <p:nvPr/>
        </p:nvSpPr>
        <p:spPr>
          <a:xfrm>
            <a:off x="641138" y="1244963"/>
            <a:ext cx="11334235" cy="5324535"/>
          </a:xfrm>
          <a:prstGeom prst="rect">
            <a:avLst/>
          </a:prstGeom>
          <a:noFill/>
        </p:spPr>
        <p:txBody>
          <a:bodyPr wrap="square" numCol="1" rtlCol="0">
            <a:spAutoFit/>
          </a:bodyPr>
          <a:lstStyle/>
          <a:p>
            <a:pPr>
              <a:spcAft>
                <a:spcPts val="2400"/>
              </a:spcAft>
            </a:pPr>
            <a:r>
              <a:rPr lang="ca-ES" sz="2800" b="1" dirty="0" smtClean="0"/>
              <a:t>2.3.- PROJECCIÓ DE FUTUR.</a:t>
            </a:r>
          </a:p>
          <a:p>
            <a:pPr>
              <a:spcAft>
                <a:spcPts val="1200"/>
              </a:spcAft>
            </a:pPr>
            <a:r>
              <a:rPr lang="ca-ES" sz="2800" dirty="0" smtClean="0"/>
              <a:t>- El passat juny vam preveure un escenari de començament de les obres a principis de 2017.</a:t>
            </a:r>
          </a:p>
          <a:p>
            <a:pPr>
              <a:spcAft>
                <a:spcPts val="1200"/>
              </a:spcAft>
            </a:pPr>
            <a:r>
              <a:rPr lang="ca-ES" sz="2800" dirty="0" smtClean="0"/>
              <a:t>- La revisió del projecte, donada la necessària assistència </a:t>
            </a:r>
            <a:r>
              <a:rPr lang="ca-ES" sz="2800" dirty="0" err="1" smtClean="0"/>
              <a:t>tècnico</a:t>
            </a:r>
            <a:r>
              <a:rPr lang="ca-ES" sz="2800" dirty="0" smtClean="0"/>
              <a:t>-econòmica de les companyies subministradores, ens dificulta concretar terminis. </a:t>
            </a:r>
          </a:p>
          <a:p>
            <a:pPr>
              <a:spcAft>
                <a:spcPts val="1200"/>
              </a:spcAft>
            </a:pPr>
            <a:r>
              <a:rPr lang="ca-ES" sz="2800" dirty="0" smtClean="0"/>
              <a:t>- La revisió del projecte amb preus a la baixa, ens obligarà a una redacció “formal” del projecte i per tant a una nova aprovació, exposició pública...</a:t>
            </a:r>
            <a:endParaRPr lang="ca-ES" sz="2800" dirty="0"/>
          </a:p>
          <a:p>
            <a:pPr>
              <a:spcAft>
                <a:spcPts val="1200"/>
              </a:spcAft>
            </a:pPr>
            <a:r>
              <a:rPr lang="ca-ES" sz="2800" dirty="0" smtClean="0"/>
              <a:t>- No obstant, voldríem poder </a:t>
            </a:r>
            <a:r>
              <a:rPr lang="ca-ES" sz="2800" dirty="0" smtClean="0"/>
              <a:t>iniciar el procés de licitació </a:t>
            </a:r>
            <a:r>
              <a:rPr lang="ca-ES" sz="2800" dirty="0" smtClean="0"/>
              <a:t>el juliol de 2017.</a:t>
            </a:r>
          </a:p>
          <a:p>
            <a:pPr>
              <a:spcAft>
                <a:spcPts val="1200"/>
              </a:spcAft>
              <a:buFontTx/>
              <a:buChar char="-"/>
            </a:pPr>
            <a:r>
              <a:rPr lang="ca-ES" sz="2800" dirty="0" smtClean="0"/>
              <a:t>Això </a:t>
            </a:r>
            <a:r>
              <a:rPr lang="ca-ES" sz="2800" dirty="0" smtClean="0"/>
              <a:t>comportaria la possibilitat d’atorgar llicències a </a:t>
            </a:r>
            <a:r>
              <a:rPr lang="ca-ES" sz="2800" dirty="0" smtClean="0"/>
              <a:t>partir de </a:t>
            </a:r>
            <a:r>
              <a:rPr lang="ca-ES" sz="2800" dirty="0" err="1" smtClean="0"/>
              <a:t>l’inici</a:t>
            </a:r>
            <a:r>
              <a:rPr lang="ca-ES" sz="2800" dirty="0" smtClean="0"/>
              <a:t> de l’execució.	</a:t>
            </a:r>
            <a:endParaRPr lang="ca-ES" sz="2800" dirty="0"/>
          </a:p>
        </p:txBody>
      </p:sp>
      <p:sp>
        <p:nvSpPr>
          <p:cNvPr id="11" name="Rectangle 5"/>
          <p:cNvSpPr/>
          <p:nvPr/>
        </p:nvSpPr>
        <p:spPr>
          <a:xfrm>
            <a:off x="8001485" y="98355"/>
            <a:ext cx="4200252" cy="400110"/>
          </a:xfrm>
          <a:prstGeom prst="rect">
            <a:avLst/>
          </a:prstGeom>
        </p:spPr>
        <p:txBody>
          <a:bodyPr wrap="none">
            <a:spAutoFit/>
          </a:bodyPr>
          <a:lstStyle/>
          <a:p>
            <a:r>
              <a:rPr lang="ca-ES" sz="2000" b="1" dirty="0" smtClean="0"/>
              <a:t>URBANISME </a:t>
            </a:r>
            <a:r>
              <a:rPr lang="ca-ES" sz="2000" dirty="0" smtClean="0"/>
              <a:t>Principals Eixos de treball</a:t>
            </a:r>
          </a:p>
        </p:txBody>
      </p:sp>
    </p:spTree>
    <p:extLst>
      <p:ext uri="{BB962C8B-B14F-4D97-AF65-F5344CB8AC3E}">
        <p14:creationId xmlns:p14="http://schemas.microsoft.com/office/powerpoint/2010/main" xmlns="" val="190945987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2839</TotalTime>
  <Words>2073</Words>
  <Application>Microsoft Office PowerPoint</Application>
  <PresentationFormat>Personalizado</PresentationFormat>
  <Paragraphs>162</Paragraphs>
  <Slides>20</Slides>
  <Notes>0</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Tema de l'Office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Laura Mañas</dc:creator>
  <cp:lastModifiedBy>ALC</cp:lastModifiedBy>
  <cp:revision>161</cp:revision>
  <dcterms:created xsi:type="dcterms:W3CDTF">2015-09-14T09:33:44Z</dcterms:created>
  <dcterms:modified xsi:type="dcterms:W3CDTF">2016-11-04T10:39:10Z</dcterms:modified>
</cp:coreProperties>
</file>