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280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6185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8463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91228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8884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48618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1474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096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2814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828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7418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48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431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0673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493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6112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835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err="1" smtClean="0">
                <a:latin typeface="Merriweather Sans" panose="02000503060000020004" pitchFamily="50" charset="0"/>
              </a:rPr>
              <a:t>Consell</a:t>
            </a:r>
            <a:r>
              <a:rPr lang="es-ES" sz="4800" dirty="0" smtClean="0">
                <a:latin typeface="Merriweather Sans" panose="02000503060000020004" pitchFamily="50" charset="0"/>
              </a:rPr>
              <a:t> Municipal de Cultura </a:t>
            </a:r>
            <a:endParaRPr lang="ca-ES" sz="4800" dirty="0">
              <a:latin typeface="Merriweather Sans" panose="02000503060000020004" pitchFamily="50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Merriweather Sans" panose="02000503060000020004" pitchFamily="50" charset="0"/>
              </a:rPr>
              <a:t>Pla de </a:t>
            </a:r>
            <a:r>
              <a:rPr lang="es-ES" sz="3200" dirty="0" err="1" smtClean="0">
                <a:latin typeface="Merriweather Sans" panose="02000503060000020004" pitchFamily="50" charset="0"/>
              </a:rPr>
              <a:t>Treball</a:t>
            </a:r>
            <a:r>
              <a:rPr lang="es-ES" sz="3200" dirty="0" smtClean="0">
                <a:latin typeface="Merriweather Sans" panose="02000503060000020004" pitchFamily="50" charset="0"/>
              </a:rPr>
              <a:t> </a:t>
            </a:r>
          </a:p>
          <a:p>
            <a:r>
              <a:rPr lang="es-ES" sz="2100" dirty="0" err="1" smtClean="0">
                <a:latin typeface="Merriweather Sans" panose="02000503060000020004" pitchFamily="50" charset="0"/>
              </a:rPr>
              <a:t>Aprovat</a:t>
            </a:r>
            <a:r>
              <a:rPr lang="es-ES" sz="2100" dirty="0" smtClean="0">
                <a:latin typeface="Merriweather Sans" panose="02000503060000020004" pitchFamily="50" charset="0"/>
              </a:rPr>
              <a:t> en Ple en data 22 de desembre de 2022</a:t>
            </a:r>
            <a:endParaRPr lang="ca-ES" sz="21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214" y="490769"/>
            <a:ext cx="3397736" cy="63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3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222116"/>
            <a:ext cx="9144000" cy="57343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3200" dirty="0" err="1" smtClean="0">
                <a:latin typeface="Merriweather Sans" panose="02000503060000020004" pitchFamily="50" charset="0"/>
                <a:ea typeface="+mn-ea"/>
                <a:cs typeface="+mn-cs"/>
              </a:rPr>
              <a:t>Objectiu</a:t>
            </a:r>
            <a:r>
              <a:rPr lang="es-ES" sz="3200" dirty="0" smtClean="0">
                <a:latin typeface="Merriweather Sans" panose="02000503060000020004" pitchFamily="50" charset="0"/>
                <a:ea typeface="+mn-ea"/>
                <a:cs typeface="+mn-cs"/>
              </a:rPr>
              <a:t> general CMC: </a:t>
            </a:r>
            <a:endParaRPr lang="ca-ES" sz="3200" dirty="0"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36864" y="2106386"/>
            <a:ext cx="8731135" cy="3471454"/>
          </a:xfrm>
        </p:spPr>
        <p:txBody>
          <a:bodyPr>
            <a:normAutofit/>
          </a:bodyPr>
          <a:lstStyle/>
          <a:p>
            <a:pPr algn="just"/>
            <a:r>
              <a:rPr lang="ca-ES" sz="2200" dirty="0" smtClean="0">
                <a:latin typeface="Merriweather Sans" panose="02000503060000020004" pitchFamily="50" charset="0"/>
              </a:rPr>
              <a:t>El Consell Municipal de Cultura és l’òrgan col·legiat estable de participació ciutadana de naturalesa consultiva i deliberativa en matèria de cultura. El principal objectiu del Consell és garantir un espai on la ciutadania, el teixit associatiu i els principals agents culturals del municipi puguin fer el seguiment, la consulta, la reflexió i la formulació de propostes sobre les grans línies polítiques culturals del govern municipal. Així mateix, és configura com un espai proactiu en el qual proposar actuacions en l’àmbit de la cultura i per a la coproducció de polítiques públiques en aquest àmbit.</a:t>
            </a:r>
            <a:endParaRPr lang="ca-ES" sz="22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582" y="582209"/>
            <a:ext cx="3397736" cy="63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61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255367"/>
            <a:ext cx="9144000" cy="57343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3200" dirty="0" err="1">
                <a:latin typeface="Merriweather Sans" panose="02000503060000020004" pitchFamily="50" charset="0"/>
                <a:ea typeface="+mn-ea"/>
                <a:cs typeface="+mn-cs"/>
              </a:rPr>
              <a:t>Objectius</a:t>
            </a:r>
            <a:r>
              <a:rPr lang="es-ES" sz="3200" dirty="0">
                <a:latin typeface="Merriweather Sans" panose="02000503060000020004" pitchFamily="50" charset="0"/>
                <a:ea typeface="+mn-ea"/>
                <a:cs typeface="+mn-cs"/>
              </a:rPr>
              <a:t> </a:t>
            </a:r>
            <a:r>
              <a:rPr lang="es-ES" sz="3200" dirty="0" err="1" smtClean="0">
                <a:latin typeface="Merriweather Sans" panose="02000503060000020004" pitchFamily="50" charset="0"/>
                <a:ea typeface="+mn-ea"/>
                <a:cs typeface="+mn-cs"/>
              </a:rPr>
              <a:t>específics</a:t>
            </a:r>
            <a:r>
              <a:rPr lang="es-ES" sz="3200" dirty="0" smtClean="0">
                <a:latin typeface="Merriweather Sans" panose="02000503060000020004" pitchFamily="50" charset="0"/>
                <a:ea typeface="+mn-ea"/>
                <a:cs typeface="+mn-cs"/>
              </a:rPr>
              <a:t> CMC: </a:t>
            </a:r>
            <a:endParaRPr lang="ca-ES" sz="3200" dirty="0"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4684" y="2106386"/>
            <a:ext cx="8523316" cy="356289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a) Promocionar la participació i la visibilitat de la vida cultural del municipi.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b) Enfortir la col·laboració i les relacions entre associacions culturals per a contribuir al desenvolupament cultural del municipi.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c) Fomentar la creació i la llibertat artística.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d) Generar debat, coneixement i propostes sobre aspectes culturals que afecten al municipi.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e) Actualitzar el Pla de Treball del Consell i fer-ne el seguiment i l’avaluació del mateix.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f) Seguiment i avaluació de les polítiques municipals en l’àmbit de la cultura.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g) Fomentar els processos participatius en el sí de les pròpies entitats culturals i entre elles.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h) Vetllar per la representació en el Consell de totes les arts, tipologies, àmbits i disciplines culturals.</a:t>
            </a:r>
          </a:p>
          <a:p>
            <a:pPr algn="just"/>
            <a:r>
              <a:rPr lang="ca-ES" dirty="0" smtClean="0">
                <a:latin typeface="Merriweather Sans" panose="02000503060000020004" pitchFamily="50" charset="0"/>
              </a:rPr>
              <a:t>i) </a:t>
            </a:r>
            <a:r>
              <a:rPr lang="ca-ES" dirty="0" err="1" smtClean="0">
                <a:latin typeface="Merriweather Sans" panose="02000503060000020004" pitchFamily="50" charset="0"/>
              </a:rPr>
              <a:t>Codissenyar</a:t>
            </a:r>
            <a:r>
              <a:rPr lang="ca-ES" dirty="0" smtClean="0">
                <a:latin typeface="Merriweather Sans" panose="02000503060000020004" pitchFamily="50" charset="0"/>
              </a:rPr>
              <a:t> polítiques públiques en l’àmbit cultural.</a:t>
            </a:r>
            <a:endParaRPr lang="ca-ES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214" y="415954"/>
            <a:ext cx="3397736" cy="63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528448"/>
              </p:ext>
            </p:extLst>
          </p:nvPr>
        </p:nvGraphicFramePr>
        <p:xfrm>
          <a:off x="1426820" y="1943100"/>
          <a:ext cx="9519756" cy="3821912"/>
        </p:xfrm>
        <a:graphic>
          <a:graphicData uri="http://schemas.openxmlformats.org/drawingml/2006/table">
            <a:tbl>
              <a:tblPr firstRow="1" firstCol="1" bandRow="1"/>
              <a:tblGrid>
                <a:gridCol w="2521725">
                  <a:extLst>
                    <a:ext uri="{9D8B030D-6E8A-4147-A177-3AD203B41FA5}">
                      <a16:colId xmlns:a16="http://schemas.microsoft.com/office/drawing/2014/main" val="662867512"/>
                    </a:ext>
                  </a:extLst>
                </a:gridCol>
                <a:gridCol w="6998031">
                  <a:extLst>
                    <a:ext uri="{9D8B030D-6E8A-4147-A177-3AD203B41FA5}">
                      <a16:colId xmlns:a16="http://schemas.microsoft.com/office/drawing/2014/main" val="3772557218"/>
                    </a:ext>
                  </a:extLst>
                </a:gridCol>
              </a:tblGrid>
              <a:tr h="191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955116"/>
                  </a:ext>
                </a:extLst>
              </a:tr>
              <a:tr h="383056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erriweather Sans" panose="02000503060000020004" pitchFamily="50" charset="0"/>
                          <a:ea typeface="+mn-ea"/>
                          <a:cs typeface="+mn-cs"/>
                        </a:rPr>
                        <a:t>Accions transversals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Reforçar la incorporació de la perspectiva de gènere en totes les accions impulsades des del marc del Consell de Cultura.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168157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Reforçar l’accessibilitat i inclusió en les accions impulsades des del marc del Consell de Cultura.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070646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Participació de la diversitat cultural en totes les accions impulsades des del marc del Consell de Cultura.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584361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Incorporar totes les disciplines, arts i àmbits culturals.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471248"/>
                  </a:ext>
                </a:extLst>
              </a:tr>
              <a:tr h="153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36248"/>
                  </a:ext>
                </a:extLst>
              </a:tr>
              <a:tr h="191528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erriweather Sans" panose="02000503060000020004" pitchFamily="50" charset="0"/>
                          <a:ea typeface="+mn-ea"/>
                          <a:cs typeface="+mn-cs"/>
                        </a:rPr>
                        <a:t>Línies de Treball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Comunicació activa i sensibilització de les polítiques culturals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24236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Programació conjunta de la Festa Major.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795853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Programació anual d’activitats culturals descentralitzades per donar cobertura a tot el municipi.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333593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Reglament d’usos dels equipaments culturals.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441728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Establiment de criteris per gestionar equitativament el repartiment dels diferents espais i equipaments públics en l’àmbit de la cultura.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308342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Establiment de criteris per a programes d’emergència o pla de xoc.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264681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Establiment dels criteris generals que han de regir les bases de subvenció.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107939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Establiment d’un marc d’assessorament adreçat a les entitats, tant per a la gestió interna com per la gestió amb l’administració. 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963046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Formulació de criteris pels premis i distincions individuals o col·lectives en l’àmbit de la Cultura.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3540777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</a:rPr>
                        <a:t>Seguiment i aportacions de projectes estratègics en l’àmbit cultural.</a:t>
                      </a: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935478"/>
                  </a:ext>
                </a:extLst>
              </a:tr>
            </a:tbl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709" y="482456"/>
            <a:ext cx="3397736" cy="639907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258484"/>
            <a:ext cx="9144000" cy="5484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900" dirty="0" smtClean="0">
                <a:solidFill>
                  <a:schemeClr val="accent1">
                    <a:lumMod val="75000"/>
                  </a:schemeClr>
                </a:solidFill>
                <a:latin typeface="Merriweather Sans" panose="02000503060000020004" pitchFamily="50" charset="0"/>
                <a:ea typeface="+mn-ea"/>
                <a:cs typeface="+mn-cs"/>
              </a:rPr>
              <a:t>Pla de treball CMC: </a:t>
            </a:r>
            <a:endParaRPr lang="ca-ES" sz="2900" dirty="0">
              <a:solidFill>
                <a:schemeClr val="accent1">
                  <a:lumMod val="75000"/>
                </a:schemeClr>
              </a:solidFill>
              <a:latin typeface="Merriweather Sans" panose="02000503060000020004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546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770" y="498799"/>
            <a:ext cx="3397736" cy="639907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607397"/>
            <a:ext cx="9144000" cy="9030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900" dirty="0">
                <a:solidFill>
                  <a:schemeClr val="accent1">
                    <a:lumMod val="75000"/>
                  </a:schemeClr>
                </a:solidFill>
                <a:latin typeface="Merriweather Sans" panose="02000503060000020004" pitchFamily="50" charset="0"/>
                <a:ea typeface="+mn-ea"/>
                <a:cs typeface="+mn-cs"/>
              </a:rPr>
              <a:t>Els membres del </a:t>
            </a:r>
            <a:r>
              <a:rPr lang="ca-ES" sz="2900" dirty="0" smtClean="0">
                <a:solidFill>
                  <a:schemeClr val="accent1">
                    <a:lumMod val="75000"/>
                  </a:schemeClr>
                </a:solidFill>
                <a:latin typeface="Merriweather Sans" panose="02000503060000020004" pitchFamily="50" charset="0"/>
                <a:ea typeface="+mn-ea"/>
                <a:cs typeface="+mn-cs"/>
              </a:rPr>
              <a:t>CMC </a:t>
            </a:r>
            <a:r>
              <a:rPr lang="ca-ES" sz="2900" dirty="0">
                <a:solidFill>
                  <a:schemeClr val="accent1">
                    <a:lumMod val="75000"/>
                  </a:schemeClr>
                </a:solidFill>
                <a:latin typeface="Merriweather Sans" panose="02000503060000020004" pitchFamily="50" charset="0"/>
                <a:ea typeface="+mn-ea"/>
                <a:cs typeface="+mn-cs"/>
              </a:rPr>
              <a:t>valoren prioritzar les següents línies de treball 2023: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1324495" y="2807920"/>
            <a:ext cx="9612086" cy="2759530"/>
          </a:xfrm>
        </p:spPr>
        <p:txBody>
          <a:bodyPr>
            <a:normAutofit/>
          </a:bodyPr>
          <a:lstStyle/>
          <a:p>
            <a:pPr algn="just"/>
            <a:r>
              <a:rPr lang="ca-ES" sz="2000" dirty="0" smtClean="0">
                <a:latin typeface="Merriweather Sans" panose="02000503060000020004" pitchFamily="50" charset="0"/>
              </a:rPr>
              <a:t>Seguiment </a:t>
            </a:r>
            <a:r>
              <a:rPr lang="ca-ES" sz="2000" dirty="0">
                <a:latin typeface="Merriweather Sans" panose="02000503060000020004" pitchFamily="50" charset="0"/>
              </a:rPr>
              <a:t>i aportacions de projectes estratègics en l’àmbit cultural.</a:t>
            </a:r>
          </a:p>
          <a:p>
            <a:pPr algn="just"/>
            <a:r>
              <a:rPr lang="fr-FR" sz="2000" dirty="0" smtClean="0">
                <a:latin typeface="Merriweather Sans" panose="02000503060000020004" pitchFamily="50" charset="0"/>
              </a:rPr>
              <a:t>Establiment </a:t>
            </a:r>
            <a:r>
              <a:rPr lang="fr-FR" sz="2000" dirty="0">
                <a:latin typeface="Merriweather Sans" panose="02000503060000020004" pitchFamily="50" charset="0"/>
              </a:rPr>
              <a:t>dels criteris generals que han de regir les bases </a:t>
            </a:r>
            <a:r>
              <a:rPr lang="fr-FR" sz="2000" dirty="0" smtClean="0">
                <a:latin typeface="Merriweather Sans" panose="02000503060000020004" pitchFamily="50" charset="0"/>
              </a:rPr>
              <a:t>de </a:t>
            </a:r>
            <a:r>
              <a:rPr lang="ca-ES" sz="2000" dirty="0" smtClean="0">
                <a:latin typeface="Merriweather Sans" panose="02000503060000020004" pitchFamily="50" charset="0"/>
              </a:rPr>
              <a:t>subvenció</a:t>
            </a:r>
            <a:r>
              <a:rPr lang="ca-ES" sz="2000" dirty="0">
                <a:latin typeface="Merriweather Sans" panose="02000503060000020004" pitchFamily="50" charset="0"/>
              </a:rPr>
              <a:t>.</a:t>
            </a:r>
          </a:p>
          <a:p>
            <a:pPr algn="just"/>
            <a:r>
              <a:rPr lang="fr-FR" sz="2000" dirty="0" smtClean="0">
                <a:latin typeface="Merriweather Sans" panose="02000503060000020004" pitchFamily="50" charset="0"/>
              </a:rPr>
              <a:t>Establiment </a:t>
            </a:r>
            <a:r>
              <a:rPr lang="fr-FR" sz="2000" dirty="0">
                <a:latin typeface="Merriweather Sans" panose="02000503060000020004" pitchFamily="50" charset="0"/>
              </a:rPr>
              <a:t>d’un marc d’assessorament adreçat a les entitats, tant </a:t>
            </a:r>
            <a:r>
              <a:rPr lang="fr-FR" sz="2000" dirty="0" smtClean="0">
                <a:latin typeface="Merriweather Sans" panose="02000503060000020004" pitchFamily="50" charset="0"/>
              </a:rPr>
              <a:t>per </a:t>
            </a:r>
            <a:r>
              <a:rPr lang="ca-ES" sz="2000" dirty="0" smtClean="0">
                <a:latin typeface="Merriweather Sans" panose="02000503060000020004" pitchFamily="50" charset="0"/>
              </a:rPr>
              <a:t>a </a:t>
            </a:r>
            <a:r>
              <a:rPr lang="ca-ES" sz="2000" dirty="0">
                <a:latin typeface="Merriweather Sans" panose="02000503060000020004" pitchFamily="50" charset="0"/>
              </a:rPr>
              <a:t>la gestió interna com per la gestió amb l’administració.</a:t>
            </a:r>
          </a:p>
          <a:p>
            <a:pPr algn="just"/>
            <a:r>
              <a:rPr lang="ca-ES" sz="2000" dirty="0" smtClean="0">
                <a:latin typeface="Merriweather Sans" panose="02000503060000020004" pitchFamily="50" charset="0"/>
              </a:rPr>
              <a:t>Establiment </a:t>
            </a:r>
            <a:r>
              <a:rPr lang="ca-ES" sz="2000" dirty="0">
                <a:latin typeface="Merriweather Sans" panose="02000503060000020004" pitchFamily="50" charset="0"/>
              </a:rPr>
              <a:t>de criteris per gestionar equitativament el </a:t>
            </a:r>
            <a:r>
              <a:rPr lang="ca-ES" sz="2000" dirty="0" smtClean="0">
                <a:latin typeface="Merriweather Sans" panose="02000503060000020004" pitchFamily="50" charset="0"/>
              </a:rPr>
              <a:t>repartiment dels </a:t>
            </a:r>
            <a:r>
              <a:rPr lang="ca-ES" sz="2000" dirty="0">
                <a:latin typeface="Merriweather Sans" panose="02000503060000020004" pitchFamily="50" charset="0"/>
              </a:rPr>
              <a:t>diferents espais i equipaments públics en l’àmbit de la cultura.</a:t>
            </a:r>
          </a:p>
        </p:txBody>
      </p:sp>
    </p:spTree>
    <p:extLst>
      <p:ext uri="{BB962C8B-B14F-4D97-AF65-F5344CB8AC3E}">
        <p14:creationId xmlns:p14="http://schemas.microsoft.com/office/powerpoint/2010/main" val="16392755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548</Words>
  <Application>Microsoft Office PowerPoint</Application>
  <PresentationFormat>Panorámica</PresentationFormat>
  <Paragraphs>37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Merriweather Sans</vt:lpstr>
      <vt:lpstr>Times New Roman</vt:lpstr>
      <vt:lpstr>Wingdings 3</vt:lpstr>
      <vt:lpstr>Espiral</vt:lpstr>
      <vt:lpstr>Consell Municipal de Cultura </vt:lpstr>
      <vt:lpstr>Objectiu general CMC: </vt:lpstr>
      <vt:lpstr>Objectius específics CMC: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Consell Municipal de Cultura</dc:title>
  <dc:creator>Carmen Guirado Aguilar</dc:creator>
  <cp:lastModifiedBy>Monica Herrera Caja</cp:lastModifiedBy>
  <cp:revision>15</cp:revision>
  <dcterms:created xsi:type="dcterms:W3CDTF">2023-03-08T15:23:14Z</dcterms:created>
  <dcterms:modified xsi:type="dcterms:W3CDTF">2023-03-20T14:07:00Z</dcterms:modified>
</cp:coreProperties>
</file>