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ED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64" d="100"/>
          <a:sy n="64" d="100"/>
        </p:scale>
        <p:origin x="102" y="11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20/3/2023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306DB2D-566A-4C40-B14E-ED71F268EE2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629243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20/3/2023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306DB2D-566A-4C40-B14E-ED71F268EE2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36286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20/3/2023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306DB2D-566A-4C40-B14E-ED71F268EE28}" type="slidenum">
              <a:rPr lang="ca-ES" smtClean="0"/>
              <a:t>‹Nº›</a:t>
            </a:fld>
            <a:endParaRPr lang="ca-E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48337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20/3/2023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306DB2D-566A-4C40-B14E-ED71F268EE2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7440913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20/3/2023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306DB2D-566A-4C40-B14E-ED71F268EE28}" type="slidenum">
              <a:rPr lang="ca-ES" smtClean="0"/>
              <a:t>‹Nº›</a:t>
            </a:fld>
            <a:endParaRPr lang="ca-E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957254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20/3/2023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306DB2D-566A-4C40-B14E-ED71F268EE2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123900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20/3/2023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6DB2D-566A-4C40-B14E-ED71F268EE2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7886577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20/3/2023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6DB2D-566A-4C40-B14E-ED71F268EE2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60440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20/3/2023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6DB2D-566A-4C40-B14E-ED71F268EE2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4579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20/3/2023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306DB2D-566A-4C40-B14E-ED71F268EE2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58387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20/3/2023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306DB2D-566A-4C40-B14E-ED71F268EE2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187054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20/3/2023</a:t>
            </a:fld>
            <a:endParaRPr lang="ca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306DB2D-566A-4C40-B14E-ED71F268EE2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704324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20/3/2023</a:t>
            </a:fld>
            <a:endParaRPr lang="ca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6DB2D-566A-4C40-B14E-ED71F268EE2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794859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20/3/2023</a:t>
            </a:fld>
            <a:endParaRPr lang="ca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6DB2D-566A-4C40-B14E-ED71F268EE2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39196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20/3/2023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6DB2D-566A-4C40-B14E-ED71F268EE2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924765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20/3/2023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306DB2D-566A-4C40-B14E-ED71F268EE2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996033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51C72B-6B07-4D98-A5F5-7D8CF83022F8}" type="datetimeFigureOut">
              <a:rPr lang="ca-ES" smtClean="0"/>
              <a:t>20/3/2023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306DB2D-566A-4C40-B14E-ED71F268EE2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083170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  <p:sldLayoutId id="2147483808" r:id="rId12"/>
    <p:sldLayoutId id="2147483809" r:id="rId13"/>
    <p:sldLayoutId id="2147483810" r:id="rId14"/>
    <p:sldLayoutId id="2147483811" r:id="rId15"/>
    <p:sldLayoutId id="21474838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sz="4800" dirty="0" err="1" smtClean="0">
                <a:latin typeface="Merriweather Sans" panose="02000503060000020004" pitchFamily="50" charset="0"/>
              </a:rPr>
              <a:t>Consell</a:t>
            </a:r>
            <a:r>
              <a:rPr lang="es-ES" sz="4800" dirty="0" smtClean="0">
                <a:latin typeface="Merriweather Sans" panose="02000503060000020004" pitchFamily="50" charset="0"/>
              </a:rPr>
              <a:t> Municipal </a:t>
            </a:r>
            <a:r>
              <a:rPr lang="es-ES" sz="4800" dirty="0" err="1" smtClean="0">
                <a:latin typeface="Merriweather Sans" panose="02000503060000020004" pitchFamily="50" charset="0"/>
              </a:rPr>
              <a:t>d’Esports</a:t>
            </a:r>
            <a:r>
              <a:rPr lang="es-ES" sz="4800" dirty="0" smtClean="0">
                <a:latin typeface="Merriweather Sans" panose="02000503060000020004" pitchFamily="50" charset="0"/>
              </a:rPr>
              <a:t> </a:t>
            </a:r>
            <a:endParaRPr lang="ca-ES" sz="4800" dirty="0">
              <a:latin typeface="Merriweather Sans" panose="02000503060000020004" pitchFamily="50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sz="3200" dirty="0" smtClean="0">
                <a:latin typeface="Merriweather Sans" panose="02000503060000020004" pitchFamily="50" charset="0"/>
              </a:rPr>
              <a:t>Pla de </a:t>
            </a:r>
            <a:r>
              <a:rPr lang="es-ES" sz="3200" dirty="0" err="1" smtClean="0">
                <a:latin typeface="Merriweather Sans" panose="02000503060000020004" pitchFamily="50" charset="0"/>
              </a:rPr>
              <a:t>Treball</a:t>
            </a:r>
            <a:r>
              <a:rPr lang="es-ES" sz="3200" dirty="0" smtClean="0">
                <a:latin typeface="Merriweather Sans" panose="02000503060000020004" pitchFamily="50" charset="0"/>
              </a:rPr>
              <a:t> </a:t>
            </a:r>
          </a:p>
          <a:p>
            <a:r>
              <a:rPr lang="es-ES" sz="2100" dirty="0" err="1" smtClean="0">
                <a:latin typeface="Merriweather Sans" panose="02000503060000020004" pitchFamily="50" charset="0"/>
              </a:rPr>
              <a:t>Aprovat</a:t>
            </a:r>
            <a:r>
              <a:rPr lang="es-ES" sz="2100" dirty="0" smtClean="0">
                <a:latin typeface="Merriweather Sans" panose="02000503060000020004" pitchFamily="50" charset="0"/>
              </a:rPr>
              <a:t> en Ple en data 22 de desembre de 2022</a:t>
            </a:r>
            <a:endParaRPr lang="ca-ES" sz="2100" dirty="0">
              <a:latin typeface="Merriweather Sans" panose="02000503060000020004" pitchFamily="50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7763" y="423350"/>
            <a:ext cx="3397736" cy="639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039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54825" y="1327658"/>
            <a:ext cx="9144000" cy="573433"/>
          </a:xfrm>
        </p:spPr>
        <p:txBody>
          <a:bodyPr>
            <a:normAutofit fontScale="90000"/>
          </a:bodyPr>
          <a:lstStyle/>
          <a:p>
            <a:pPr algn="l">
              <a:spcBef>
                <a:spcPts val="1000"/>
              </a:spcBef>
            </a:pPr>
            <a:r>
              <a:rPr lang="es-ES" sz="3200" dirty="0" err="1" smtClean="0">
                <a:latin typeface="Merriweather Sans" panose="02000503060000020004" pitchFamily="50" charset="0"/>
                <a:ea typeface="+mn-ea"/>
                <a:cs typeface="+mn-cs"/>
              </a:rPr>
              <a:t>Objectiu</a:t>
            </a:r>
            <a:r>
              <a:rPr lang="es-ES" sz="3200" dirty="0" smtClean="0">
                <a:latin typeface="Merriweather Sans" panose="02000503060000020004" pitchFamily="50" charset="0"/>
                <a:ea typeface="+mn-ea"/>
                <a:cs typeface="+mn-cs"/>
              </a:rPr>
              <a:t> general CME: </a:t>
            </a:r>
            <a:endParaRPr lang="ca-ES" sz="3200" dirty="0">
              <a:latin typeface="Merriweather Sans" panose="02000503060000020004" pitchFamily="50" charset="0"/>
              <a:ea typeface="+mn-ea"/>
              <a:cs typeface="+mn-cs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019992" y="2106386"/>
            <a:ext cx="8648007" cy="335507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ca-ES" sz="2400" dirty="0" smtClean="0">
                <a:latin typeface="MerriweatherSans-Regular" panose="02000503060000020004" pitchFamily="50" charset="0"/>
              </a:rPr>
              <a:t>El Consell Municipal d’Esports és l’òrgan col·legiat estable de participació ciutadana de naturalesa consultiva i deliberativa en matèria esportiva. El principal objectiu del Consell és garantir un espai on la ciutadania, el teixit associatiu i els principals agents esportius del municipi puguin fer el seguiment, la consulta, la reflexió i la formulació de propostes sobre les grans línies polítiques esportives del govern municipal. Així mateix, és configura com un espai proactiu en el qual proposar actuacions en l’àmbit de l’esport i per a la coproducció de polítiques públiques en aquest àmbit.</a:t>
            </a:r>
            <a:endParaRPr lang="ca-ES" sz="2200" dirty="0">
              <a:latin typeface="Merriweather Sans" panose="02000503060000020004" pitchFamily="50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9327" y="407642"/>
            <a:ext cx="3397736" cy="639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618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54825" y="1327658"/>
            <a:ext cx="9144000" cy="573433"/>
          </a:xfrm>
        </p:spPr>
        <p:txBody>
          <a:bodyPr>
            <a:normAutofit fontScale="90000"/>
          </a:bodyPr>
          <a:lstStyle/>
          <a:p>
            <a:pPr algn="l">
              <a:spcBef>
                <a:spcPts val="1000"/>
              </a:spcBef>
            </a:pPr>
            <a:r>
              <a:rPr lang="es-ES" sz="3200" dirty="0" err="1">
                <a:latin typeface="Merriweather Sans" panose="02000503060000020004" pitchFamily="50" charset="0"/>
                <a:ea typeface="+mn-ea"/>
                <a:cs typeface="+mn-cs"/>
              </a:rPr>
              <a:t>Objectius</a:t>
            </a:r>
            <a:r>
              <a:rPr lang="es-ES" sz="3200" dirty="0">
                <a:latin typeface="Merriweather Sans" panose="02000503060000020004" pitchFamily="50" charset="0"/>
                <a:ea typeface="+mn-ea"/>
                <a:cs typeface="+mn-cs"/>
              </a:rPr>
              <a:t> </a:t>
            </a:r>
            <a:r>
              <a:rPr lang="es-ES" sz="3200" dirty="0" err="1" smtClean="0">
                <a:latin typeface="Merriweather Sans" panose="02000503060000020004" pitchFamily="50" charset="0"/>
                <a:ea typeface="+mn-ea"/>
                <a:cs typeface="+mn-cs"/>
              </a:rPr>
              <a:t>específics</a:t>
            </a:r>
            <a:r>
              <a:rPr lang="es-ES" sz="3200" dirty="0" smtClean="0">
                <a:latin typeface="Merriweather Sans" panose="02000503060000020004" pitchFamily="50" charset="0"/>
                <a:ea typeface="+mn-ea"/>
                <a:cs typeface="+mn-cs"/>
              </a:rPr>
              <a:t> CME: </a:t>
            </a:r>
            <a:endParaRPr lang="ca-ES" sz="3200" dirty="0">
              <a:latin typeface="Merriweather Sans" panose="02000503060000020004" pitchFamily="50" charset="0"/>
              <a:ea typeface="+mn-ea"/>
              <a:cs typeface="+mn-cs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2106386"/>
            <a:ext cx="9144000" cy="3151414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ca-ES" dirty="0" smtClean="0">
                <a:latin typeface="MerriweatherSans-Regular" panose="02000503060000020004" pitchFamily="50" charset="0"/>
              </a:rPr>
              <a:t>a) Promocionar la participació i la visibilitat de la vida esportiva del municipi.</a:t>
            </a:r>
          </a:p>
          <a:p>
            <a:pPr algn="l"/>
            <a:r>
              <a:rPr lang="ca-ES" dirty="0" smtClean="0">
                <a:latin typeface="MerriweatherSans-Regular" panose="02000503060000020004" pitchFamily="50" charset="0"/>
              </a:rPr>
              <a:t>b) Enfortir la col·laboració i les relacions entre associacions esportives per a contribuir al desenvolupament esportiu del municipi.</a:t>
            </a:r>
          </a:p>
          <a:p>
            <a:pPr algn="l"/>
            <a:r>
              <a:rPr lang="ca-ES" dirty="0" smtClean="0">
                <a:latin typeface="MerriweatherSans-Regular" panose="02000503060000020004" pitchFamily="50" charset="0"/>
              </a:rPr>
              <a:t>c) Generar debat, coneixement i propostes sobre aspectes esportius que afecten al municipi.</a:t>
            </a:r>
          </a:p>
          <a:p>
            <a:pPr algn="l"/>
            <a:r>
              <a:rPr lang="ca-ES" dirty="0" smtClean="0">
                <a:latin typeface="MerriweatherSans-Regular" panose="02000503060000020004" pitchFamily="50" charset="0"/>
              </a:rPr>
              <a:t>d) Actualitzar el Pla de Treball del Consell i fer-ne el seguiment i l’avaluació.</a:t>
            </a:r>
          </a:p>
          <a:p>
            <a:pPr algn="l"/>
            <a:r>
              <a:rPr lang="ca-ES" dirty="0" smtClean="0">
                <a:latin typeface="MerriweatherSans-Regular" panose="02000503060000020004" pitchFamily="50" charset="0"/>
              </a:rPr>
              <a:t>e) Fer seguiment i avaluació de les polítiques municipals en l’àmbit de l’esport.</a:t>
            </a:r>
          </a:p>
          <a:p>
            <a:pPr algn="l"/>
            <a:r>
              <a:rPr lang="ca-ES" dirty="0" smtClean="0">
                <a:latin typeface="MerriweatherSans-Regular" panose="02000503060000020004" pitchFamily="50" charset="0"/>
              </a:rPr>
              <a:t>f) Fomentar els processos participatius en el sí de les pròpies entitats esportives i entre elles.</a:t>
            </a:r>
          </a:p>
          <a:p>
            <a:pPr algn="l"/>
            <a:r>
              <a:rPr lang="ca-ES" dirty="0" smtClean="0">
                <a:latin typeface="MerriweatherSans-Regular" panose="02000503060000020004" pitchFamily="50" charset="0"/>
              </a:rPr>
              <a:t>g) Vetllar per la representació en el Consell de totes les tipologies i categories esportives, així com dels esports minoritaris i l’esport femení.</a:t>
            </a:r>
          </a:p>
          <a:p>
            <a:pPr algn="l"/>
            <a:r>
              <a:rPr lang="ca-ES" dirty="0" smtClean="0">
                <a:latin typeface="MerriweatherSans-Regular" panose="02000503060000020004" pitchFamily="50" charset="0"/>
              </a:rPr>
              <a:t>h) Co-dissenyar polítiques públiques en l’àmbit de l’esport.</a:t>
            </a:r>
            <a:endParaRPr lang="ca-ES" dirty="0">
              <a:latin typeface="Merriweather Sans" panose="02000503060000020004" pitchFamily="50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3647" y="585103"/>
            <a:ext cx="3397736" cy="639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124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Marcador de conteni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4730134"/>
              </p:ext>
            </p:extLst>
          </p:nvPr>
        </p:nvGraphicFramePr>
        <p:xfrm>
          <a:off x="1426820" y="1943100"/>
          <a:ext cx="9519756" cy="3821912"/>
        </p:xfrm>
        <a:graphic>
          <a:graphicData uri="http://schemas.openxmlformats.org/drawingml/2006/table">
            <a:tbl>
              <a:tblPr firstRow="1" firstCol="1" bandRow="1"/>
              <a:tblGrid>
                <a:gridCol w="2521725">
                  <a:extLst>
                    <a:ext uri="{9D8B030D-6E8A-4147-A177-3AD203B41FA5}">
                      <a16:colId xmlns:a16="http://schemas.microsoft.com/office/drawing/2014/main" val="662867512"/>
                    </a:ext>
                  </a:extLst>
                </a:gridCol>
                <a:gridCol w="6998031">
                  <a:extLst>
                    <a:ext uri="{9D8B030D-6E8A-4147-A177-3AD203B41FA5}">
                      <a16:colId xmlns:a16="http://schemas.microsoft.com/office/drawing/2014/main" val="3772557218"/>
                    </a:ext>
                  </a:extLst>
                </a:gridCol>
              </a:tblGrid>
              <a:tr h="1915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a-E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a-E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3955116"/>
                  </a:ext>
                </a:extLst>
              </a:tr>
              <a:tr h="383056"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600" kern="1200" dirty="0" smtClean="0">
                          <a:solidFill>
                            <a:schemeClr val="accent1"/>
                          </a:solidFill>
                          <a:latin typeface="Merriweather Sans" panose="02000503060000020004" pitchFamily="50" charset="0"/>
                          <a:ea typeface="+mn-ea"/>
                          <a:cs typeface="+mn-cs"/>
                        </a:rPr>
                        <a:t>Accions transversals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900" dirty="0">
                          <a:effectLst/>
                          <a:latin typeface="Merriweather Sans" panose="02000503060000020004" pitchFamily="50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Reforçar la incorporació de la perspectiva de gènere en totes les accions impulsades des del marc del Consell d’Esports.</a:t>
                      </a:r>
                      <a:endParaRPr lang="ca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9168157"/>
                  </a:ext>
                </a:extLst>
              </a:tr>
              <a:tr h="191528"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ca-E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900" dirty="0">
                          <a:effectLst/>
                          <a:latin typeface="Merriweather Sans" panose="02000503060000020004" pitchFamily="50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Participació de la diversitat esportiva, incorporant totes les disciplines de l’esport en el marc del Consell.</a:t>
                      </a:r>
                      <a:endParaRPr lang="ca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3070646"/>
                  </a:ext>
                </a:extLst>
              </a:tr>
              <a:tr h="383056"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ca-E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900" dirty="0">
                          <a:effectLst/>
                          <a:latin typeface="Merriweather Sans" panose="02000503060000020004" pitchFamily="50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Foment de l’esport com instrument per poder reforçar la cohesió social, difondre valors educatius i cívics i promoure la salut facilitant l’accessibilitat a la pràctica esportiva de totes les persones.</a:t>
                      </a:r>
                      <a:endParaRPr lang="ca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8584361"/>
                  </a:ext>
                </a:extLst>
              </a:tr>
              <a:tr h="191528"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ca-E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900" dirty="0">
                          <a:effectLst/>
                          <a:latin typeface="Merriweather Sans" panose="02000503060000020004" pitchFamily="50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Foment de la xarxa associativa de les entitats esportives generant sinèrgies i aliances per impulsar polítiques pel bé comú.</a:t>
                      </a:r>
                      <a:endParaRPr lang="ca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8471248"/>
                  </a:ext>
                </a:extLst>
              </a:tr>
              <a:tr h="1537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a-E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a-E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2736248"/>
                  </a:ext>
                </a:extLst>
              </a:tr>
              <a:tr h="191528">
                <a:tc rowSpan="10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600" kern="1200" dirty="0" smtClean="0">
                          <a:solidFill>
                            <a:schemeClr val="accent1"/>
                          </a:solidFill>
                          <a:latin typeface="Merriweather Sans" panose="02000503060000020004" pitchFamily="50" charset="0"/>
                          <a:ea typeface="+mn-ea"/>
                          <a:cs typeface="+mn-cs"/>
                        </a:rPr>
                        <a:t>Línies de Treball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900" dirty="0">
                          <a:effectLst/>
                          <a:latin typeface="Merriweather Sans" panose="02000503060000020004" pitchFamily="50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Promoció activa de l’esport femení.</a:t>
                      </a:r>
                      <a:endParaRPr lang="ca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624236"/>
                  </a:ext>
                </a:extLst>
              </a:tr>
              <a:tr h="191528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a-E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900" dirty="0">
                          <a:effectLst/>
                          <a:latin typeface="Merriweather Sans" panose="02000503060000020004" pitchFamily="50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Promoció activa de l’esport escolar.</a:t>
                      </a:r>
                      <a:endParaRPr lang="ca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0795853"/>
                  </a:ext>
                </a:extLst>
              </a:tr>
              <a:tr h="191528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a-E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900" dirty="0">
                          <a:effectLst/>
                          <a:latin typeface="Merriweather Sans" panose="02000503060000020004" pitchFamily="50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Gestió d’un pla comunicatiu. Comunicació i Publicitat.</a:t>
                      </a:r>
                      <a:endParaRPr lang="ca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0333593"/>
                  </a:ext>
                </a:extLst>
              </a:tr>
              <a:tr h="191528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a-E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900" dirty="0">
                          <a:effectLst/>
                          <a:latin typeface="Merriweather Sans" panose="02000503060000020004" pitchFamily="50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Reglament d’usos dels equipaments esportius.</a:t>
                      </a:r>
                      <a:endParaRPr lang="ca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3441728"/>
                  </a:ext>
                </a:extLst>
              </a:tr>
              <a:tr h="383056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a-E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900" dirty="0">
                          <a:effectLst/>
                          <a:latin typeface="Merriweather Sans" panose="02000503060000020004" pitchFamily="50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Establiment de criteris per gestionar equitativament el repartiment dels diferents espais i equipaments públics en l’àmbit esportiu.</a:t>
                      </a:r>
                      <a:endParaRPr lang="ca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2308342"/>
                  </a:ext>
                </a:extLst>
              </a:tr>
              <a:tr h="191528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a-E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900" dirty="0">
                          <a:effectLst/>
                          <a:latin typeface="Merriweather Sans" panose="02000503060000020004" pitchFamily="50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Establiment d’accions per a programes d’emergència o pla de xoc.</a:t>
                      </a:r>
                      <a:endParaRPr lang="ca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7264681"/>
                  </a:ext>
                </a:extLst>
              </a:tr>
              <a:tr h="191528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a-E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900" dirty="0">
                          <a:effectLst/>
                          <a:latin typeface="Merriweather Sans" panose="02000503060000020004" pitchFamily="50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Establiment de criteris generals que han de regir les bases de subvenció.</a:t>
                      </a:r>
                      <a:endParaRPr lang="ca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7107939"/>
                  </a:ext>
                </a:extLst>
              </a:tr>
              <a:tr h="383056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a-E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900" dirty="0">
                          <a:effectLst/>
                          <a:latin typeface="Merriweather Sans" panose="02000503060000020004" pitchFamily="50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Establiment d’un marc d’assessorament adreçat a les entitats, tant per a la gestió interna com per a la gestió amb l’administració. (relleu generacional juntes directives).</a:t>
                      </a:r>
                      <a:endParaRPr lang="ca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9963046"/>
                  </a:ext>
                </a:extLst>
              </a:tr>
              <a:tr h="191528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a-E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900" dirty="0">
                          <a:effectLst/>
                          <a:latin typeface="Merriweather Sans" panose="02000503060000020004" pitchFamily="50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Formulació de criteris pels premis i distincions individuals o col·lectives en l’àmbit esportiu.</a:t>
                      </a:r>
                      <a:endParaRPr lang="ca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3540777"/>
                  </a:ext>
                </a:extLst>
              </a:tr>
              <a:tr h="191528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a-E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900" dirty="0">
                          <a:effectLst/>
                          <a:latin typeface="Merriweather Sans" panose="02000503060000020004" pitchFamily="50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Seguiment i aportacions de projectes estratègics en l’àmbit de l’esport.</a:t>
                      </a:r>
                      <a:endParaRPr lang="ca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3935478"/>
                  </a:ext>
                </a:extLst>
              </a:tr>
            </a:tbl>
          </a:graphicData>
        </a:graphic>
      </p:graphicFrame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578" y="550516"/>
            <a:ext cx="3397736" cy="639907"/>
          </a:xfrm>
          <a:prstGeom prst="rect">
            <a:avLst/>
          </a:prstGeom>
        </p:spPr>
      </p:pic>
      <p:sp>
        <p:nvSpPr>
          <p:cNvPr id="9" name="Título 1"/>
          <p:cNvSpPr txBox="1">
            <a:spLocks/>
          </p:cNvSpPr>
          <p:nvPr/>
        </p:nvSpPr>
        <p:spPr>
          <a:xfrm>
            <a:off x="854825" y="1258484"/>
            <a:ext cx="9144000" cy="54849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900" dirty="0">
                <a:solidFill>
                  <a:schemeClr val="accent1"/>
                </a:solidFill>
                <a:latin typeface="Merriweather Sans" panose="02000503060000020004" pitchFamily="50" charset="0"/>
                <a:ea typeface="+mn-ea"/>
                <a:cs typeface="+mn-cs"/>
              </a:rPr>
              <a:t>Pla de </a:t>
            </a:r>
            <a:r>
              <a:rPr lang="es-ES" sz="2900" dirty="0" err="1">
                <a:solidFill>
                  <a:schemeClr val="accent1"/>
                </a:solidFill>
                <a:latin typeface="Merriweather Sans" panose="02000503060000020004" pitchFamily="50" charset="0"/>
                <a:ea typeface="+mn-ea"/>
                <a:cs typeface="+mn-cs"/>
              </a:rPr>
              <a:t>treball</a:t>
            </a:r>
            <a:r>
              <a:rPr lang="es-ES" sz="2900" dirty="0">
                <a:solidFill>
                  <a:schemeClr val="accent1"/>
                </a:solidFill>
                <a:latin typeface="Merriweather Sans" panose="02000503060000020004" pitchFamily="50" charset="0"/>
                <a:ea typeface="+mn-ea"/>
                <a:cs typeface="+mn-cs"/>
              </a:rPr>
              <a:t> CME: </a:t>
            </a:r>
            <a:endParaRPr lang="ca-ES" sz="2900" dirty="0">
              <a:solidFill>
                <a:schemeClr val="accent1"/>
              </a:solidFill>
              <a:latin typeface="Merriweather Sans" panose="02000503060000020004" pitchFamily="50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5461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6526" y="432579"/>
            <a:ext cx="3397736" cy="639907"/>
          </a:xfrm>
          <a:prstGeom prst="rect">
            <a:avLst/>
          </a:prstGeom>
        </p:spPr>
      </p:pic>
      <p:sp>
        <p:nvSpPr>
          <p:cNvPr id="9" name="Título 1"/>
          <p:cNvSpPr txBox="1">
            <a:spLocks/>
          </p:cNvSpPr>
          <p:nvPr/>
        </p:nvSpPr>
        <p:spPr>
          <a:xfrm>
            <a:off x="854825" y="1607398"/>
            <a:ext cx="9144000" cy="98617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ca-ES" sz="2900" dirty="0">
                <a:solidFill>
                  <a:schemeClr val="accent1"/>
                </a:solidFill>
                <a:latin typeface="Merriweather Sans" panose="02000503060000020004" pitchFamily="50" charset="0"/>
                <a:ea typeface="+mn-ea"/>
                <a:cs typeface="+mn-cs"/>
              </a:rPr>
              <a:t>Els membres del </a:t>
            </a:r>
            <a:r>
              <a:rPr lang="ca-ES" sz="2900" dirty="0" smtClean="0">
                <a:solidFill>
                  <a:schemeClr val="accent1"/>
                </a:solidFill>
                <a:latin typeface="Merriweather Sans" panose="02000503060000020004" pitchFamily="50" charset="0"/>
                <a:ea typeface="+mn-ea"/>
                <a:cs typeface="+mn-cs"/>
              </a:rPr>
              <a:t>CME </a:t>
            </a:r>
            <a:r>
              <a:rPr lang="ca-ES" sz="2900" dirty="0">
                <a:solidFill>
                  <a:schemeClr val="accent1"/>
                </a:solidFill>
                <a:latin typeface="Merriweather Sans" panose="02000503060000020004" pitchFamily="50" charset="0"/>
                <a:ea typeface="+mn-ea"/>
                <a:cs typeface="+mn-cs"/>
              </a:rPr>
              <a:t>valoren </a:t>
            </a:r>
            <a:r>
              <a:rPr lang="ca-ES" sz="2900" dirty="0" smtClean="0">
                <a:solidFill>
                  <a:schemeClr val="accent1"/>
                </a:solidFill>
                <a:latin typeface="Merriweather Sans" panose="02000503060000020004" pitchFamily="50" charset="0"/>
                <a:ea typeface="+mn-ea"/>
                <a:cs typeface="+mn-cs"/>
              </a:rPr>
              <a:t>prioritzar les </a:t>
            </a:r>
            <a:r>
              <a:rPr lang="ca-ES" sz="2900" dirty="0">
                <a:solidFill>
                  <a:schemeClr val="accent1"/>
                </a:solidFill>
                <a:latin typeface="Merriweather Sans" panose="02000503060000020004" pitchFamily="50" charset="0"/>
                <a:ea typeface="+mn-ea"/>
                <a:cs typeface="+mn-cs"/>
              </a:rPr>
              <a:t>següents línies de treball 2023:</a:t>
            </a:r>
          </a:p>
        </p:txBody>
      </p:sp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1432560" y="3057302"/>
            <a:ext cx="9612086" cy="2481943"/>
          </a:xfrm>
        </p:spPr>
        <p:txBody>
          <a:bodyPr>
            <a:normAutofit/>
          </a:bodyPr>
          <a:lstStyle/>
          <a:p>
            <a:r>
              <a:rPr lang="ca-ES" sz="2000" dirty="0" smtClean="0">
                <a:latin typeface="Merriweather Sans" panose="02000503060000020004" pitchFamily="50" charset="0"/>
              </a:rPr>
              <a:t>Gestió d’un pla comunicatiu. Comunicació i Publicitat.</a:t>
            </a:r>
          </a:p>
          <a:p>
            <a:r>
              <a:rPr lang="ca-ES" sz="2000" dirty="0" smtClean="0">
                <a:latin typeface="Merriweather Sans" panose="02000503060000020004" pitchFamily="50" charset="0"/>
              </a:rPr>
              <a:t>Promoció activa de l’esport escolar.</a:t>
            </a:r>
          </a:p>
          <a:p>
            <a:r>
              <a:rPr lang="ca-ES" sz="2000" dirty="0" smtClean="0">
                <a:latin typeface="Merriweather Sans" panose="02000503060000020004" pitchFamily="50" charset="0"/>
              </a:rPr>
              <a:t>Establiment de criteris per gestionar equitativament el repartiment dels</a:t>
            </a:r>
          </a:p>
          <a:p>
            <a:r>
              <a:rPr lang="ca-ES" sz="2000" dirty="0" smtClean="0">
                <a:latin typeface="Merriweather Sans" panose="02000503060000020004" pitchFamily="50" charset="0"/>
              </a:rPr>
              <a:t>diferents espais i equipaments públics en l’àmbit esportiu.</a:t>
            </a:r>
          </a:p>
          <a:p>
            <a:r>
              <a:rPr lang="ca-ES" sz="2000" dirty="0" smtClean="0">
                <a:latin typeface="Merriweather Sans" panose="02000503060000020004" pitchFamily="50" charset="0"/>
              </a:rPr>
              <a:t>Seguiment i aportacions de projectes estratègics en l’àmbit de l’esport.</a:t>
            </a:r>
            <a:endParaRPr lang="ca-ES" sz="2000" dirty="0">
              <a:latin typeface="Merriweather Sans" panose="02000503060000020004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275579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68</TotalTime>
  <Words>538</Words>
  <Application>Microsoft Office PowerPoint</Application>
  <PresentationFormat>Panorámica</PresentationFormat>
  <Paragraphs>37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3" baseType="lpstr">
      <vt:lpstr>Arial</vt:lpstr>
      <vt:lpstr>Calibri</vt:lpstr>
      <vt:lpstr>Century Gothic</vt:lpstr>
      <vt:lpstr>Merriweather Sans</vt:lpstr>
      <vt:lpstr>MerriweatherSans-Regular</vt:lpstr>
      <vt:lpstr>Times New Roman</vt:lpstr>
      <vt:lpstr>Wingdings 3</vt:lpstr>
      <vt:lpstr>Espiral</vt:lpstr>
      <vt:lpstr>Consell Municipal d’Esports </vt:lpstr>
      <vt:lpstr>Objectiu general CME: </vt:lpstr>
      <vt:lpstr>Objectius específics CME: 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Consell Municipal de Cultura</dc:title>
  <dc:creator>Carmen Guirado Aguilar</dc:creator>
  <cp:lastModifiedBy>Monica Herrera Caja</cp:lastModifiedBy>
  <cp:revision>16</cp:revision>
  <dcterms:created xsi:type="dcterms:W3CDTF">2023-03-08T15:23:14Z</dcterms:created>
  <dcterms:modified xsi:type="dcterms:W3CDTF">2023-03-20T14:06:23Z</dcterms:modified>
</cp:coreProperties>
</file>