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13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280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6185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8463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91228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8884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48618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61474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3096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2814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7828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7418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8483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431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0673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4933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6112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1C72B-6B07-4D98-A5F5-7D8CF83022F8}" type="datetimeFigureOut">
              <a:rPr lang="ca-ES" smtClean="0"/>
              <a:t>25/2/2025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06DB2D-566A-4C40-B14E-ED71F268EE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835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err="1">
                <a:latin typeface="Merriweather Sans" panose="02000503060000020004" pitchFamily="50" charset="0"/>
              </a:rPr>
              <a:t>Consell</a:t>
            </a:r>
            <a:r>
              <a:rPr lang="es-ES" sz="4800" dirty="0">
                <a:latin typeface="Merriweather Sans" panose="02000503060000020004" pitchFamily="50" charset="0"/>
              </a:rPr>
              <a:t> Municipal de Cultura </a:t>
            </a:r>
            <a:endParaRPr lang="ca-ES" sz="4800" dirty="0">
              <a:latin typeface="Merriweather Sans" panose="02000503060000020004" pitchFamily="50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200" dirty="0">
                <a:latin typeface="Merriweather Sans" panose="02000503060000020004" pitchFamily="50" charset="0"/>
              </a:rPr>
              <a:t>Pla de </a:t>
            </a:r>
            <a:r>
              <a:rPr lang="es-ES" sz="3200" dirty="0" err="1">
                <a:latin typeface="Merriweather Sans" panose="02000503060000020004" pitchFamily="50" charset="0"/>
              </a:rPr>
              <a:t>Treball</a:t>
            </a:r>
            <a:r>
              <a:rPr lang="es-ES" sz="3200" dirty="0">
                <a:latin typeface="Merriweather Sans" panose="02000503060000020004" pitchFamily="50" charset="0"/>
              </a:rPr>
              <a:t> </a:t>
            </a:r>
          </a:p>
          <a:p>
            <a:r>
              <a:rPr lang="es-ES" sz="2100" dirty="0" err="1">
                <a:latin typeface="Merriweather Sans" panose="02000503060000020004" pitchFamily="50" charset="0"/>
              </a:rPr>
              <a:t>Aprovat</a:t>
            </a:r>
            <a:r>
              <a:rPr lang="es-ES" sz="2100" dirty="0">
                <a:latin typeface="Merriweather Sans" panose="02000503060000020004" pitchFamily="50" charset="0"/>
              </a:rPr>
              <a:t> en Ple en data 19 de desembre de 2024</a:t>
            </a:r>
            <a:endParaRPr lang="ca-ES" sz="2100" dirty="0">
              <a:latin typeface="Merriweather Sans" panose="02000503060000020004" pitchFamily="50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14" b="-20276"/>
          <a:stretch/>
        </p:blipFill>
        <p:spPr>
          <a:xfrm>
            <a:off x="10038480" y="342488"/>
            <a:ext cx="1824008" cy="76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03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4825" y="1222116"/>
            <a:ext cx="9144000" cy="573433"/>
          </a:xfrm>
        </p:spPr>
        <p:txBody>
          <a:bodyPr>
            <a:normAutofit fontScale="90000"/>
          </a:bodyPr>
          <a:lstStyle/>
          <a:p>
            <a:pPr algn="l">
              <a:spcBef>
                <a:spcPts val="1000"/>
              </a:spcBef>
            </a:pPr>
            <a:r>
              <a:rPr lang="es-ES" sz="3200" dirty="0" err="1">
                <a:latin typeface="Merriweather Sans" panose="02000503060000020004" pitchFamily="50" charset="0"/>
                <a:ea typeface="+mn-ea"/>
                <a:cs typeface="+mn-cs"/>
              </a:rPr>
              <a:t>Objectiu</a:t>
            </a:r>
            <a:r>
              <a:rPr lang="es-ES" sz="3200" dirty="0">
                <a:latin typeface="Merriweather Sans" panose="02000503060000020004" pitchFamily="50" charset="0"/>
                <a:ea typeface="+mn-ea"/>
                <a:cs typeface="+mn-cs"/>
              </a:rPr>
              <a:t> general CMC: </a:t>
            </a:r>
            <a:endParaRPr lang="ca-ES" sz="3200" dirty="0"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36864" y="2106386"/>
            <a:ext cx="8731135" cy="3471454"/>
          </a:xfrm>
        </p:spPr>
        <p:txBody>
          <a:bodyPr>
            <a:normAutofit/>
          </a:bodyPr>
          <a:lstStyle/>
          <a:p>
            <a:pPr algn="just"/>
            <a:r>
              <a:rPr lang="ca-ES" sz="2200" dirty="0">
                <a:latin typeface="Merriweather Sans" panose="02000503060000020004" pitchFamily="50" charset="0"/>
              </a:rPr>
              <a:t>El Consell Municipal de Cultura és l’òrgan col·legiat estable de participació ciutadana de naturalesa consultiva i deliberativa en matèria de cultura. El principal objectiu del Consell és garantir un espai on la ciutadania, el teixit associatiu i els principals agents culturals del municipi puguin fer el seguiment, la consulta, la reflexió i la formulació de propostes sobre les grans línies polítiques culturals del govern municipal. Així mateix, és configura com un espai proactiu en el qual proposar actuacions en l’àmbit de la cultura i per a la coproducció de polítiques públiques en aquest àmbit.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908" b="-9070"/>
          <a:stretch/>
        </p:blipFill>
        <p:spPr>
          <a:xfrm>
            <a:off x="9998825" y="427750"/>
            <a:ext cx="1871861" cy="69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618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4825" y="1255367"/>
            <a:ext cx="9144000" cy="573433"/>
          </a:xfrm>
        </p:spPr>
        <p:txBody>
          <a:bodyPr>
            <a:normAutofit fontScale="90000"/>
          </a:bodyPr>
          <a:lstStyle/>
          <a:p>
            <a:pPr algn="l">
              <a:spcBef>
                <a:spcPts val="1000"/>
              </a:spcBef>
            </a:pPr>
            <a:r>
              <a:rPr lang="es-ES" sz="3200" dirty="0" err="1">
                <a:latin typeface="Merriweather Sans" panose="02000503060000020004" pitchFamily="50" charset="0"/>
                <a:ea typeface="+mn-ea"/>
                <a:cs typeface="+mn-cs"/>
              </a:rPr>
              <a:t>Objectius</a:t>
            </a:r>
            <a:r>
              <a:rPr lang="es-ES" sz="3200" dirty="0">
                <a:latin typeface="Merriweather Sans" panose="02000503060000020004" pitchFamily="50" charset="0"/>
                <a:ea typeface="+mn-ea"/>
                <a:cs typeface="+mn-cs"/>
              </a:rPr>
              <a:t> </a:t>
            </a:r>
            <a:r>
              <a:rPr lang="es-ES" sz="3200" dirty="0" err="1">
                <a:latin typeface="Merriweather Sans" panose="02000503060000020004" pitchFamily="50" charset="0"/>
                <a:ea typeface="+mn-ea"/>
                <a:cs typeface="+mn-cs"/>
              </a:rPr>
              <a:t>específics</a:t>
            </a:r>
            <a:r>
              <a:rPr lang="es-ES" sz="3200" dirty="0">
                <a:latin typeface="Merriweather Sans" panose="02000503060000020004" pitchFamily="50" charset="0"/>
                <a:ea typeface="+mn-ea"/>
                <a:cs typeface="+mn-cs"/>
              </a:rPr>
              <a:t> CMC: </a:t>
            </a:r>
            <a:endParaRPr lang="ca-ES" sz="3200" dirty="0">
              <a:latin typeface="Merriweather Sans" panose="02000503060000020004" pitchFamily="50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4684" y="2106386"/>
            <a:ext cx="8523316" cy="356289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a-ES" dirty="0">
                <a:latin typeface="Merriweather Sans" panose="02000503060000020004" pitchFamily="50" charset="0"/>
              </a:rPr>
              <a:t>a) Promocionar la participació i la visibilitat de la vida cultural del municipi.</a:t>
            </a:r>
          </a:p>
          <a:p>
            <a:pPr algn="just"/>
            <a:r>
              <a:rPr lang="ca-ES" dirty="0">
                <a:latin typeface="Merriweather Sans" panose="02000503060000020004" pitchFamily="50" charset="0"/>
              </a:rPr>
              <a:t>b) Enfortir la col·laboració i les relacions entre associacions culturals per a contribuir al desenvolupament cultural del municipi.</a:t>
            </a:r>
          </a:p>
          <a:p>
            <a:pPr algn="just"/>
            <a:r>
              <a:rPr lang="ca-ES" dirty="0">
                <a:latin typeface="Merriweather Sans" panose="02000503060000020004" pitchFamily="50" charset="0"/>
              </a:rPr>
              <a:t>c) Fomentar la creació i la llibertat artística.</a:t>
            </a:r>
          </a:p>
          <a:p>
            <a:pPr algn="just"/>
            <a:r>
              <a:rPr lang="ca-ES" dirty="0">
                <a:latin typeface="Merriweather Sans" panose="02000503060000020004" pitchFamily="50" charset="0"/>
              </a:rPr>
              <a:t>d) Generar debat, coneixement i propostes sobre aspectes culturals que afecten al municipi.</a:t>
            </a:r>
          </a:p>
          <a:p>
            <a:pPr algn="just"/>
            <a:r>
              <a:rPr lang="ca-ES" dirty="0">
                <a:latin typeface="Merriweather Sans" panose="02000503060000020004" pitchFamily="50" charset="0"/>
              </a:rPr>
              <a:t>e) Actualitzar el Pla de Treball del Consell i fer-ne el seguiment i l’avaluació del mateix.</a:t>
            </a:r>
          </a:p>
          <a:p>
            <a:pPr algn="just"/>
            <a:r>
              <a:rPr lang="ca-ES" dirty="0">
                <a:latin typeface="Merriweather Sans" panose="02000503060000020004" pitchFamily="50" charset="0"/>
              </a:rPr>
              <a:t>f) Seguiment i avaluació de les polítiques municipals en l’àmbit de la cultura.</a:t>
            </a:r>
          </a:p>
          <a:p>
            <a:pPr algn="just"/>
            <a:r>
              <a:rPr lang="ca-ES" dirty="0">
                <a:latin typeface="Merriweather Sans" panose="02000503060000020004" pitchFamily="50" charset="0"/>
              </a:rPr>
              <a:t>g) Fomentar els processos participatius en el sí de les pròpies entitats culturals i entre elles.</a:t>
            </a:r>
          </a:p>
          <a:p>
            <a:pPr algn="just"/>
            <a:r>
              <a:rPr lang="ca-ES" dirty="0">
                <a:latin typeface="Merriweather Sans" panose="02000503060000020004" pitchFamily="50" charset="0"/>
              </a:rPr>
              <a:t>h) Vetllar per la representació en el Consell de totes les arts, tipologies, àmbits i disciplines culturals.</a:t>
            </a:r>
          </a:p>
          <a:p>
            <a:pPr algn="just"/>
            <a:r>
              <a:rPr lang="ca-ES" dirty="0">
                <a:latin typeface="Merriweather Sans" panose="02000503060000020004" pitchFamily="50" charset="0"/>
              </a:rPr>
              <a:t>i) </a:t>
            </a:r>
            <a:r>
              <a:rPr lang="ca-ES" dirty="0" err="1">
                <a:latin typeface="Merriweather Sans" panose="02000503060000020004" pitchFamily="50" charset="0"/>
              </a:rPr>
              <a:t>Codissenyar</a:t>
            </a:r>
            <a:r>
              <a:rPr lang="ca-ES" dirty="0">
                <a:latin typeface="Merriweather Sans" panose="02000503060000020004" pitchFamily="50" charset="0"/>
              </a:rPr>
              <a:t> polítiques públiques en l’àmbit cultural.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408" b="-11687"/>
          <a:stretch/>
        </p:blipFill>
        <p:spPr>
          <a:xfrm>
            <a:off x="10057014" y="366527"/>
            <a:ext cx="1854900" cy="714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2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4991" b="-21272"/>
          <a:stretch/>
        </p:blipFill>
        <p:spPr>
          <a:xfrm>
            <a:off x="10067574" y="173537"/>
            <a:ext cx="1869053" cy="776028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54825" y="1258484"/>
            <a:ext cx="9144000" cy="5484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2900" dirty="0">
                <a:solidFill>
                  <a:schemeClr val="accent1">
                    <a:lumMod val="75000"/>
                  </a:schemeClr>
                </a:solidFill>
                <a:latin typeface="Merriweather Sans" panose="02000503060000020004" pitchFamily="50" charset="0"/>
                <a:ea typeface="+mn-ea"/>
                <a:cs typeface="+mn-cs"/>
              </a:rPr>
              <a:t>Pla de treball CMC: 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A0B0DD67-4EFE-469E-810B-717E902FF3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808357"/>
              </p:ext>
            </p:extLst>
          </p:nvPr>
        </p:nvGraphicFramePr>
        <p:xfrm>
          <a:off x="1723292" y="2518625"/>
          <a:ext cx="9781321" cy="3899159"/>
        </p:xfrm>
        <a:graphic>
          <a:graphicData uri="http://schemas.openxmlformats.org/drawingml/2006/table">
            <a:tbl>
              <a:tblPr firstRow="1" firstCol="1" bandRow="1"/>
              <a:tblGrid>
                <a:gridCol w="9781321">
                  <a:extLst>
                    <a:ext uri="{9D8B030D-6E8A-4147-A177-3AD203B41FA5}">
                      <a16:colId xmlns:a16="http://schemas.microsoft.com/office/drawing/2014/main" val="903159537"/>
                    </a:ext>
                  </a:extLst>
                </a:gridCol>
              </a:tblGrid>
              <a:tr h="2970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600" b="1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 DE TREBALL CONSELL MUNICIPAL DE CULTURA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846101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Accions transversals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491317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Foment de l’associacionisme.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633092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Impuls de la cultura amb caràcter universal com a eina de transformació social.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412051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Vetllar per la perspectiva de gènere i accessibilitat a les activitats culturals.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285358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Fomentar la pràctica de diferents arts i disciplines com a eina de salut i promoure la inclusió de totes les persones.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20154"/>
                  </a:ext>
                </a:extLst>
              </a:tr>
              <a:tr h="566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b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Línies de Treball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139828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Promoció de la cultura popular i tradicional.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983147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Foment de les arts visuals.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156043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Suport a les entitats culturals.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671358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Estratègia d’equipaments culturals.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311133"/>
                  </a:ext>
                </a:extLst>
              </a:tr>
              <a:tr h="283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a-ES" sz="1600" dirty="0">
                          <a:effectLst/>
                          <a:latin typeface="Merriweather Sans" panose="02000503060000020004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Promoció de llengua catalana.</a:t>
                      </a:r>
                      <a:endParaRPr lang="es-ES" sz="1600" dirty="0">
                        <a:effectLst/>
                        <a:latin typeface="Merriweather Sans" panose="02000503060000020004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11" marR="398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340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46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439" b="-23860"/>
          <a:stretch/>
        </p:blipFill>
        <p:spPr>
          <a:xfrm>
            <a:off x="9992674" y="183702"/>
            <a:ext cx="1887814" cy="792587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854825" y="1607397"/>
            <a:ext cx="9144000" cy="9030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2900" dirty="0">
                <a:solidFill>
                  <a:schemeClr val="accent1">
                    <a:lumMod val="75000"/>
                  </a:schemeClr>
                </a:solidFill>
                <a:latin typeface="Merriweather Sans" panose="02000503060000020004" pitchFamily="50" charset="0"/>
                <a:ea typeface="+mn-ea"/>
                <a:cs typeface="+mn-cs"/>
              </a:rPr>
              <a:t>Els membres del CMC valoren prioritzar les següents línies de treball 2025-2027:</a:t>
            </a: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1324495" y="2807920"/>
            <a:ext cx="9612086" cy="2759530"/>
          </a:xfrm>
        </p:spPr>
        <p:txBody>
          <a:bodyPr>
            <a:normAutofit/>
          </a:bodyPr>
          <a:lstStyle/>
          <a:p>
            <a:pPr lvl="0" algn="just"/>
            <a:r>
              <a:rPr lang="ca-ES" sz="2100" dirty="0">
                <a:latin typeface="Merriweather Sans" panose="02000503060000020004" pitchFamily="50" charset="0"/>
              </a:rPr>
              <a:t>Suport a les entitats</a:t>
            </a:r>
            <a:endParaRPr lang="es-ES" sz="2100" dirty="0">
              <a:latin typeface="Merriweather Sans" panose="02000503060000020004" pitchFamily="50" charset="0"/>
            </a:endParaRPr>
          </a:p>
          <a:p>
            <a:pPr lvl="0" algn="just"/>
            <a:r>
              <a:rPr lang="ca-ES" sz="2100" dirty="0">
                <a:latin typeface="Merriweather Sans" panose="02000503060000020004" pitchFamily="50" charset="0"/>
              </a:rPr>
              <a:t>Estratègia equipament culturals</a:t>
            </a:r>
            <a:endParaRPr lang="es-ES" sz="2100" dirty="0">
              <a:latin typeface="Merriweather Sans" panose="02000503060000020004" pitchFamily="50" charset="0"/>
            </a:endParaRPr>
          </a:p>
          <a:p>
            <a:pPr lvl="0" algn="just"/>
            <a:r>
              <a:rPr lang="ca-ES" sz="2100" dirty="0">
                <a:latin typeface="Merriweather Sans" panose="02000503060000020004" pitchFamily="50" charset="0"/>
              </a:rPr>
              <a:t>Promoció cultura tradicional</a:t>
            </a:r>
            <a:endParaRPr lang="es-ES" sz="2100" dirty="0">
              <a:latin typeface="Merriweather Sans" panose="02000503060000020004" pitchFamily="50" charset="0"/>
            </a:endParaRPr>
          </a:p>
          <a:p>
            <a:pPr lvl="0" algn="just"/>
            <a:r>
              <a:rPr lang="ca-ES" sz="2100" dirty="0">
                <a:latin typeface="Merriweather Sans" panose="02000503060000020004" pitchFamily="50" charset="0"/>
              </a:rPr>
              <a:t>Promoció llengua catalana</a:t>
            </a:r>
            <a:endParaRPr lang="es-ES" sz="2100" dirty="0">
              <a:latin typeface="Merriweather Sans" panose="02000503060000020004" pitchFamily="50" charset="0"/>
            </a:endParaRPr>
          </a:p>
          <a:p>
            <a:pPr lvl="0" algn="just"/>
            <a:r>
              <a:rPr lang="ca-ES" sz="2100" dirty="0">
                <a:latin typeface="Merriweather Sans" panose="02000503060000020004" pitchFamily="50" charset="0"/>
              </a:rPr>
              <a:t>Foment de les art visuals</a:t>
            </a:r>
            <a:endParaRPr lang="es-ES" sz="2100" dirty="0">
              <a:latin typeface="Merriweather Sans" panose="0200050306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2755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141</TotalTime>
  <Words>403</Words>
  <Application>Microsoft Office PowerPoint</Application>
  <PresentationFormat>Panorámica</PresentationFormat>
  <Paragraphs>34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Merriweather Sans</vt:lpstr>
      <vt:lpstr>Times New Roman</vt:lpstr>
      <vt:lpstr>Wingdings 3</vt:lpstr>
      <vt:lpstr>Espiral</vt:lpstr>
      <vt:lpstr>Consell Municipal de Cultura </vt:lpstr>
      <vt:lpstr>Objectiu general CMC: </vt:lpstr>
      <vt:lpstr>Objectius específics CMC: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Consell Municipal de Cultura</dc:title>
  <dc:creator>Carmen Guirado Aguilar</dc:creator>
  <cp:lastModifiedBy>GARCÍA LÓPEZ, Mari Carmen</cp:lastModifiedBy>
  <cp:revision>18</cp:revision>
  <dcterms:created xsi:type="dcterms:W3CDTF">2023-03-08T15:23:14Z</dcterms:created>
  <dcterms:modified xsi:type="dcterms:W3CDTF">2025-02-25T12:19:54Z</dcterms:modified>
</cp:coreProperties>
</file>