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4C9"/>
    <a:srgbClr val="E2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 mitjà 2 - èmfasi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 mitjà 2 - èmfasi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 mitjà 2 - èmfasi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 mitjà 2 - èmfasi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 mitjà 2 - èmfas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8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7176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ol i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265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1660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geta d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a-ES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39415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geta de nom d'ofer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a-ES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6238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der o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a-ES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16312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89085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1785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0344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403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061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2803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2975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264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347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4687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06DB2D-566A-4C40-B14E-ED71F268EE2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0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  <p:sldLayoutId id="2147483946" r:id="rId14"/>
    <p:sldLayoutId id="2147483947" r:id="rId15"/>
    <p:sldLayoutId id="21474839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>
                <a:latin typeface="Merriweather Sans" panose="02000503060000020004" pitchFamily="50" charset="0"/>
              </a:rPr>
              <a:t>Consell</a:t>
            </a:r>
            <a:r>
              <a:rPr lang="es-ES" sz="4800" dirty="0">
                <a:latin typeface="Merriweather Sans" panose="02000503060000020004" pitchFamily="50" charset="0"/>
              </a:rPr>
              <a:t> Municipal </a:t>
            </a:r>
            <a:r>
              <a:rPr lang="es-ES" sz="4800" dirty="0" err="1">
                <a:latin typeface="Merriweather Sans" panose="02000503060000020004" pitchFamily="50" charset="0"/>
              </a:rPr>
              <a:t>d’Esports</a:t>
            </a:r>
            <a:r>
              <a:rPr lang="es-ES" sz="4800" dirty="0">
                <a:latin typeface="Merriweather Sans" panose="02000503060000020004" pitchFamily="50" charset="0"/>
              </a:rPr>
              <a:t> </a:t>
            </a:r>
            <a:endParaRPr lang="ca-ES" sz="4800" dirty="0">
              <a:latin typeface="Merriweather Sans" panose="02000503060000020004" pitchFamily="50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Merriweather Sans" panose="02000503060000020004" pitchFamily="50" charset="0"/>
              </a:rPr>
              <a:t>Pla de </a:t>
            </a:r>
            <a:r>
              <a:rPr lang="es-ES" sz="3200" dirty="0" err="1">
                <a:latin typeface="Merriweather Sans" panose="02000503060000020004" pitchFamily="50" charset="0"/>
              </a:rPr>
              <a:t>Treball</a:t>
            </a:r>
            <a:r>
              <a:rPr lang="es-ES" sz="3200" dirty="0">
                <a:latin typeface="Merriweather Sans" panose="02000503060000020004" pitchFamily="50" charset="0"/>
              </a:rPr>
              <a:t> </a:t>
            </a:r>
          </a:p>
          <a:p>
            <a:r>
              <a:rPr lang="es-ES" sz="2100" dirty="0" err="1">
                <a:latin typeface="Merriweather Sans" panose="02000503060000020004" pitchFamily="50" charset="0"/>
              </a:rPr>
              <a:t>Aprovat</a:t>
            </a:r>
            <a:r>
              <a:rPr lang="es-ES" sz="2100" dirty="0">
                <a:latin typeface="Merriweather Sans" panose="02000503060000020004" pitchFamily="50" charset="0"/>
              </a:rPr>
              <a:t> en Ple en data 19 de desembre de 2024</a:t>
            </a:r>
            <a:endParaRPr lang="ca-ES" sz="21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1" r="45229" b="-18617"/>
          <a:stretch/>
        </p:blipFill>
        <p:spPr>
          <a:xfrm>
            <a:off x="9813698" y="417172"/>
            <a:ext cx="1879350" cy="76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3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4506" y="1327658"/>
            <a:ext cx="9144000" cy="573433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ca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Objectiu</a:t>
            </a:r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 general CME: </a:t>
            </a:r>
            <a:endParaRPr lang="ca-ES" sz="2900" dirty="0">
              <a:solidFill>
                <a:schemeClr val="accent1"/>
              </a:solidFill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19992" y="2106386"/>
            <a:ext cx="8648007" cy="33550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a-ES" sz="2400" dirty="0">
                <a:latin typeface="MerriweatherSans-Regular" panose="02000503060000020004" pitchFamily="50" charset="0"/>
              </a:rPr>
              <a:t>El Consell Municipal d’Esports és l’òrgan col·legiat estable de participació ciutadana de naturalesa consultiva i deliberativa en matèria esportiva. El principal objectiu del Consell és garantir un espai on la ciutadania, el teixit associatiu i els principals agents esportius del municipi puguin fer el seguiment, la consulta, la reflexió i la formulació de propostes sobre les grans línies polítiques esportives del govern municipal. Així mateix, és configura com un espai proactiu en el qual proposar actuacions en l’àmbit de l’esport i per a la coproducció de polítiques públiques en aquest àmbit.</a:t>
            </a:r>
            <a:endParaRPr lang="ca-ES" sz="22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20" r="44732" b="-8732"/>
          <a:stretch/>
        </p:blipFill>
        <p:spPr>
          <a:xfrm>
            <a:off x="9799656" y="255099"/>
            <a:ext cx="1840408" cy="66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1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327658"/>
            <a:ext cx="9144000" cy="573433"/>
          </a:xfrm>
        </p:spPr>
        <p:txBody>
          <a:bodyPr>
            <a:normAutofit/>
          </a:bodyPr>
          <a:lstStyle/>
          <a:p>
            <a:pPr algn="l">
              <a:spcBef>
                <a:spcPts val="1000"/>
              </a:spcBef>
            </a:pPr>
            <a:r>
              <a:rPr lang="es-ES" sz="2900" dirty="0" err="1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Objectius</a:t>
            </a:r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 </a:t>
            </a:r>
            <a:r>
              <a:rPr lang="es-ES" sz="2900" dirty="0" err="1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específics</a:t>
            </a:r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 CME: </a:t>
            </a:r>
            <a:endParaRPr lang="ca-ES" sz="2900" dirty="0">
              <a:solidFill>
                <a:schemeClr val="accent1"/>
              </a:solidFill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106386"/>
            <a:ext cx="9144000" cy="315141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ca-ES" dirty="0">
                <a:latin typeface="MerriweatherSans-Regular" panose="02000503060000020004" pitchFamily="50" charset="0"/>
              </a:rPr>
              <a:t>a) Promocionar la participació i la visibilitat de la vida esportiva del municipi.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b) Enfortir la col·laboració i les relacions entre associacions esportives per a contribuir al desenvolupament esportiu del municipi.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c) Generar debat, coneixement i propostes sobre aspectes esportius que afecten al municipi.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d) Actualitzar el Pla de Treball del Consell i fer-ne el seguiment i l’avaluació.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e) Fer seguiment i avaluació de les polítiques municipals en l’àmbit de l’esport.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f) Fomentar els processos participatius en el sí de les pròpies entitats esportives i entre elles.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g) Vetllar per la representació en el Consell de totes les tipologies i categories esportives, així com dels esports minoritaris i l’esport femení.</a:t>
            </a:r>
          </a:p>
          <a:p>
            <a:pPr algn="l"/>
            <a:r>
              <a:rPr lang="ca-ES" dirty="0">
                <a:latin typeface="MerriweatherSans-Regular" panose="02000503060000020004" pitchFamily="50" charset="0"/>
              </a:rPr>
              <a:t>h) Co-dissenyar polítiques públiques en l’àmbit de l’esport.</a:t>
            </a:r>
            <a:endParaRPr lang="ca-ES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4998" b="1229"/>
          <a:stretch/>
        </p:blipFill>
        <p:spPr>
          <a:xfrm>
            <a:off x="9802128" y="368861"/>
            <a:ext cx="1868829" cy="63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27" t="-963" r="44994"/>
          <a:stretch/>
        </p:blipFill>
        <p:spPr>
          <a:xfrm>
            <a:off x="10049150" y="221318"/>
            <a:ext cx="1893655" cy="646070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258484"/>
            <a:ext cx="9144000" cy="5484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Pla de </a:t>
            </a:r>
            <a:r>
              <a:rPr lang="es-ES" sz="2900" dirty="0" err="1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treball</a:t>
            </a:r>
            <a:r>
              <a:rPr lang="es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 CME: </a:t>
            </a:r>
            <a:endParaRPr lang="ca-ES" sz="2900" dirty="0">
              <a:solidFill>
                <a:schemeClr val="accent1"/>
              </a:solidFill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78E6C77-3279-48A8-8F3F-478623144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720008"/>
              </p:ext>
            </p:extLst>
          </p:nvPr>
        </p:nvGraphicFramePr>
        <p:xfrm>
          <a:off x="2824619" y="2075458"/>
          <a:ext cx="8361124" cy="4387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61124">
                  <a:extLst>
                    <a:ext uri="{9D8B030D-6E8A-4147-A177-3AD203B41FA5}">
                      <a16:colId xmlns:a16="http://schemas.microsoft.com/office/drawing/2014/main" val="2811392887"/>
                    </a:ext>
                  </a:extLst>
                </a:gridCol>
              </a:tblGrid>
              <a:tr h="3892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100" b="0" kern="120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  <a:ea typeface="+mn-ea"/>
                          <a:cs typeface="+mn-cs"/>
                        </a:rPr>
                        <a:t>PLA DE TREBALL CONSELL MUNICIPAL D’ESPORTS</a:t>
                      </a:r>
                      <a:endParaRPr lang="es-ES" sz="1100" b="0" kern="120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466479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Accions transversals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026226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L’esport com a eina de cohesió social, valors educatius i cívics.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53296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Vetllar per la perspectiva de gènere a l’esport.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072911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Fomentar la pràctica de l’esport com a eina de salut facilitant l’accés a totes les persones.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560083"/>
                  </a:ext>
                </a:extLst>
              </a:tr>
              <a:tr h="2858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Foment de l’associacionisme.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518120"/>
                  </a:ext>
                </a:extLst>
              </a:tr>
              <a:tr h="617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b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</a:b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Línies de Treball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049748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Promoció de l’esport escolar.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986928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Foment de l’esport femení.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955121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Suport a les entitats esportives.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009080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Codi de bones pràctiques promoció igualtat i no discriminació i en contra de la violència a l’esport.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57270"/>
                  </a:ext>
                </a:extLst>
              </a:tr>
              <a:tr h="3160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Marca Ripollet a l’esport.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43002"/>
                  </a:ext>
                </a:extLst>
              </a:tr>
              <a:tr h="308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100" b="0" dirty="0">
                          <a:solidFill>
                            <a:schemeClr val="tx1"/>
                          </a:solidFill>
                          <a:effectLst/>
                          <a:latin typeface="Merriweather Sans" panose="02000503060000020004" pitchFamily="50" charset="0"/>
                        </a:rPr>
                        <a:t>Noves ofertes esportives a Ripollet.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55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46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925" b="-2330"/>
          <a:stretch/>
        </p:blipFill>
        <p:spPr>
          <a:xfrm>
            <a:off x="9998825" y="278119"/>
            <a:ext cx="1871301" cy="654816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607398"/>
            <a:ext cx="9144000" cy="986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ca-ES" sz="2900" dirty="0">
                <a:solidFill>
                  <a:schemeClr val="accent1"/>
                </a:solidFill>
                <a:latin typeface="Merriweather Sans" panose="02000503060000020004" pitchFamily="50" charset="0"/>
                <a:ea typeface="+mn-ea"/>
                <a:cs typeface="+mn-cs"/>
              </a:rPr>
              <a:t>Els membres del CME valoren prioritzar les següents línies de treball 2025/2027: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432560" y="3057302"/>
            <a:ext cx="9612086" cy="2481943"/>
          </a:xfrm>
        </p:spPr>
        <p:txBody>
          <a:bodyPr>
            <a:normAutofit fontScale="92500" lnSpcReduction="20000"/>
          </a:bodyPr>
          <a:lstStyle/>
          <a:p>
            <a:r>
              <a:rPr lang="ca-ES" sz="2000" dirty="0">
                <a:latin typeface="Merriweather Sans" panose="02000503060000020004" pitchFamily="50" charset="0"/>
              </a:rPr>
              <a:t>Codi de bones pràctiques promoció igualtat i no discriminació i en contra de la violència a l’esport.</a:t>
            </a:r>
            <a:endParaRPr lang="es-ES" sz="2000" dirty="0">
              <a:latin typeface="Merriweather Sans" panose="02000503060000020004" pitchFamily="50" charset="0"/>
            </a:endParaRPr>
          </a:p>
          <a:p>
            <a:r>
              <a:rPr lang="ca-ES" sz="2000" dirty="0">
                <a:latin typeface="Merriweather Sans" panose="02000503060000020004" pitchFamily="50" charset="0"/>
              </a:rPr>
              <a:t>Suport a les entitats esportives.</a:t>
            </a:r>
            <a:endParaRPr lang="es-ES" sz="2000" dirty="0">
              <a:latin typeface="Merriweather Sans" panose="02000503060000020004" pitchFamily="50" charset="0"/>
            </a:endParaRPr>
          </a:p>
          <a:p>
            <a:r>
              <a:rPr lang="ca-ES" sz="2000" dirty="0">
                <a:latin typeface="Merriweather Sans" panose="02000503060000020004" pitchFamily="50" charset="0"/>
              </a:rPr>
              <a:t>Foment de l’esport Femení.</a:t>
            </a:r>
            <a:endParaRPr lang="es-ES" sz="2000" dirty="0">
              <a:latin typeface="Merriweather Sans" panose="02000503060000020004" pitchFamily="50" charset="0"/>
            </a:endParaRPr>
          </a:p>
          <a:p>
            <a:r>
              <a:rPr lang="ca-ES" sz="2000" dirty="0">
                <a:latin typeface="Merriweather Sans" panose="02000503060000020004" pitchFamily="50" charset="0"/>
              </a:rPr>
              <a:t>Foment de l’esport escolar.</a:t>
            </a:r>
            <a:endParaRPr lang="es-ES" sz="2000" dirty="0">
              <a:latin typeface="Merriweather Sans" panose="02000503060000020004" pitchFamily="50" charset="0"/>
            </a:endParaRPr>
          </a:p>
          <a:p>
            <a:r>
              <a:rPr lang="ca-ES" sz="2000" dirty="0">
                <a:latin typeface="Merriweather Sans" panose="02000503060000020004" pitchFamily="50" charset="0"/>
              </a:rPr>
              <a:t>Noves ofertes esportives a Ripollet.</a:t>
            </a:r>
            <a:endParaRPr lang="es-ES" sz="2000" dirty="0">
              <a:latin typeface="Merriweather Sans" panose="02000503060000020004" pitchFamily="50" charset="0"/>
            </a:endParaRPr>
          </a:p>
          <a:p>
            <a:r>
              <a:rPr lang="ca-ES" sz="2000" dirty="0">
                <a:latin typeface="Merriweather Sans" panose="02000503060000020004" pitchFamily="50" charset="0"/>
              </a:rPr>
              <a:t>Marca Ripollet a l’Esport.</a:t>
            </a:r>
            <a:endParaRPr lang="es-ES" sz="2000" dirty="0">
              <a:latin typeface="Merriweather Sans" panose="0200050306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75579"/>
      </p:ext>
    </p:extLst>
  </p:cSld>
  <p:clrMapOvr>
    <a:masterClrMapping/>
  </p:clrMapOvr>
</p:sld>
</file>

<file path=ppt/theme/theme1.xml><?xml version="1.0" encoding="utf-8"?>
<a:theme xmlns:a="http://schemas.openxmlformats.org/drawingml/2006/main" name="Floc">
  <a:themeElements>
    <a:clrScheme name="Floc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Floc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c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425</Words>
  <Application>Microsoft Office PowerPoint</Application>
  <PresentationFormat>Pantalla panoràmica</PresentationFormat>
  <Paragraphs>35</Paragraphs>
  <Slides>5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7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Merriweather Sans</vt:lpstr>
      <vt:lpstr>MerriweatherSans-Regular</vt:lpstr>
      <vt:lpstr>Times New Roman</vt:lpstr>
      <vt:lpstr>Wingdings 3</vt:lpstr>
      <vt:lpstr>Floc</vt:lpstr>
      <vt:lpstr>Consell Municipal d’Esports </vt:lpstr>
      <vt:lpstr>Objectiu general CME: </vt:lpstr>
      <vt:lpstr>Objectius específics CME: </vt:lpstr>
      <vt:lpstr>Presentació del PowerPoint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Consell Municipal de Cultura</dc:title>
  <dc:creator>Carmen Guirado Aguilar</dc:creator>
  <cp:lastModifiedBy>GUIRADO AGUILAR, Carmen</cp:lastModifiedBy>
  <cp:revision>23</cp:revision>
  <dcterms:created xsi:type="dcterms:W3CDTF">2023-03-08T15:23:14Z</dcterms:created>
  <dcterms:modified xsi:type="dcterms:W3CDTF">2025-02-25T12:24:25Z</dcterms:modified>
</cp:coreProperties>
</file>